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322" r:id="rId3"/>
    <p:sldId id="319" r:id="rId4"/>
    <p:sldId id="320" r:id="rId5"/>
    <p:sldId id="321" r:id="rId6"/>
    <p:sldId id="264" r:id="rId7"/>
    <p:sldId id="265" r:id="rId8"/>
    <p:sldId id="263" r:id="rId9"/>
    <p:sldId id="260" r:id="rId10"/>
    <p:sldId id="259" r:id="rId11"/>
    <p:sldId id="324" r:id="rId12"/>
    <p:sldId id="282" r:id="rId13"/>
    <p:sldId id="323" r:id="rId14"/>
    <p:sldId id="309" r:id="rId15"/>
    <p:sldId id="271" r:id="rId16"/>
    <p:sldId id="277" r:id="rId17"/>
    <p:sldId id="325" r:id="rId18"/>
    <p:sldId id="318" r:id="rId19"/>
    <p:sldId id="326" r:id="rId20"/>
    <p:sldId id="327" r:id="rId21"/>
    <p:sldId id="328" r:id="rId22"/>
    <p:sldId id="269" r:id="rId23"/>
    <p:sldId id="270" r:id="rId24"/>
    <p:sldId id="272" r:id="rId25"/>
    <p:sldId id="273" r:id="rId26"/>
    <p:sldId id="310" r:id="rId27"/>
    <p:sldId id="274" r:id="rId28"/>
    <p:sldId id="285" r:id="rId29"/>
    <p:sldId id="275" r:id="rId30"/>
    <p:sldId id="311" r:id="rId31"/>
    <p:sldId id="27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1" autoAdjust="0"/>
    <p:restoredTop sz="94652" autoAdjust="0"/>
  </p:normalViewPr>
  <p:slideViewPr>
    <p:cSldViewPr>
      <p:cViewPr>
        <p:scale>
          <a:sx n="61" d="100"/>
          <a:sy n="61" d="100"/>
        </p:scale>
        <p:origin x="-1542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785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F9D0D-C681-49D1-8155-6B923E7E2A01}" type="datetimeFigureOut">
              <a:rPr lang="pt-BR" smtClean="0"/>
              <a:pPr/>
              <a:t>29/07/2018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EA145-258C-446F-8D2C-729D3AC05D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2789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July 29,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July 29,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July 29,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July 29,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July 29,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July 29,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July 29,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July 29,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July 29,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July 29,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July 29, 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July 29, 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undocultural.com.br/literatura1/modernismo/brasil/1_fase/oswald_andrade.html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20000" cy="1143000"/>
          </a:xfrm>
        </p:spPr>
        <p:txBody>
          <a:bodyPr/>
          <a:lstStyle/>
          <a:p>
            <a:r>
              <a:rPr lang="pt-PT" b="1" dirty="0" smtClean="0"/>
              <a:t> Arte Moderna Brasileira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852936"/>
            <a:ext cx="7620000" cy="290892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PT" sz="2800" b="1" i="1" dirty="0" smtClean="0"/>
              <a:t>...”um safanão naquele adormecido em berço esplêndido Brasil das Letras, das Artes e do pensamento:”</a:t>
            </a:r>
          </a:p>
          <a:p>
            <a:pPr marL="114300" indent="0">
              <a:buNone/>
            </a:pPr>
            <a:r>
              <a:rPr lang="pt-PT" sz="2800" b="1" i="1" dirty="0"/>
              <a:t> </a:t>
            </a:r>
            <a:r>
              <a:rPr lang="pt-PT" sz="2800" b="1" i="1" dirty="0" smtClean="0"/>
              <a:t>                                       (Paulo Mendes de Almeida)</a:t>
            </a:r>
            <a:endParaRPr 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30500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b="1" dirty="0" smtClean="0">
                <a:solidFill>
                  <a:schemeClr val="tx1"/>
                </a:solidFill>
              </a:rPr>
              <a:t>Raramente, em pintura , o sofrimento foi externado de forma tão intensa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1960" y="1916832"/>
            <a:ext cx="7620000" cy="4800600"/>
          </a:xfrm>
        </p:spPr>
        <p:txBody>
          <a:bodyPr/>
          <a:lstStyle/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r>
              <a:rPr lang="pt-PT" b="1" dirty="0" smtClean="0"/>
              <a:t> Lasar Segall - Navio de emigrantes (1939)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4752528" cy="400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502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 b="1" dirty="0" smtClean="0"/>
              <a:t>ANITA MALFATTI (1896-1964)</a:t>
            </a:r>
            <a:endParaRPr lang="pt-BR" sz="4400" b="1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2636913"/>
            <a:ext cx="3887788" cy="2664296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100" b="1" dirty="0" smtClean="0"/>
              <a:t>1917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2100" b="1" dirty="0" smtClean="0"/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100" dirty="0" smtClean="0">
                <a:latin typeface="Times New Roman" pitchFamily="18" charset="0"/>
              </a:rPr>
              <a:t>EXPOSIÇÃO DE ANITA MALFATTI, CAUSANDO O PRIMEIRO CONFRONTO ABERTO ENTRE O VELHO E O NOVO.</a:t>
            </a:r>
          </a:p>
        </p:txBody>
      </p:sp>
      <p:pic>
        <p:nvPicPr>
          <p:cNvPr id="9219" name="Picture 5" descr="a-estudante-anita-malfat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3355975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932040" y="6237312"/>
            <a:ext cx="2808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 i="1" dirty="0"/>
              <a:t>A estudante. 1916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pt-PT" sz="2800" b="1" dirty="0"/>
              <a:t>Anita </a:t>
            </a:r>
            <a:r>
              <a:rPr lang="pt-PT" sz="2800" b="1" dirty="0" smtClean="0"/>
              <a:t>Malfatti</a:t>
            </a:r>
            <a:r>
              <a:rPr lang="pt-PT" sz="2800" dirty="0"/>
              <a:t>, ao apresentar essas duas obras: </a:t>
            </a:r>
            <a:br>
              <a:rPr lang="pt-PT" sz="2800" dirty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052736"/>
            <a:ext cx="7620000" cy="561662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endParaRPr lang="pt-PT" sz="2800" dirty="0"/>
          </a:p>
          <a:p>
            <a:pPr algn="just">
              <a:spcAft>
                <a:spcPts val="1200"/>
              </a:spcAft>
            </a:pPr>
            <a:endParaRPr lang="pt-PT" sz="2800" dirty="0" smtClean="0"/>
          </a:p>
          <a:p>
            <a:pPr algn="just">
              <a:spcAft>
                <a:spcPts val="1200"/>
              </a:spcAft>
            </a:pPr>
            <a:endParaRPr lang="pt-PT" sz="2800" dirty="0"/>
          </a:p>
          <a:p>
            <a:pPr algn="just">
              <a:spcAft>
                <a:spcPts val="1200"/>
              </a:spcAft>
            </a:pPr>
            <a:endParaRPr lang="pt-PT" sz="2800" dirty="0" smtClean="0"/>
          </a:p>
          <a:p>
            <a:pPr algn="just">
              <a:spcAft>
                <a:spcPts val="1200"/>
              </a:spcAft>
            </a:pPr>
            <a:endParaRPr lang="pt-PT" sz="2800" dirty="0"/>
          </a:p>
          <a:p>
            <a:pPr marL="114300" indent="0" algn="just">
              <a:spcAft>
                <a:spcPts val="1200"/>
              </a:spcAft>
              <a:buNone/>
            </a:pPr>
            <a:r>
              <a:rPr lang="pt-PT" sz="1800" b="1" dirty="0" smtClean="0"/>
              <a:t>     O homem amarelo (1915-1916)     </a:t>
            </a:r>
            <a:r>
              <a:rPr lang="pt-PT" sz="1800" b="1" dirty="0"/>
              <a:t>A mulher de cabelos verdes (1915-1916)</a:t>
            </a:r>
            <a:endParaRPr lang="pt-BR" sz="1800" b="1" dirty="0"/>
          </a:p>
          <a:p>
            <a:pPr marL="114300" indent="0" algn="just">
              <a:spcAft>
                <a:spcPts val="1200"/>
              </a:spcAft>
              <a:buNone/>
            </a:pPr>
            <a:r>
              <a:rPr lang="pt-PT" sz="2400" dirty="0" smtClean="0"/>
              <a:t>Quis </a:t>
            </a:r>
            <a:r>
              <a:rPr lang="pt-PT" sz="2400" dirty="0"/>
              <a:t>mostrar ao público que o artista deve ter total liberdade no uso das cores e na construção de suas figuras, e não se deixar limitar pela realidade.</a:t>
            </a:r>
            <a:endParaRPr lang="pt-BR" sz="2400" dirty="0"/>
          </a:p>
          <a:p>
            <a:pPr marL="114300" indent="0" algn="just">
              <a:spcAft>
                <a:spcPts val="1200"/>
              </a:spcAft>
              <a:buNone/>
            </a:pPr>
            <a:endParaRPr lang="pt-BR" sz="2400" b="1" dirty="0" smtClean="0"/>
          </a:p>
          <a:p>
            <a:pPr algn="just">
              <a:spcAft>
                <a:spcPts val="1200"/>
              </a:spcAft>
            </a:pPr>
            <a:endParaRPr lang="pt-PT" sz="2800" dirty="0" smtClean="0"/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2448272" cy="292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2448272" cy="293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17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755650" y="25400"/>
            <a:ext cx="7559675" cy="658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 sz="1600">
                <a:latin typeface="Times New Roman" pitchFamily="18" charset="0"/>
              </a:rPr>
              <a:t>Monteiro Lobato – crítico de arte de </a:t>
            </a:r>
            <a:r>
              <a:rPr lang="pt-BR" altLang="pt-BR" sz="1600" i="1">
                <a:latin typeface="Times New Roman" pitchFamily="18" charset="0"/>
              </a:rPr>
              <a:t>O Estado de São Paulo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 sz="2800">
                <a:latin typeface="Times New Roman" pitchFamily="18" charset="0"/>
              </a:rPr>
              <a:t>“Há duas espécies de artistas. Uma composta dos que veem normalmente as coisas (...). A outra espécie é formada pelos que veem anormalmente a natureza e interpretam-na à luz de teorias efêmeras, sob a sugestão estrábica de escolas rebeldes, surgidas cá e lá como furúnculos da cultura excessiva. (...) Embora eles se deem como novos, precursores de uma arte a vir, nada é mais velho do que a arte anormal ou teratológica: nasceu com a paranoia e a mistificação. (...) Essas considerações são provocadas pela exposição da sra. Malfatti onde se notam acentuadíssimas tendências para uma atitude estética forçada no sentido das extravagâncias de Picasso e companhia.”</a:t>
            </a:r>
            <a:r>
              <a:rPr lang="pt-BR" altLang="pt-BR" sz="24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9246" y="476672"/>
            <a:ext cx="4176464" cy="534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411760" y="6093296"/>
            <a:ext cx="2671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 algn="just">
              <a:spcAft>
                <a:spcPts val="1200"/>
              </a:spcAft>
              <a:buNone/>
            </a:pPr>
            <a:r>
              <a:rPr lang="pt-PT" b="1" dirty="0"/>
              <a:t>A estudante russa (1917)</a:t>
            </a:r>
          </a:p>
        </p:txBody>
      </p:sp>
    </p:spTree>
    <p:extLst>
      <p:ext uri="{BB962C8B-B14F-4D97-AF65-F5344CB8AC3E}">
        <p14:creationId xmlns:p14="http://schemas.microsoft.com/office/powerpoint/2010/main" xmlns="" val="25774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7931224" cy="5636096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pt-PT" sz="2800" b="1" dirty="0"/>
              <a:t>Vítor Brecheret (1894-1955)– escultor modernistas. </a:t>
            </a:r>
            <a:r>
              <a:rPr lang="pt-PT" sz="2800" dirty="0"/>
              <a:t>A escultura brasileira ganhou um aspecto mais moderno. As suas obras afastaram-se da imitação de um modelo real e ganharam expressão por meio de volumes geometrizados, delimitados por linhas sintéticas e de poucos detalhes. </a:t>
            </a:r>
            <a:r>
              <a:rPr lang="pt-PT" sz="2800" b="1" u="sng" dirty="0"/>
              <a:t>Monumento às bandeiras (1936-1953)</a:t>
            </a:r>
            <a:endParaRPr lang="pt-BR" sz="2800" dirty="0"/>
          </a:p>
          <a:p>
            <a:pPr algn="just">
              <a:lnSpc>
                <a:spcPct val="150000"/>
              </a:lnSpc>
            </a:pP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9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b="1" dirty="0" smtClean="0"/>
          </a:p>
          <a:p>
            <a:r>
              <a:rPr lang="pt-PT" b="1" dirty="0" smtClean="0"/>
              <a:t>Vítor Brecheret – Monumento às bandeiras</a:t>
            </a:r>
            <a:endParaRPr lang="pt-PT" b="1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638506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11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539552" y="1916832"/>
            <a:ext cx="44640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endParaRPr lang="pt-BR" altLang="pt-BR" sz="2800" b="1" dirty="0"/>
          </a:p>
          <a:p>
            <a:pPr algn="just" eaLnBrk="1" hangingPunct="1"/>
            <a:r>
              <a:rPr lang="pt-BR" altLang="pt-BR" sz="2800" b="1" dirty="0"/>
              <a:t>Considera-se a Semana de Arte Moderna como ponto de partida do Modernismo no Brasil.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112838"/>
            <a:ext cx="3240087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CaixaDeTexto 1"/>
          <p:cNvSpPr txBox="1">
            <a:spLocks noChangeArrowheads="1"/>
          </p:cNvSpPr>
          <p:nvPr/>
        </p:nvSpPr>
        <p:spPr bwMode="auto">
          <a:xfrm>
            <a:off x="5119688" y="5621338"/>
            <a:ext cx="3844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Catálogo da semana. Di cavalcanti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pt-PT" sz="4400" b="1" dirty="0" smtClean="0"/>
              <a:t>ONDE E QUANDO ACONTECEU?</a:t>
            </a: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TEATRO MUNICIPAL DE SÃO PAULO</a:t>
            </a:r>
          </a:p>
          <a:p>
            <a:r>
              <a:rPr lang="pt-PT" sz="3200" dirty="0" smtClean="0"/>
              <a:t>NOS DIAS 13, 15 E 17 DE FEVEREIRO DE 1922. </a:t>
            </a:r>
            <a:endParaRPr lang="pt-BR" sz="3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13" descr="File:TeatroS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4464496" cy="293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21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230px-Semana_de_Arte_Moder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692150"/>
            <a:ext cx="40703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684213" y="981075"/>
            <a:ext cx="3167062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800" b="1" dirty="0"/>
              <a:t>Busca</a:t>
            </a:r>
          </a:p>
          <a:p>
            <a:pPr algn="just" eaLnBrk="1" hangingPunct="1"/>
            <a:endParaRPr lang="pt-BR" altLang="pt-BR" sz="2400" dirty="0"/>
          </a:p>
          <a:p>
            <a:pPr algn="ctr" eaLnBrk="1" hangingPunct="1"/>
            <a:r>
              <a:rPr lang="pt-BR" altLang="pt-BR" sz="2400" dirty="0"/>
              <a:t>Colocar a cultura brasileira a par das correntes de vanguarda do pensamento europeu e pregar a tomada de consciência da realidade brasileira.</a:t>
            </a:r>
          </a:p>
          <a:p>
            <a:pPr algn="ctr" eaLnBrk="1" hangingPunct="1"/>
            <a:endParaRPr lang="pt-BR" altLang="pt-BR" sz="2400" dirty="0"/>
          </a:p>
          <a:p>
            <a:pPr algn="ctr" eaLnBrk="1" hangingPunct="1"/>
            <a:endParaRPr lang="pt-BR" altLang="pt-BR" sz="2400" dirty="0"/>
          </a:p>
          <a:p>
            <a:pPr algn="ctr" eaLnBrk="1" hangingPunct="1"/>
            <a:endParaRPr lang="pt-BR" altLang="pt-B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b="1" dirty="0" smtClean="0"/>
              <a:t>Precursores da Semana de Arte Moderna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3600" b="1" dirty="0" smtClean="0"/>
              <a:t>Lazar Segall (1891-1957)– foi influenciado pelo impressionismo, expressionismo e cubismo.</a:t>
            </a:r>
          </a:p>
          <a:p>
            <a:r>
              <a:rPr lang="pt-PT" sz="3600" b="1" dirty="0" smtClean="0"/>
              <a:t>Anita Malfatti (1896-1964)– expressionismo, </a:t>
            </a:r>
          </a:p>
          <a:p>
            <a:r>
              <a:rPr lang="pt-PT" sz="3600" b="1" dirty="0" smtClean="0"/>
              <a:t>Vítor Brecheret (1894-1955)– escultor modernistas</a:t>
            </a:r>
            <a:endParaRPr lang="pt-BR" sz="36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28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468313" y="1989138"/>
            <a:ext cx="7862887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pt-BR" altLang="pt-BR" sz="2400"/>
              <a:t>Os objetivos e preceitos da </a:t>
            </a:r>
            <a:r>
              <a:rPr lang="pt-BR" altLang="pt-BR" sz="2400" u="sng"/>
              <a:t>Semana de Arte Moderna </a:t>
            </a:r>
            <a:r>
              <a:rPr lang="pt-BR" altLang="pt-BR" sz="2400"/>
              <a:t>não foram compreendidos pela elite paulista, que era influenciada pelas formas estéticas europeias mais conservadoras.</a:t>
            </a:r>
          </a:p>
          <a:p>
            <a:pPr algn="just" eaLnBrk="1" hangingPunct="1">
              <a:spcBef>
                <a:spcPct val="20000"/>
              </a:spcBef>
            </a:pPr>
            <a:endParaRPr lang="pt-BR" altLang="pt-BR" sz="2400"/>
          </a:p>
          <a:p>
            <a:pPr algn="just" eaLnBrk="1" hangingPunct="1">
              <a:spcBef>
                <a:spcPct val="20000"/>
              </a:spcBef>
            </a:pPr>
            <a:r>
              <a:rPr lang="pt-BR" altLang="pt-BR" sz="2400"/>
              <a:t>Busca por uma arte Brasileira : identidade + ruptura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ângulo 1"/>
          <p:cNvSpPr>
            <a:spLocks noChangeArrowheads="1"/>
          </p:cNvSpPr>
          <p:nvPr/>
        </p:nvSpPr>
        <p:spPr bwMode="auto">
          <a:xfrm>
            <a:off x="277813" y="404813"/>
            <a:ext cx="7632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pt-BR" altLang="pt-BR" sz="4800" b="1" dirty="0" smtClean="0"/>
              <a:t>  Manifestos </a:t>
            </a:r>
            <a:r>
              <a:rPr lang="pt-BR" altLang="pt-BR" sz="4800" b="1" dirty="0"/>
              <a:t>e </a:t>
            </a:r>
            <a:r>
              <a:rPr lang="pt-BR" altLang="pt-BR" sz="4800" b="1" dirty="0" smtClean="0"/>
              <a:t>Revistas</a:t>
            </a:r>
            <a:endParaRPr lang="pt-BR" altLang="pt-BR" sz="4800" b="1" dirty="0"/>
          </a:p>
        </p:txBody>
      </p:sp>
      <p:sp>
        <p:nvSpPr>
          <p:cNvPr id="4" name="Retângulo 3"/>
          <p:cNvSpPr/>
          <p:nvPr/>
        </p:nvSpPr>
        <p:spPr>
          <a:xfrm>
            <a:off x="467544" y="1268760"/>
            <a:ext cx="756084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2400" b="1" dirty="0" smtClean="0"/>
              <a:t>Revista Klaxon — Mensário de Arte Moderna (1922-1923)</a:t>
            </a:r>
          </a:p>
          <a:p>
            <a:pPr algn="just"/>
            <a:r>
              <a:rPr lang="pt-BR" altLang="pt-BR" sz="2400" dirty="0" smtClean="0"/>
              <a:t>Recebe este nome, pois klaxon era o termo usado para designar a buzina externa dos automóveis. </a:t>
            </a:r>
          </a:p>
          <a:p>
            <a:pPr algn="just"/>
            <a:endParaRPr lang="pt-BR" altLang="pt-BR" sz="2400" dirty="0" smtClean="0"/>
          </a:p>
          <a:p>
            <a:pPr algn="just"/>
            <a:r>
              <a:rPr lang="pt-BR" altLang="pt-BR" sz="2400" dirty="0" smtClean="0"/>
              <a:t>“— Klaxon sabe que o progresso existe. Por isso, sem renegar o passado, caminha para diante, sempre, sempre.”</a:t>
            </a:r>
          </a:p>
          <a:p>
            <a:pPr algn="just"/>
            <a:endParaRPr lang="pt-BR" altLang="pt-BR" sz="2400" dirty="0" smtClean="0"/>
          </a:p>
          <a:p>
            <a:r>
              <a:rPr lang="pt-BR" altLang="pt-BR" sz="2400" b="1" dirty="0" smtClean="0"/>
              <a:t>Manifesto da Poesia Pau-Brasil (1924-1925)</a:t>
            </a:r>
          </a:p>
          <a:p>
            <a:r>
              <a:rPr lang="pt-BR" altLang="pt-BR" sz="2400" dirty="0" smtClean="0"/>
              <a:t>Escrito por Oswald e publicado inicialmente no </a:t>
            </a:r>
            <a:r>
              <a:rPr lang="pt-BR" altLang="pt-BR" sz="2400" dirty="0" err="1" smtClean="0"/>
              <a:t>Correioda</a:t>
            </a:r>
            <a:r>
              <a:rPr lang="pt-BR" altLang="pt-BR" sz="2400" dirty="0" smtClean="0"/>
              <a:t> Manhã. Em 1925, é publicado como abertura do livro de poesias Pau-Brasil de Oswald. </a:t>
            </a:r>
          </a:p>
          <a:p>
            <a:endParaRPr lang="pt-BR" altLang="pt-BR" sz="2400" dirty="0" smtClean="0"/>
          </a:p>
          <a:p>
            <a:r>
              <a:rPr lang="pt-BR" altLang="pt-BR" sz="2400" dirty="0" smtClean="0"/>
              <a:t>Apresenta uma proposta de literatura vinculada à realidade brasileira, a partir de uma redescoberta do Brasil.</a:t>
            </a:r>
            <a:endParaRPr lang="pt-BR" sz="2400" dirty="0" smtClean="0"/>
          </a:p>
          <a:p>
            <a:pPr algn="just"/>
            <a:endParaRPr lang="pt-PT" altLang="pt-BR" sz="2400" dirty="0" smtClean="0"/>
          </a:p>
          <a:p>
            <a:pPr algn="just"/>
            <a:endParaRPr lang="pt-PT" altLang="pt-BR" sz="2400" dirty="0" smtClean="0"/>
          </a:p>
          <a:p>
            <a:pPr algn="just"/>
            <a:endParaRPr lang="pt-BR" altLang="pt-BR" sz="2400" dirty="0" smtClean="0"/>
          </a:p>
          <a:p>
            <a:pPr algn="just"/>
            <a:endParaRPr lang="pt-BR" alt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200" b="1" dirty="0" smtClean="0"/>
              <a:t>Principais participantes  da Semana de Arte Moderna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PT" sz="2400" b="1" u="sng" dirty="0" smtClean="0"/>
              <a:t>Anita Malfatti </a:t>
            </a:r>
            <a:r>
              <a:rPr lang="pt-PT" sz="2400" b="1" dirty="0" smtClean="0"/>
              <a:t>– pintora e desenhista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PT" sz="2400" b="1" u="sng" dirty="0" smtClean="0"/>
              <a:t>Di Cavalcanti </a:t>
            </a:r>
            <a:r>
              <a:rPr lang="pt-PT" sz="2400" b="1" dirty="0" smtClean="0"/>
              <a:t>– pintor, desenhista</a:t>
            </a:r>
            <a:r>
              <a:rPr lang="pt-BR" sz="2400" b="1" dirty="0" smtClean="0"/>
              <a:t>, </a:t>
            </a:r>
            <a:r>
              <a:rPr lang="pt-BR" sz="2400" b="1" dirty="0"/>
              <a:t>ilustrador, </a:t>
            </a:r>
            <a:r>
              <a:rPr lang="pt-BR" sz="2400" b="1" dirty="0" err="1"/>
              <a:t>muralista</a:t>
            </a:r>
            <a:r>
              <a:rPr lang="pt-BR" sz="2400" b="1" dirty="0"/>
              <a:t> e </a:t>
            </a:r>
            <a:r>
              <a:rPr lang="pt-BR" sz="2400" b="1" dirty="0" smtClean="0"/>
              <a:t>caricaturista.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PT" sz="2400" b="1" u="sng" dirty="0" smtClean="0"/>
              <a:t>Vítor  Brecheret</a:t>
            </a:r>
            <a:r>
              <a:rPr lang="pt-PT" sz="2400" b="1" dirty="0" smtClean="0"/>
              <a:t> – escultor modernista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PT" sz="2400" b="1" u="sng" dirty="0" smtClean="0"/>
              <a:t>Vicente do Rego Monteiro</a:t>
            </a:r>
            <a:r>
              <a:rPr lang="pt-PT" sz="2400" b="1" dirty="0" smtClean="0"/>
              <a:t> – pintor e desenhista </a:t>
            </a:r>
            <a:endParaRPr lang="pt-BR" sz="2400" b="1" dirty="0" smtClean="0"/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pt-PT" sz="2400" b="1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82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b="1" dirty="0" smtClean="0"/>
              <a:t>Di Cavalcanti – expressionismo e cubismo </a:t>
            </a:r>
            <a:endParaRPr lang="pt-BR" sz="32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69936"/>
            <a:ext cx="2762225" cy="441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082938" y="1431524"/>
            <a:ext cx="40324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b="1" dirty="0" smtClean="0"/>
              <a:t>Foi influenciado por diversos pintores, como Picasso, Gauguin, Matisse e Braque.</a:t>
            </a:r>
          </a:p>
          <a:p>
            <a:pPr algn="just"/>
            <a:endParaRPr lang="pt-PT" sz="2400" b="1" dirty="0" smtClean="0"/>
          </a:p>
          <a:p>
            <a:pPr algn="just"/>
            <a:r>
              <a:rPr lang="pt-BR" sz="2400" b="1" dirty="0"/>
              <a:t>Um dos mais entusiastas organizadores da Semana de Arte Moderna – e talvez até seu idealizador. Compareceu a exposição com doze trabalhos, entre os quais Boêmios e ilustração para Fantoches da meia-Noite.</a:t>
            </a:r>
            <a:endParaRPr lang="pt-PT" sz="2400" b="1" dirty="0"/>
          </a:p>
          <a:p>
            <a:pPr algn="just"/>
            <a:endParaRPr lang="pt-BR" sz="2400" b="1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51520" y="1669936"/>
            <a:ext cx="3829744" cy="5069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pPr marL="114300" indent="0">
              <a:buFont typeface="Arial" pitchFamily="34" charset="0"/>
              <a:buNone/>
            </a:pPr>
            <a:r>
              <a:rPr lang="pt-PT" dirty="0" smtClean="0"/>
              <a:t> </a:t>
            </a:r>
          </a:p>
          <a:p>
            <a:pPr marL="114300" indent="0">
              <a:buFont typeface="Arial" pitchFamily="34" charset="0"/>
              <a:buNone/>
            </a:pPr>
            <a:r>
              <a:rPr lang="pt-PT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114300" indent="0">
              <a:buFont typeface="Arial" pitchFamily="34" charset="0"/>
              <a:buNone/>
            </a:pPr>
            <a:r>
              <a:rPr lang="pt-PT" dirty="0" smtClean="0"/>
              <a:t>                                                  </a:t>
            </a:r>
          </a:p>
          <a:p>
            <a:pPr marL="114300" indent="0">
              <a:buFont typeface="Arial" pitchFamily="34" charset="0"/>
              <a:buNone/>
            </a:pPr>
            <a:endParaRPr lang="pt-PT" b="1" dirty="0" smtClean="0"/>
          </a:p>
          <a:p>
            <a:pPr marL="114300" indent="0">
              <a:buFont typeface="Arial" pitchFamily="34" charset="0"/>
              <a:buNone/>
            </a:pPr>
            <a:endParaRPr lang="pt-PT" b="1" dirty="0" smtClean="0"/>
          </a:p>
          <a:p>
            <a:pPr marL="114300" indent="0">
              <a:buFont typeface="Arial" pitchFamily="34" charset="0"/>
              <a:buNone/>
            </a:pPr>
            <a:endParaRPr lang="pt-PT" b="1" dirty="0" smtClean="0"/>
          </a:p>
          <a:p>
            <a:pPr marL="114300" indent="0">
              <a:buFont typeface="Arial" pitchFamily="34" charset="0"/>
              <a:buNone/>
            </a:pPr>
            <a:endParaRPr lang="pt-PT" b="1" dirty="0" smtClean="0"/>
          </a:p>
          <a:p>
            <a:pPr marL="114300" indent="0">
              <a:buFont typeface="Arial" pitchFamily="34" charset="0"/>
              <a:buNone/>
            </a:pPr>
            <a:endParaRPr lang="pt-PT" b="1" dirty="0" smtClean="0"/>
          </a:p>
          <a:p>
            <a:pPr marL="114300" indent="0">
              <a:buFont typeface="Arial" pitchFamily="34" charset="0"/>
              <a:buNone/>
            </a:pPr>
            <a:r>
              <a:rPr lang="pt-PT" b="1" dirty="0" smtClean="0"/>
              <a:t>Capa do catálogo da Semana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6819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r>
              <a:rPr lang="pt-PT" b="1" dirty="0" smtClean="0"/>
              <a:t>                  Di Cavalcanti – Amigos (Boêmios) (1921).</a:t>
            </a:r>
          </a:p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7"/>
            <a:ext cx="3456383" cy="524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43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r>
              <a:rPr lang="pt-PT" b="1" dirty="0" smtClean="0"/>
              <a:t>Di Cavalcanti – Nascimento de Vênus (1940)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738" y="332656"/>
            <a:ext cx="6071502" cy="513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08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8102"/>
            <a:ext cx="374808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1385"/>
            <a:ext cx="4824536" cy="309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07504" y="37890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b="1" dirty="0"/>
              <a:t>O nascimento de Vênus, 1485, têmpera sobre tela, 172,5 x 278,5 </a:t>
            </a:r>
            <a:r>
              <a:rPr lang="pt-PT" b="1" dirty="0" smtClean="0"/>
              <a:t>cm Botticelli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6726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r>
              <a:rPr lang="pt-PT" b="1" dirty="0" smtClean="0"/>
              <a:t>Di Cavalcanti – Pescadores (1951)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155581" cy="511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97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600" b="1" dirty="0"/>
              <a:t>Vicente do Rego (1899-1970</a:t>
            </a:r>
            <a:r>
              <a:rPr lang="pt-PT" sz="2600" b="1" dirty="0" smtClean="0"/>
              <a:t>) – pintor e desenhista</a:t>
            </a:r>
            <a:endParaRPr lang="pt-BR" sz="2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  <a:spcAft>
                <a:spcPts val="1200"/>
              </a:spcAft>
            </a:pPr>
            <a:r>
              <a:rPr lang="pt-PT" dirty="0" smtClean="0"/>
              <a:t>Trabalhou em suas obras de </a:t>
            </a:r>
            <a:r>
              <a:rPr lang="pt-PT" dirty="0"/>
              <a:t>um modo muito próprio. Com telas de temas religiosos</a:t>
            </a:r>
            <a:r>
              <a:rPr lang="pt-PT" b="1" dirty="0"/>
              <a:t> (Cruxifixão, Flagelo e Deposição ou Pietá). </a:t>
            </a:r>
            <a:r>
              <a:rPr lang="pt-PT" dirty="0"/>
              <a:t>Nessas obras predominam as linhas retas, e o corpo humano é reduzido a formas geométricas, o que sugere ao observador a percepção de volume. Também pintou temas que envolviam os mitos indígenas brasileiros, com os quais fez uma série de aquarelas, como </a:t>
            </a:r>
            <a:r>
              <a:rPr lang="pt-PT" b="1" dirty="0"/>
              <a:t>Mani-oca (1921)</a:t>
            </a:r>
            <a:r>
              <a:rPr lang="pt-PT" dirty="0"/>
              <a:t>. </a:t>
            </a:r>
            <a:endParaRPr lang="pt-BR" dirty="0"/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25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b="1" dirty="0" smtClean="0"/>
              <a:t>Vicente do Rego Monteiro - Cubismo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pt-PT" dirty="0" smtClean="0"/>
          </a:p>
          <a:p>
            <a:pPr marL="114300" indent="0">
              <a:buNone/>
            </a:pPr>
            <a:endParaRPr lang="pt-PT" dirty="0"/>
          </a:p>
          <a:p>
            <a:pPr marL="114300" indent="0">
              <a:buNone/>
            </a:pPr>
            <a:endParaRPr lang="pt-PT" dirty="0" smtClean="0"/>
          </a:p>
          <a:p>
            <a:pPr marL="114300" indent="0">
              <a:buNone/>
            </a:pPr>
            <a:endParaRPr lang="pt-PT" dirty="0"/>
          </a:p>
          <a:p>
            <a:pPr marL="114300" indent="0">
              <a:buNone/>
            </a:pPr>
            <a:endParaRPr lang="pt-PT" dirty="0" smtClean="0"/>
          </a:p>
          <a:p>
            <a:pPr marL="114300" indent="0">
              <a:buNone/>
            </a:pPr>
            <a:endParaRPr lang="pt-PT" dirty="0"/>
          </a:p>
          <a:p>
            <a:pPr marL="114300" indent="0">
              <a:buNone/>
            </a:pPr>
            <a:endParaRPr lang="pt-PT" dirty="0" smtClean="0"/>
          </a:p>
          <a:p>
            <a:pPr marL="114300" indent="0">
              <a:buNone/>
            </a:pPr>
            <a:endParaRPr lang="pt-PT" dirty="0"/>
          </a:p>
          <a:p>
            <a:pPr marL="114300" indent="0">
              <a:buNone/>
            </a:pPr>
            <a:endParaRPr lang="pt-PT" dirty="0" smtClean="0"/>
          </a:p>
          <a:p>
            <a:pPr marL="114300" indent="0">
              <a:buNone/>
            </a:pPr>
            <a:endParaRPr lang="pt-PT" dirty="0"/>
          </a:p>
          <a:p>
            <a:pPr marL="114300" indent="0">
              <a:buNone/>
            </a:pPr>
            <a:r>
              <a:rPr lang="pt-PT" b="1" dirty="0" smtClean="0"/>
              <a:t>Vicente do Rego Monteiro – Deposição ou Pietá (1924)</a:t>
            </a:r>
          </a:p>
          <a:p>
            <a:pPr marL="11430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7520"/>
            <a:ext cx="5511734" cy="440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43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128588"/>
            <a:ext cx="8569325" cy="11398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3800" b="1"/>
              <a:t>ANTECEDENTES DA </a:t>
            </a:r>
            <a:br>
              <a:rPr lang="pt-BR" altLang="pt-BR" sz="3800" b="1"/>
            </a:br>
            <a:r>
              <a:rPr lang="pt-BR" altLang="pt-BR" sz="3800" b="1"/>
              <a:t>SEMANA DE ARTE MODERNA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1484313"/>
            <a:ext cx="4213225" cy="4743450"/>
          </a:xfrm>
        </p:spPr>
        <p:txBody>
          <a:bodyPr rtlCol="0">
            <a:normAutofit/>
          </a:bodyPr>
          <a:lstStyle/>
          <a:p>
            <a:pPr marL="0" indent="0" algn="just" defTabSz="182563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t-BR" altLang="pt-BR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1912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– CHEGADA DE OSWALD DE ANDRADE DA EUROPA</a:t>
            </a:r>
            <a:endParaRPr lang="pt-BR" altLang="pt-BR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0" indent="0" algn="just" defTabSz="182563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altLang="pt-B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hlinkClick r:id="rId2"/>
            </a:endParaRPr>
          </a:p>
          <a:p>
            <a:pPr marL="0" indent="0" algn="just" defTabSz="182563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altLang="pt-BR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0" indent="0" defTabSz="182563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t-BR" altLang="pt-BR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               </a:t>
            </a:r>
            <a:endParaRPr lang="pt-BR" altLang="pt-BR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 defTabSz="182563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t-BR" altLang="pt-BR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"</a:t>
            </a:r>
            <a:r>
              <a:rPr lang="pt-BR" altLang="pt-B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Estamos </a:t>
            </a:r>
            <a:r>
              <a:rPr lang="pt-BR" altLang="pt-BR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atrasados cinquenta </a:t>
            </a:r>
            <a:r>
              <a:rPr lang="pt-BR" altLang="pt-B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anos em cultura, chafurdados ainda em pleno Parnasianismo."</a:t>
            </a:r>
            <a:endParaRPr lang="pt-BR" altLang="pt-B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 defTabSz="182563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alt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8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708275"/>
            <a:ext cx="23145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20107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4186"/>
            <a:ext cx="4248472" cy="339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14613" y="3939328"/>
            <a:ext cx="2349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Pietá - MICHELANGELO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482244" y="39854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indent="0">
              <a:buNone/>
            </a:pPr>
            <a:r>
              <a:rPr lang="pt-PT" b="1" dirty="0"/>
              <a:t>Vicente do Rego Monteiro – Deposição ou Pietá (1924)</a:t>
            </a:r>
          </a:p>
        </p:txBody>
      </p:sp>
    </p:spTree>
    <p:extLst>
      <p:ext uri="{BB962C8B-B14F-4D97-AF65-F5344CB8AC3E}">
        <p14:creationId xmlns:p14="http://schemas.microsoft.com/office/powerpoint/2010/main" xmlns="" val="40819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r>
              <a:rPr lang="pt-PT" dirty="0" smtClean="0"/>
              <a:t> </a:t>
            </a:r>
            <a:r>
              <a:rPr lang="pt-PT" b="1" dirty="0" smtClean="0"/>
              <a:t>Vicente do Rego Monteiro- Mani-oca (nascimento de Mani) (1921) – aquarela e naquim sobre papel</a:t>
            </a:r>
            <a:endParaRPr lang="pt-PT" b="1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37347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97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77813"/>
            <a:ext cx="8748712" cy="11398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3800">
                <a:latin typeface="Times New Roman" panose="02020603050405020304" pitchFamily="18" charset="0"/>
              </a:rPr>
              <a:t>1913 – Exposição de obras de </a:t>
            </a:r>
            <a:br>
              <a:rPr lang="pt-BR" altLang="pt-BR" sz="3800">
                <a:latin typeface="Times New Roman" panose="02020603050405020304" pitchFamily="18" charset="0"/>
              </a:rPr>
            </a:br>
            <a:r>
              <a:rPr lang="pt-BR" altLang="pt-BR" sz="3800">
                <a:latin typeface="Times New Roman" panose="02020603050405020304" pitchFamily="18" charset="0"/>
              </a:rPr>
              <a:t>LASAR SEGALL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9872" y="1772816"/>
            <a:ext cx="4679950" cy="4176712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tabLst>
                <a:tab pos="0" algn="l"/>
              </a:tabLst>
              <a:defRPr/>
            </a:pP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Lasar </a:t>
            </a:r>
            <a:r>
              <a:rPr lang="pt-BR" alt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Segall:</a:t>
            </a: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tabLst>
                <a:tab pos="0" algn="l"/>
              </a:tabLst>
              <a:defRPr/>
            </a:pPr>
            <a:r>
              <a:rPr lang="pt-BR" alt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pintor russo radicado no </a:t>
            </a: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Brasil, </a:t>
            </a:r>
            <a:r>
              <a:rPr lang="pt-BR" alt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faz uma o que Mário </a:t>
            </a: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de Andrade </a:t>
            </a:r>
            <a:r>
              <a:rPr lang="pt-BR" alt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chama de:</a:t>
            </a:r>
            <a:endParaRPr lang="pt-BR" altLang="pt-BR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tabLst>
                <a:tab pos="0" algn="l"/>
              </a:tabLst>
              <a:defRPr/>
            </a:pPr>
            <a:r>
              <a:rPr lang="pt-BR" alt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“</a:t>
            </a:r>
            <a:r>
              <a:rPr lang="pt-BR" altLang="pt-BR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t-BR" altLang="pt-BR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primeira exposição de pintura não acadêmica em nosso país”.</a:t>
            </a: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7172" name="Picture 4" descr="Lasar-Segall-g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844675"/>
            <a:ext cx="20383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549275"/>
            <a:ext cx="374650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898775" y="5126038"/>
            <a:ext cx="2916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i="1"/>
              <a:t>Perfil de Zulmira. 1928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b="1" dirty="0" smtClean="0"/>
          </a:p>
          <a:p>
            <a:endParaRPr lang="pt-PT" b="1" dirty="0"/>
          </a:p>
          <a:p>
            <a:endParaRPr lang="pt-PT" b="1" dirty="0" smtClean="0"/>
          </a:p>
          <a:p>
            <a:endParaRPr lang="pt-PT" b="1" dirty="0"/>
          </a:p>
          <a:p>
            <a:endParaRPr lang="pt-PT" b="1" dirty="0" smtClean="0"/>
          </a:p>
          <a:p>
            <a:endParaRPr lang="pt-PT" b="1" dirty="0"/>
          </a:p>
          <a:p>
            <a:endParaRPr lang="pt-PT" b="1" dirty="0" smtClean="0"/>
          </a:p>
          <a:p>
            <a:endParaRPr lang="pt-PT" b="1" dirty="0"/>
          </a:p>
          <a:p>
            <a:endParaRPr lang="pt-PT" b="1" dirty="0" smtClean="0"/>
          </a:p>
          <a:p>
            <a:r>
              <a:rPr lang="pt-PT" b="1" dirty="0" smtClean="0"/>
              <a:t>Lasar </a:t>
            </a:r>
            <a:r>
              <a:rPr lang="pt-PT" b="1" dirty="0"/>
              <a:t>Segall – Eternos Caminhantes (1919)</a:t>
            </a:r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5831392" cy="448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99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b="1" dirty="0" smtClean="0"/>
          </a:p>
          <a:p>
            <a:endParaRPr lang="pt-PT" b="1" dirty="0"/>
          </a:p>
          <a:p>
            <a:endParaRPr lang="pt-PT" b="1" dirty="0" smtClean="0"/>
          </a:p>
          <a:p>
            <a:endParaRPr lang="pt-PT" b="1" dirty="0"/>
          </a:p>
          <a:p>
            <a:endParaRPr lang="pt-PT" b="1" dirty="0" smtClean="0"/>
          </a:p>
          <a:p>
            <a:endParaRPr lang="pt-PT" b="1" dirty="0"/>
          </a:p>
          <a:p>
            <a:endParaRPr lang="pt-PT" b="1" dirty="0" smtClean="0"/>
          </a:p>
          <a:p>
            <a:endParaRPr lang="pt-PT" b="1" dirty="0"/>
          </a:p>
          <a:p>
            <a:endParaRPr lang="pt-PT" b="1" dirty="0" smtClean="0"/>
          </a:p>
          <a:p>
            <a:endParaRPr lang="pt-PT" b="1" dirty="0"/>
          </a:p>
          <a:p>
            <a:r>
              <a:rPr lang="pt-PT" b="1" dirty="0" smtClean="0"/>
              <a:t>Lasar Segall – Menino com lagartixa (1924)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1" y="329115"/>
            <a:ext cx="3133417" cy="518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688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773" y="260648"/>
            <a:ext cx="4199371" cy="529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83568" y="5805264"/>
            <a:ext cx="53285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dirty="0"/>
              <a:t>Lasar Segall – Mãe Preta (1927)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xmlns="" val="37339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r>
              <a:rPr lang="pt-PT" b="1" dirty="0" smtClean="0"/>
              <a:t>Lasar Segall - Banannal (1930)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016" y="620688"/>
            <a:ext cx="6291007" cy="470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38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19313</TotalTime>
  <Words>970</Words>
  <Application>Microsoft Office PowerPoint</Application>
  <PresentationFormat>Apresentação na tela (4:3)</PresentationFormat>
  <Paragraphs>221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Adjacência</vt:lpstr>
      <vt:lpstr> Arte Moderna Brasileira</vt:lpstr>
      <vt:lpstr>Precursores da Semana de Arte Moderna</vt:lpstr>
      <vt:lpstr>ANTECEDENTES DA  SEMANA DE ARTE MODERNA</vt:lpstr>
      <vt:lpstr>1913 – Exposição de obras de  LASAR SEGALL</vt:lpstr>
      <vt:lpstr>Slide 5</vt:lpstr>
      <vt:lpstr>Slide 6</vt:lpstr>
      <vt:lpstr>Slide 7</vt:lpstr>
      <vt:lpstr>Slide 8</vt:lpstr>
      <vt:lpstr>Slide 9</vt:lpstr>
      <vt:lpstr>Raramente, em pintura , o sofrimento foi externado de forma tão intensa</vt:lpstr>
      <vt:lpstr>ANITA MALFATTI (1896-1964)</vt:lpstr>
      <vt:lpstr>Anita Malfatti, ao apresentar essas duas obras:  </vt:lpstr>
      <vt:lpstr>Slide 13</vt:lpstr>
      <vt:lpstr>Slide 14</vt:lpstr>
      <vt:lpstr>Slide 15</vt:lpstr>
      <vt:lpstr>Slide 16</vt:lpstr>
      <vt:lpstr>Slide 17</vt:lpstr>
      <vt:lpstr>ONDE E QUANDO ACONTECEU?</vt:lpstr>
      <vt:lpstr>Slide 19</vt:lpstr>
      <vt:lpstr>Slide 20</vt:lpstr>
      <vt:lpstr>Slide 21</vt:lpstr>
      <vt:lpstr>Principais participantes  da Semana de Arte Moderna</vt:lpstr>
      <vt:lpstr>Di Cavalcanti – expressionismo e cubismo </vt:lpstr>
      <vt:lpstr>Slide 24</vt:lpstr>
      <vt:lpstr>Slide 25</vt:lpstr>
      <vt:lpstr>Slide 26</vt:lpstr>
      <vt:lpstr>Slide 27</vt:lpstr>
      <vt:lpstr>Vicente do Rego (1899-1970) – pintor e desenhista</vt:lpstr>
      <vt:lpstr>Vicente do Rego Monteiro - Cubismo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 Moderna brasileira</dc:title>
  <dc:creator>Marcia Cazella</dc:creator>
  <cp:lastModifiedBy>VaioVPCEH</cp:lastModifiedBy>
  <cp:revision>173</cp:revision>
  <dcterms:created xsi:type="dcterms:W3CDTF">2016-08-28T11:26:46Z</dcterms:created>
  <dcterms:modified xsi:type="dcterms:W3CDTF">2018-07-30T01:15:14Z</dcterms:modified>
</cp:coreProperties>
</file>