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4" r:id="rId5"/>
    <p:sldId id="259" r:id="rId6"/>
    <p:sldId id="260" r:id="rId7"/>
    <p:sldId id="271" r:id="rId8"/>
    <p:sldId id="273" r:id="rId9"/>
    <p:sldId id="274" r:id="rId10"/>
    <p:sldId id="275" r:id="rId11"/>
    <p:sldId id="272" r:id="rId12"/>
    <p:sldId id="277" r:id="rId13"/>
    <p:sldId id="278" r:id="rId14"/>
    <p:sldId id="279" r:id="rId15"/>
    <p:sldId id="280" r:id="rId16"/>
    <p:sldId id="281" r:id="rId17"/>
    <p:sldId id="282" r:id="rId18"/>
    <p:sldId id="283" r:id="rId19"/>
    <p:sldId id="285" r:id="rId20"/>
    <p:sldId id="286" r:id="rId21"/>
    <p:sldId id="287" r:id="rId22"/>
    <p:sldId id="288" r:id="rId23"/>
    <p:sldId id="265" r:id="rId24"/>
    <p:sldId id="266" r:id="rId25"/>
    <p:sldId id="267" r:id="rId26"/>
    <p:sldId id="268" r:id="rId27"/>
    <p:sldId id="269" r:id="rId28"/>
    <p:sldId id="270" r:id="rId29"/>
    <p:sldId id="261" r:id="rId30"/>
    <p:sldId id="289" r:id="rId31"/>
    <p:sldId id="292" r:id="rId32"/>
    <p:sldId id="291" r:id="rId33"/>
    <p:sldId id="293" r:id="rId34"/>
    <p:sldId id="294" r:id="rId35"/>
    <p:sldId id="295" r:id="rId36"/>
    <p:sldId id="296" r:id="rId37"/>
    <p:sldId id="297" r:id="rId38"/>
    <p:sldId id="290" r:id="rId39"/>
    <p:sldId id="298" r:id="rId40"/>
    <p:sldId id="300" r:id="rId41"/>
    <p:sldId id="301" r:id="rId42"/>
    <p:sldId id="308" r:id="rId43"/>
    <p:sldId id="302" r:id="rId44"/>
    <p:sldId id="309" r:id="rId45"/>
    <p:sldId id="310" r:id="rId46"/>
    <p:sldId id="311" r:id="rId47"/>
    <p:sldId id="305" r:id="rId48"/>
    <p:sldId id="307" r:id="rId49"/>
    <p:sldId id="304" r:id="rId50"/>
    <p:sldId id="312" r:id="rId51"/>
    <p:sldId id="313" r:id="rId52"/>
    <p:sldId id="314" r:id="rId53"/>
    <p:sldId id="315" r:id="rId54"/>
    <p:sldId id="299" r:id="rId55"/>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Ref idx="1002">
        <a:schemeClr val="bg1"/>
      </p:bgRef>
    </p:bg>
    <p:spTree>
      <p:nvGrpSpPr>
        <p:cNvPr id="1" name=""/>
        <p:cNvGrpSpPr/>
        <p:nvPr/>
      </p:nvGrpSpPr>
      <p:grpSpPr>
        <a:xfrm>
          <a:off x="0" y="0"/>
          <a:ext cx="0" cy="0"/>
          <a:chOff x="0" y="0"/>
          <a:chExt cx="0" cy="0"/>
        </a:xfrm>
      </p:grpSpPr>
      <p:sp>
        <p:nvSpPr>
          <p:cNvPr id="8" name="Retângulo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Conector reto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ítulo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pt-BR" smtClean="0"/>
              <a:t>Clique para editar o estilo do título mestre</a:t>
            </a:r>
            <a:endParaRPr kumimoji="0" lang="en-US"/>
          </a:p>
        </p:txBody>
      </p:sp>
      <p:sp>
        <p:nvSpPr>
          <p:cNvPr id="25" name="Subtítulo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t-BR" smtClean="0"/>
              <a:t>Clique para editar o estilo do subtítulo mestre</a:t>
            </a:r>
            <a:endParaRPr kumimoji="0" lang="en-US"/>
          </a:p>
        </p:txBody>
      </p:sp>
      <p:sp>
        <p:nvSpPr>
          <p:cNvPr id="31" name="Espaço Reservado para Data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86BACC5B-4862-449F-8CC3-B9CF9D98B9FD}" type="datetimeFigureOut">
              <a:rPr lang="pt-BR" smtClean="0"/>
              <a:pPr/>
              <a:t>11/09/2017</a:t>
            </a:fld>
            <a:endParaRPr lang="pt-BR"/>
          </a:p>
        </p:txBody>
      </p:sp>
      <p:sp>
        <p:nvSpPr>
          <p:cNvPr id="18" name="Espaço Reservado para Rodapé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pt-BR"/>
          </a:p>
        </p:txBody>
      </p:sp>
      <p:sp>
        <p:nvSpPr>
          <p:cNvPr id="29" name="Espaço Reservado para Número de Slide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F2750BB-0CB4-4990-BF41-A92009C2832A}" type="slidenum">
              <a:rPr lang="pt-BR" smtClean="0"/>
              <a:pPr/>
              <a:t>‹nº›</a:t>
            </a:fld>
            <a:endParaRPr lang="pt-B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86BACC5B-4862-449F-8CC3-B9CF9D98B9FD}" type="datetimeFigureOut">
              <a:rPr lang="pt-BR" smtClean="0"/>
              <a:pPr/>
              <a:t>11/09/2017</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BF2750BB-0CB4-4990-BF41-A92009C2832A}"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53200" y="274955"/>
            <a:ext cx="1524000" cy="5851525"/>
          </a:xfrm>
        </p:spPr>
        <p:txBody>
          <a:bodyPr vert="eaVert" anchor="t"/>
          <a:lstStyle>
            <a:extLs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274642"/>
            <a:ext cx="6019800" cy="5851525"/>
          </a:xfrm>
        </p:spPr>
        <p:txBody>
          <a:bodyPr vert="eaVert"/>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a:xfrm>
            <a:off x="4242816" y="6557946"/>
            <a:ext cx="2002464" cy="226902"/>
          </a:xfrm>
        </p:spPr>
        <p:txBody>
          <a:bodyPr/>
          <a:lstStyle>
            <a:extLst/>
          </a:lstStyle>
          <a:p>
            <a:fld id="{86BACC5B-4862-449F-8CC3-B9CF9D98B9FD}" type="datetimeFigureOut">
              <a:rPr lang="pt-BR" smtClean="0"/>
              <a:pPr/>
              <a:t>11/09/2017</a:t>
            </a:fld>
            <a:endParaRPr lang="pt-BR"/>
          </a:p>
        </p:txBody>
      </p:sp>
      <p:sp>
        <p:nvSpPr>
          <p:cNvPr id="5" name="Espaço Reservado para Rodapé 4"/>
          <p:cNvSpPr>
            <a:spLocks noGrp="1"/>
          </p:cNvSpPr>
          <p:nvPr>
            <p:ph type="ftr" sz="quarter" idx="11"/>
          </p:nvPr>
        </p:nvSpPr>
        <p:spPr>
          <a:xfrm>
            <a:off x="457200" y="6556248"/>
            <a:ext cx="3657600" cy="228600"/>
          </a:xfrm>
        </p:spPr>
        <p:txBody>
          <a:bodyPr/>
          <a:lstStyle>
            <a:extLst/>
          </a:lstStyle>
          <a:p>
            <a:endParaRPr lang="pt-BR"/>
          </a:p>
        </p:txBody>
      </p:sp>
      <p:sp>
        <p:nvSpPr>
          <p:cNvPr id="6" name="Espaço Reservado para Número de Slide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F2750BB-0CB4-4990-BF41-A92009C2832A}"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kumimoji="0" lang="pt-BR" smtClean="0"/>
              <a:t>Clique para editar o estilo do título mestre</a:t>
            </a:r>
            <a:endParaRPr kumimoji="0" lang="en-US"/>
          </a:p>
        </p:txBody>
      </p:sp>
      <p:sp>
        <p:nvSpPr>
          <p:cNvPr id="3" name="Espaço Reservado para Conteúdo 2"/>
          <p:cNvSpPr>
            <a:spLocks noGrp="1"/>
          </p:cNvSpPr>
          <p:nvPr>
            <p:ph idx="1"/>
          </p:nvPr>
        </p:nvSpPr>
        <p:spPr/>
        <p:txBody>
          <a:bodyPr/>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86BACC5B-4862-449F-8CC3-B9CF9D98B9FD}" type="datetimeFigureOut">
              <a:rPr lang="pt-BR" smtClean="0"/>
              <a:pPr/>
              <a:t>11/09/2017</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BF2750BB-0CB4-4990-BF41-A92009C2832A}"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bg>
      <p:bgRef idx="1001">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t-BR" smtClean="0"/>
              <a:t>Clique para editar os estilos do texto mestre</a:t>
            </a:r>
          </a:p>
        </p:txBody>
      </p:sp>
      <p:sp>
        <p:nvSpPr>
          <p:cNvPr id="4" name="Espaço Reservado para Data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86BACC5B-4862-449F-8CC3-B9CF9D98B9FD}" type="datetimeFigureOut">
              <a:rPr lang="pt-BR" smtClean="0"/>
              <a:pPr/>
              <a:t>11/09/2017</a:t>
            </a:fld>
            <a:endParaRPr lang="pt-BR"/>
          </a:p>
        </p:txBody>
      </p:sp>
      <p:sp>
        <p:nvSpPr>
          <p:cNvPr id="5" name="Espaço Reservado para Rodapé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pt-BR"/>
          </a:p>
        </p:txBody>
      </p:sp>
      <p:sp>
        <p:nvSpPr>
          <p:cNvPr id="6" name="Espaço Reservado para Número de Slide 5"/>
          <p:cNvSpPr>
            <a:spLocks noGrp="1"/>
          </p:cNvSpPr>
          <p:nvPr>
            <p:ph type="sldNum" sz="quarter" idx="12"/>
          </p:nvPr>
        </p:nvSpPr>
        <p:spPr>
          <a:xfrm>
            <a:off x="6733952" y="6555112"/>
            <a:ext cx="588336" cy="228600"/>
          </a:xfrm>
        </p:spPr>
        <p:txBody>
          <a:bodyPr/>
          <a:lstStyle>
            <a:extLst/>
          </a:lstStyle>
          <a:p>
            <a:fld id="{BF2750BB-0CB4-4990-BF41-A92009C2832A}" type="slidenum">
              <a:rPr lang="pt-BR" smtClean="0"/>
              <a:pPr/>
              <a:t>‹nº›</a:t>
            </a:fld>
            <a:endParaRPr lang="pt-B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320040"/>
            <a:ext cx="7242048" cy="1143000"/>
          </a:xfrm>
        </p:spPr>
        <p:txBody>
          <a:bodyPr/>
          <a:lstStyle>
            <a:extLst/>
          </a:lstStyle>
          <a:p>
            <a:r>
              <a:rPr kumimoji="0" lang="pt-BR" smtClean="0"/>
              <a:t>Clique para editar o estilo do título mestre</a:t>
            </a:r>
            <a:endParaRPr kumimoji="0" lang="en-US"/>
          </a:p>
        </p:txBody>
      </p:sp>
      <p:sp>
        <p:nvSpPr>
          <p:cNvPr id="3" name="Espaço Reservado para Conteúdo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Conteúdo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extLst/>
          </a:lstStyle>
          <a:p>
            <a:fld id="{86BACC5B-4862-449F-8CC3-B9CF9D98B9FD}" type="datetimeFigureOut">
              <a:rPr lang="pt-BR" smtClean="0"/>
              <a:pPr/>
              <a:t>11/09/2017</a:t>
            </a:fld>
            <a:endParaRPr lang="pt-BR"/>
          </a:p>
        </p:txBody>
      </p:sp>
      <p:sp>
        <p:nvSpPr>
          <p:cNvPr id="6" name="Espaço Reservado para Rodapé 5"/>
          <p:cNvSpPr>
            <a:spLocks noGrp="1"/>
          </p:cNvSpPr>
          <p:nvPr>
            <p:ph type="ftr" sz="quarter" idx="11"/>
          </p:nvPr>
        </p:nvSpPr>
        <p:spPr/>
        <p:txBody>
          <a:bodyPr/>
          <a:lstStyle>
            <a:extLst/>
          </a:lstStyle>
          <a:p>
            <a:endParaRPr lang="pt-BR"/>
          </a:p>
        </p:txBody>
      </p:sp>
      <p:sp>
        <p:nvSpPr>
          <p:cNvPr id="7" name="Espaço Reservado para Número de Slide 6"/>
          <p:cNvSpPr>
            <a:spLocks noGrp="1"/>
          </p:cNvSpPr>
          <p:nvPr>
            <p:ph type="sldNum" sz="quarter" idx="12"/>
          </p:nvPr>
        </p:nvSpPr>
        <p:spPr/>
        <p:txBody>
          <a:bodyPr/>
          <a:lstStyle>
            <a:extLst/>
          </a:lstStyle>
          <a:p>
            <a:fld id="{BF2750BB-0CB4-4990-BF41-A92009C2832A}"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320040"/>
            <a:ext cx="7242048" cy="1143000"/>
          </a:xfrm>
        </p:spPr>
        <p:txBody>
          <a:bodyPr anchor="b"/>
          <a:lstStyle>
            <a:lvl1pPr>
              <a:defRPr/>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BR" smtClean="0"/>
              <a:t>Clique para editar os estilos do texto mestre</a:t>
            </a:r>
          </a:p>
        </p:txBody>
      </p:sp>
      <p:sp>
        <p:nvSpPr>
          <p:cNvPr id="4" name="Espaço Reservado para Texto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BR" smtClean="0"/>
              <a:t>Clique para editar os estilos do texto mestre</a:t>
            </a:r>
          </a:p>
        </p:txBody>
      </p:sp>
      <p:sp>
        <p:nvSpPr>
          <p:cNvPr id="5" name="Espaço Reservado para Conteúdo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6" name="Espaço Reservado para Conteúdo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Espaço Reservado para Data 6"/>
          <p:cNvSpPr>
            <a:spLocks noGrp="1"/>
          </p:cNvSpPr>
          <p:nvPr>
            <p:ph type="dt" sz="half" idx="10"/>
          </p:nvPr>
        </p:nvSpPr>
        <p:spPr/>
        <p:txBody>
          <a:bodyPr/>
          <a:lstStyle>
            <a:extLst/>
          </a:lstStyle>
          <a:p>
            <a:fld id="{86BACC5B-4862-449F-8CC3-B9CF9D98B9FD}" type="datetimeFigureOut">
              <a:rPr lang="pt-BR" smtClean="0"/>
              <a:pPr/>
              <a:t>11/09/2017</a:t>
            </a:fld>
            <a:endParaRPr lang="pt-BR"/>
          </a:p>
        </p:txBody>
      </p:sp>
      <p:sp>
        <p:nvSpPr>
          <p:cNvPr id="8" name="Espaço Reservado para Rodapé 7"/>
          <p:cNvSpPr>
            <a:spLocks noGrp="1"/>
          </p:cNvSpPr>
          <p:nvPr>
            <p:ph type="ftr" sz="quarter" idx="11"/>
          </p:nvPr>
        </p:nvSpPr>
        <p:spPr/>
        <p:txBody>
          <a:bodyPr/>
          <a:lstStyle>
            <a:extLst/>
          </a:lstStyle>
          <a:p>
            <a:endParaRPr lang="pt-BR"/>
          </a:p>
        </p:txBody>
      </p:sp>
      <p:sp>
        <p:nvSpPr>
          <p:cNvPr id="9" name="Espaço Reservado para Número de Slide 8"/>
          <p:cNvSpPr>
            <a:spLocks noGrp="1"/>
          </p:cNvSpPr>
          <p:nvPr>
            <p:ph type="sldNum" sz="quarter" idx="12"/>
          </p:nvPr>
        </p:nvSpPr>
        <p:spPr/>
        <p:txBody>
          <a:bodyPr/>
          <a:lstStyle>
            <a:extLst/>
          </a:lstStyle>
          <a:p>
            <a:fld id="{BF2750BB-0CB4-4990-BF41-A92009C2832A}"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320040"/>
            <a:ext cx="7242048" cy="1143000"/>
          </a:xfrm>
        </p:spPr>
        <p:txBody>
          <a:bodyPr/>
          <a:lstStyle>
            <a:extLst/>
          </a:lstStyle>
          <a:p>
            <a:r>
              <a:rPr kumimoji="0" lang="pt-BR" smtClean="0"/>
              <a:t>Clique para editar o estilo do título mestre</a:t>
            </a:r>
            <a:endParaRPr kumimoji="0" lang="en-US"/>
          </a:p>
        </p:txBody>
      </p:sp>
      <p:sp>
        <p:nvSpPr>
          <p:cNvPr id="3" name="Espaço Reservado para Data 2"/>
          <p:cNvSpPr>
            <a:spLocks noGrp="1"/>
          </p:cNvSpPr>
          <p:nvPr>
            <p:ph type="dt" sz="half" idx="10"/>
          </p:nvPr>
        </p:nvSpPr>
        <p:spPr/>
        <p:txBody>
          <a:bodyPr/>
          <a:lstStyle>
            <a:extLst/>
          </a:lstStyle>
          <a:p>
            <a:fld id="{86BACC5B-4862-449F-8CC3-B9CF9D98B9FD}" type="datetimeFigureOut">
              <a:rPr lang="pt-BR" smtClean="0"/>
              <a:pPr/>
              <a:t>11/09/2017</a:t>
            </a:fld>
            <a:endParaRPr lang="pt-BR"/>
          </a:p>
        </p:txBody>
      </p:sp>
      <p:sp>
        <p:nvSpPr>
          <p:cNvPr id="4" name="Espaço Reservado para Rodapé 3"/>
          <p:cNvSpPr>
            <a:spLocks noGrp="1"/>
          </p:cNvSpPr>
          <p:nvPr>
            <p:ph type="ftr" sz="quarter" idx="11"/>
          </p:nvPr>
        </p:nvSpPr>
        <p:spPr/>
        <p:txBody>
          <a:bodyPr/>
          <a:lstStyle>
            <a:extLst/>
          </a:lstStyle>
          <a:p>
            <a:endParaRPr lang="pt-BR"/>
          </a:p>
        </p:txBody>
      </p:sp>
      <p:sp>
        <p:nvSpPr>
          <p:cNvPr id="5" name="Espaço Reservado para Número de Slide 4"/>
          <p:cNvSpPr>
            <a:spLocks noGrp="1"/>
          </p:cNvSpPr>
          <p:nvPr>
            <p:ph type="sldNum" sz="quarter" idx="12"/>
          </p:nvPr>
        </p:nvSpPr>
        <p:spPr/>
        <p:txBody>
          <a:bodyPr/>
          <a:lstStyle>
            <a:extLst/>
          </a:lstStyle>
          <a:p>
            <a:fld id="{BF2750BB-0CB4-4990-BF41-A92009C2832A}"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lvl1pPr>
              <a:defRPr>
                <a:solidFill>
                  <a:schemeClr val="tx2"/>
                </a:solidFill>
              </a:defRPr>
            </a:lvl1pPr>
            <a:extLst/>
          </a:lstStyle>
          <a:p>
            <a:fld id="{86BACC5B-4862-449F-8CC3-B9CF9D98B9FD}" type="datetimeFigureOut">
              <a:rPr lang="pt-BR" smtClean="0"/>
              <a:pPr/>
              <a:t>11/09/2017</a:t>
            </a:fld>
            <a:endParaRPr lang="pt-BR"/>
          </a:p>
        </p:txBody>
      </p:sp>
      <p:sp>
        <p:nvSpPr>
          <p:cNvPr id="3" name="Espaço Reservado para Rodapé 2"/>
          <p:cNvSpPr>
            <a:spLocks noGrp="1"/>
          </p:cNvSpPr>
          <p:nvPr>
            <p:ph type="ftr" sz="quarter" idx="11"/>
          </p:nvPr>
        </p:nvSpPr>
        <p:spPr/>
        <p:txBody>
          <a:bodyPr/>
          <a:lstStyle>
            <a:lvl1pPr>
              <a:defRPr>
                <a:solidFill>
                  <a:schemeClr val="tx2"/>
                </a:solidFill>
              </a:defRPr>
            </a:lvl1pPr>
            <a:extLst/>
          </a:lstStyle>
          <a:p>
            <a:endParaRPr lang="pt-BR"/>
          </a:p>
        </p:txBody>
      </p:sp>
      <p:sp>
        <p:nvSpPr>
          <p:cNvPr id="4" name="Espaço Reservado para Número de Slide 3"/>
          <p:cNvSpPr>
            <a:spLocks noGrp="1"/>
          </p:cNvSpPr>
          <p:nvPr>
            <p:ph type="sldNum" sz="quarter" idx="12"/>
          </p:nvPr>
        </p:nvSpPr>
        <p:spPr/>
        <p:txBody>
          <a:bodyPr/>
          <a:lstStyle>
            <a:extLst/>
          </a:lstStyle>
          <a:p>
            <a:fld id="{BF2750BB-0CB4-4990-BF41-A92009C2832A}"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pt-BR" smtClean="0"/>
              <a:t>Clique para editar os estilos do texto mestre</a:t>
            </a:r>
          </a:p>
        </p:txBody>
      </p:sp>
      <p:sp>
        <p:nvSpPr>
          <p:cNvPr id="4" name="Espaço Reservado para Conteúdo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extLst/>
          </a:lstStyle>
          <a:p>
            <a:fld id="{86BACC5B-4862-449F-8CC3-B9CF9D98B9FD}" type="datetimeFigureOut">
              <a:rPr lang="pt-BR" smtClean="0"/>
              <a:pPr/>
              <a:t>11/09/2017</a:t>
            </a:fld>
            <a:endParaRPr lang="pt-BR"/>
          </a:p>
        </p:txBody>
      </p:sp>
      <p:sp>
        <p:nvSpPr>
          <p:cNvPr id="6" name="Espaço Reservado para Rodapé 5"/>
          <p:cNvSpPr>
            <a:spLocks noGrp="1"/>
          </p:cNvSpPr>
          <p:nvPr>
            <p:ph type="ftr" sz="quarter" idx="11"/>
          </p:nvPr>
        </p:nvSpPr>
        <p:spPr/>
        <p:txBody>
          <a:bodyPr/>
          <a:lstStyle>
            <a:extLst/>
          </a:lstStyle>
          <a:p>
            <a:endParaRPr lang="pt-BR"/>
          </a:p>
        </p:txBody>
      </p:sp>
      <p:sp>
        <p:nvSpPr>
          <p:cNvPr id="7" name="Espaço Reservado para Número de Slide 6"/>
          <p:cNvSpPr>
            <a:spLocks noGrp="1"/>
          </p:cNvSpPr>
          <p:nvPr>
            <p:ph type="sldNum" sz="quarter" idx="12"/>
          </p:nvPr>
        </p:nvSpPr>
        <p:spPr/>
        <p:txBody>
          <a:bodyPr/>
          <a:lstStyle>
            <a:extLst/>
          </a:lstStyle>
          <a:p>
            <a:fld id="{BF2750BB-0CB4-4990-BF41-A92009C2832A}"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bg>
      <p:bgRef idx="1002">
        <a:schemeClr val="bg2"/>
      </p:bgRef>
    </p:bg>
    <p:spTree>
      <p:nvGrpSpPr>
        <p:cNvPr id="1" name=""/>
        <p:cNvGrpSpPr/>
        <p:nvPr/>
      </p:nvGrpSpPr>
      <p:grpSpPr>
        <a:xfrm>
          <a:off x="0" y="0"/>
          <a:ext cx="0" cy="0"/>
          <a:chOff x="0" y="0"/>
          <a:chExt cx="0" cy="0"/>
        </a:xfrm>
      </p:grpSpPr>
      <p:sp>
        <p:nvSpPr>
          <p:cNvPr id="8" name="Retângulo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tângulo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ítulo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pt-BR" smtClean="0"/>
              <a:t>Clique para editar o estilo do título mestre</a:t>
            </a:r>
            <a:endParaRPr kumimoji="0" lang="en-US" dirty="0"/>
          </a:p>
        </p:txBody>
      </p:sp>
      <p:sp>
        <p:nvSpPr>
          <p:cNvPr id="4" name="Espaço Reservado para Texto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pt-BR" smtClean="0"/>
              <a:t>Clique para editar os estilos do texto mestre</a:t>
            </a:r>
          </a:p>
        </p:txBody>
      </p:sp>
      <p:sp>
        <p:nvSpPr>
          <p:cNvPr id="5" name="Espaço Reservado para Data 4"/>
          <p:cNvSpPr>
            <a:spLocks noGrp="1"/>
          </p:cNvSpPr>
          <p:nvPr>
            <p:ph type="dt" sz="half" idx="10"/>
          </p:nvPr>
        </p:nvSpPr>
        <p:spPr/>
        <p:txBody>
          <a:bodyPr/>
          <a:lstStyle>
            <a:extLst/>
          </a:lstStyle>
          <a:p>
            <a:fld id="{86BACC5B-4862-449F-8CC3-B9CF9D98B9FD}" type="datetimeFigureOut">
              <a:rPr lang="pt-BR" smtClean="0"/>
              <a:pPr/>
              <a:t>11/09/2017</a:t>
            </a:fld>
            <a:endParaRPr lang="pt-BR"/>
          </a:p>
        </p:txBody>
      </p:sp>
      <p:sp>
        <p:nvSpPr>
          <p:cNvPr id="6" name="Espaço Reservado para Rodapé 5"/>
          <p:cNvSpPr>
            <a:spLocks noGrp="1"/>
          </p:cNvSpPr>
          <p:nvPr>
            <p:ph type="ftr" sz="quarter" idx="11"/>
          </p:nvPr>
        </p:nvSpPr>
        <p:spPr/>
        <p:txBody>
          <a:bodyPr/>
          <a:lstStyle>
            <a:extLst/>
          </a:lstStyle>
          <a:p>
            <a:endParaRPr lang="pt-BR"/>
          </a:p>
        </p:txBody>
      </p:sp>
      <p:sp>
        <p:nvSpPr>
          <p:cNvPr id="7" name="Espaço Reservado para Número de Slide 6"/>
          <p:cNvSpPr>
            <a:spLocks noGrp="1"/>
          </p:cNvSpPr>
          <p:nvPr>
            <p:ph type="sldNum" sz="quarter" idx="12"/>
          </p:nvPr>
        </p:nvSpPr>
        <p:spPr/>
        <p:txBody>
          <a:bodyPr/>
          <a:lstStyle>
            <a:extLst/>
          </a:lstStyle>
          <a:p>
            <a:fld id="{BF2750BB-0CB4-4990-BF41-A92009C2832A}" type="slidenum">
              <a:rPr lang="pt-BR" smtClean="0"/>
              <a:pPr/>
              <a:t>‹nº›</a:t>
            </a:fld>
            <a:endParaRPr lang="pt-BR"/>
          </a:p>
        </p:txBody>
      </p:sp>
      <p:sp>
        <p:nvSpPr>
          <p:cNvPr id="10" name="Espaço Reservado para Imagem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pt-BR" smtClean="0"/>
              <a:t>Clique no ícone para adicionar uma imagem</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tângulo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Espaço Reservado para Título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pt-BR" smtClean="0"/>
              <a:t>Clique para editar o estilo do título mestre</a:t>
            </a:r>
            <a:endParaRPr kumimoji="0" lang="en-US"/>
          </a:p>
        </p:txBody>
      </p:sp>
      <p:sp>
        <p:nvSpPr>
          <p:cNvPr id="31" name="Espaço Reservado para Texto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27" name="Espaço Reservado para Data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86BACC5B-4862-449F-8CC3-B9CF9D98B9FD}" type="datetimeFigureOut">
              <a:rPr lang="pt-BR" smtClean="0"/>
              <a:pPr/>
              <a:t>11/09/2017</a:t>
            </a:fld>
            <a:endParaRPr lang="pt-BR"/>
          </a:p>
        </p:txBody>
      </p:sp>
      <p:sp>
        <p:nvSpPr>
          <p:cNvPr id="4" name="Espaço Reservado para Rodapé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pt-BR"/>
          </a:p>
        </p:txBody>
      </p:sp>
      <p:sp>
        <p:nvSpPr>
          <p:cNvPr id="16" name="Espaço Reservado para Número de Slide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F2750BB-0CB4-4990-BF41-A92009C2832A}"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brasilescola.uol.com.br/artes/minimalismo.ht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915816" y="533400"/>
            <a:ext cx="5556452" cy="2868168"/>
          </a:xfrm>
        </p:spPr>
        <p:txBody>
          <a:bodyPr/>
          <a:lstStyle/>
          <a:p>
            <a:r>
              <a:rPr lang="pt-PT" sz="4000" b="1" dirty="0" smtClean="0">
                <a:solidFill>
                  <a:schemeClr val="tx1"/>
                </a:solidFill>
                <a:latin typeface="Arial Black" pitchFamily="34" charset="0"/>
              </a:rPr>
              <a:t>ARTE CONTEMPORÂNEA</a:t>
            </a:r>
            <a:endParaRPr lang="pt-BR" sz="4000" b="1" dirty="0">
              <a:solidFill>
                <a:schemeClr val="tx1"/>
              </a:solidFill>
              <a:latin typeface="Arial Black" pitchFamily="34" charset="0"/>
            </a:endParaRPr>
          </a:p>
        </p:txBody>
      </p:sp>
      <p:sp>
        <p:nvSpPr>
          <p:cNvPr id="3" name="Subtítulo 2"/>
          <p:cNvSpPr>
            <a:spLocks noGrp="1"/>
          </p:cNvSpPr>
          <p:nvPr>
            <p:ph type="subTitle" idx="1"/>
          </p:nvPr>
        </p:nvSpPr>
        <p:spPr/>
        <p:txBody>
          <a:bodyPr/>
          <a:lstStyle/>
          <a:p>
            <a:r>
              <a:rPr lang="pt-BR" b="1" dirty="0" smtClean="0">
                <a:solidFill>
                  <a:schemeClr val="tx1"/>
                </a:solidFill>
              </a:rPr>
              <a:t>Nasceu em meados do século XX e se estende até a atualidade </a:t>
            </a:r>
            <a:endParaRPr lang="pt-BR" b="1"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smtClean="0"/>
              <a:t>Características </a:t>
            </a:r>
            <a:endParaRPr lang="pt-BR" dirty="0"/>
          </a:p>
        </p:txBody>
      </p:sp>
      <p:sp>
        <p:nvSpPr>
          <p:cNvPr id="3" name="Espaço Reservado para Conteúdo 2"/>
          <p:cNvSpPr>
            <a:spLocks noGrp="1"/>
          </p:cNvSpPr>
          <p:nvPr>
            <p:ph idx="1"/>
          </p:nvPr>
        </p:nvSpPr>
        <p:spPr/>
        <p:txBody>
          <a:bodyPr/>
          <a:lstStyle/>
          <a:p>
            <a:r>
              <a:rPr lang="pt-BR" dirty="0" smtClean="0"/>
              <a:t>Figurativa/Realista </a:t>
            </a:r>
          </a:p>
          <a:p>
            <a:r>
              <a:rPr lang="pt-BR" dirty="0" smtClean="0"/>
              <a:t>Ambiente urbano</a:t>
            </a:r>
          </a:p>
          <a:p>
            <a:r>
              <a:rPr lang="pt-BR" dirty="0" smtClean="0"/>
              <a:t>Sem planejamento crítico </a:t>
            </a:r>
          </a:p>
          <a:p>
            <a:r>
              <a:rPr lang="pt-BR" dirty="0" smtClean="0"/>
              <a:t>Caráter inexpressivo, frontal, repetitivo</a:t>
            </a:r>
          </a:p>
          <a:p>
            <a:r>
              <a:rPr lang="pt-BR" dirty="0" smtClean="0"/>
              <a:t>Neodadaísmo</a:t>
            </a:r>
          </a:p>
          <a:p>
            <a:r>
              <a:rPr lang="pt-BR" dirty="0" smtClean="0"/>
              <a:t>Objetos do cotidiano</a:t>
            </a:r>
          </a:p>
          <a:p>
            <a:r>
              <a:rPr lang="pt-BR" dirty="0" smtClean="0"/>
              <a:t>Materiais: tina acrílica, poliéster, látex </a:t>
            </a:r>
          </a:p>
          <a:p>
            <a:r>
              <a:rPr lang="pt-BR" dirty="0" smtClean="0"/>
              <a:t>Brilho e fosforescência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320040"/>
            <a:ext cx="7239000" cy="804704"/>
          </a:xfrm>
        </p:spPr>
        <p:txBody>
          <a:bodyPr>
            <a:normAutofit fontScale="90000"/>
          </a:bodyPr>
          <a:lstStyle/>
          <a:p>
            <a:r>
              <a:rPr lang="pt-PT" dirty="0" smtClean="0"/>
              <a:t>Richard hamilton (1922-2011)</a:t>
            </a:r>
            <a:endParaRPr lang="pt-BR" dirty="0"/>
          </a:p>
        </p:txBody>
      </p:sp>
      <p:sp>
        <p:nvSpPr>
          <p:cNvPr id="3" name="Espaço Reservado para Conteúdo 2"/>
          <p:cNvSpPr>
            <a:spLocks noGrp="1"/>
          </p:cNvSpPr>
          <p:nvPr>
            <p:ph idx="1"/>
          </p:nvPr>
        </p:nvSpPr>
        <p:spPr>
          <a:xfrm>
            <a:off x="467544" y="5805264"/>
            <a:ext cx="7239000" cy="722480"/>
          </a:xfrm>
        </p:spPr>
        <p:txBody>
          <a:bodyPr>
            <a:normAutofit fontScale="92500" lnSpcReduction="20000"/>
          </a:bodyPr>
          <a:lstStyle/>
          <a:p>
            <a:pPr>
              <a:buNone/>
            </a:pPr>
            <a:r>
              <a:rPr lang="pt-PT" dirty="0" smtClean="0"/>
              <a:t>O que é que torna os lares de hoje tão diferentes, tão atraente? (1956) – colagem (26cm x25cm)</a:t>
            </a:r>
            <a:endParaRPr lang="pt-BR" dirty="0"/>
          </a:p>
        </p:txBody>
      </p:sp>
      <p:sp>
        <p:nvSpPr>
          <p:cNvPr id="7" name="Espaço Reservado para Conteúdo 2"/>
          <p:cNvSpPr txBox="1">
            <a:spLocks/>
          </p:cNvSpPr>
          <p:nvPr/>
        </p:nvSpPr>
        <p:spPr>
          <a:xfrm>
            <a:off x="251520" y="1412776"/>
            <a:ext cx="2737320" cy="2232248"/>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tx2"/>
              </a:buClr>
              <a:buSzPct val="73000"/>
              <a:buFont typeface="Arial" pitchFamily="34" charset="0"/>
              <a:buChar char="•"/>
              <a:tabLst/>
              <a:defRPr/>
            </a:pPr>
            <a:endParaRPr kumimoji="0" lang="pt-BR"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8195" name="Picture 3"/>
          <p:cNvPicPr>
            <a:picLocks noChangeAspect="1" noChangeArrowheads="1"/>
          </p:cNvPicPr>
          <p:nvPr/>
        </p:nvPicPr>
        <p:blipFill>
          <a:blip r:embed="rId2" cstate="print"/>
          <a:srcRect/>
          <a:stretch>
            <a:fillRect/>
          </a:stretch>
        </p:blipFill>
        <p:spPr bwMode="auto">
          <a:xfrm>
            <a:off x="539552" y="1268760"/>
            <a:ext cx="6480720" cy="4052989"/>
          </a:xfrm>
          <a:prstGeom prst="rect">
            <a:avLst/>
          </a:prstGeom>
          <a:noFill/>
          <a:ln w="9525">
            <a:noFill/>
            <a:miter lim="800000"/>
            <a:headEnd/>
            <a:tailEnd/>
          </a:ln>
        </p:spPr>
      </p:pic>
      <p:sp>
        <p:nvSpPr>
          <p:cNvPr id="9" name="Texto explicativo em elipse 8"/>
          <p:cNvSpPr/>
          <p:nvPr/>
        </p:nvSpPr>
        <p:spPr>
          <a:xfrm>
            <a:off x="7092280" y="764704"/>
            <a:ext cx="2051720" cy="1440160"/>
          </a:xfrm>
          <a:prstGeom prst="wedgeEllipseCallout">
            <a:avLst>
              <a:gd name="adj1" fmla="val -61287"/>
              <a:gd name="adj2" fmla="val 80083"/>
            </a:avLst>
          </a:prstGeom>
          <a:solidFill>
            <a:schemeClr val="accent3">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smtClean="0">
                <a:solidFill>
                  <a:schemeClr val="tx1"/>
                </a:solidFill>
              </a:rPr>
              <a:t>Primeiro quadro Pop exposto</a:t>
            </a:r>
            <a:endParaRPr lang="pt-BR" b="1" dirty="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smtClean="0"/>
              <a:t>Andy warhol (1928-1987)</a:t>
            </a:r>
            <a:endParaRPr lang="pt-BR" dirty="0"/>
          </a:p>
        </p:txBody>
      </p:sp>
      <p:sp>
        <p:nvSpPr>
          <p:cNvPr id="3" name="Espaço Reservado para Conteúdo 2"/>
          <p:cNvSpPr>
            <a:spLocks noGrp="1"/>
          </p:cNvSpPr>
          <p:nvPr>
            <p:ph idx="1"/>
          </p:nvPr>
        </p:nvSpPr>
        <p:spPr>
          <a:xfrm>
            <a:off x="539552" y="1916832"/>
            <a:ext cx="7239000" cy="883480"/>
          </a:xfrm>
        </p:spPr>
        <p:txBody>
          <a:bodyPr>
            <a:normAutofit fontScale="25000" lnSpcReduction="20000"/>
          </a:bodyPr>
          <a:lstStyle/>
          <a:p>
            <a:r>
              <a:rPr lang="pt-BR" sz="11200" dirty="0" smtClean="0"/>
              <a:t>Artista plástico, cineasta, literato </a:t>
            </a:r>
          </a:p>
          <a:p>
            <a:endParaRPr lang="pt-PT" dirty="0" smtClean="0"/>
          </a:p>
          <a:p>
            <a:endParaRPr lang="pt-PT" dirty="0" smtClean="0"/>
          </a:p>
          <a:p>
            <a:pPr>
              <a:buNone/>
            </a:pPr>
            <a:endParaRPr lang="pt-PT" dirty="0" smtClean="0"/>
          </a:p>
          <a:p>
            <a:pPr>
              <a:buNone/>
            </a:pPr>
            <a:endParaRPr lang="pt-PT" dirty="0" smtClean="0"/>
          </a:p>
          <a:p>
            <a:pPr>
              <a:buNone/>
            </a:pPr>
            <a:endParaRPr lang="pt-PT" dirty="0" smtClean="0"/>
          </a:p>
          <a:p>
            <a:pPr>
              <a:buNone/>
            </a:pPr>
            <a:endParaRPr lang="pt-PT" dirty="0" smtClean="0"/>
          </a:p>
          <a:p>
            <a:pPr>
              <a:buNone/>
            </a:pPr>
            <a:r>
              <a:rPr lang="pt-PT" sz="1800" b="1" dirty="0" smtClean="0"/>
              <a:t>      </a:t>
            </a:r>
            <a:endParaRPr lang="pt-BR" sz="1800" b="1" dirty="0" smtClean="0"/>
          </a:p>
          <a:p>
            <a:pPr>
              <a:buNone/>
            </a:pPr>
            <a:r>
              <a:rPr lang="pt-BR" sz="1800" b="1" dirty="0" smtClean="0"/>
              <a:t>                </a:t>
            </a:r>
          </a:p>
          <a:p>
            <a:endParaRPr lang="pt-BR" dirty="0"/>
          </a:p>
        </p:txBody>
      </p:sp>
      <p:pic>
        <p:nvPicPr>
          <p:cNvPr id="10246" name="Picture 6"/>
          <p:cNvPicPr>
            <a:picLocks noChangeAspect="1" noChangeArrowheads="1"/>
          </p:cNvPicPr>
          <p:nvPr/>
        </p:nvPicPr>
        <p:blipFill>
          <a:blip r:embed="rId2" cstate="print"/>
          <a:srcRect/>
          <a:stretch>
            <a:fillRect/>
          </a:stretch>
        </p:blipFill>
        <p:spPr bwMode="auto">
          <a:xfrm>
            <a:off x="2555776" y="2780928"/>
            <a:ext cx="2520280" cy="2540282"/>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smtClean="0"/>
              <a:t>Estilo artístico</a:t>
            </a:r>
            <a:endParaRPr lang="pt-BR" dirty="0"/>
          </a:p>
        </p:txBody>
      </p:sp>
      <p:sp>
        <p:nvSpPr>
          <p:cNvPr id="3" name="Espaço Reservado para Conteúdo 2"/>
          <p:cNvSpPr>
            <a:spLocks noGrp="1"/>
          </p:cNvSpPr>
          <p:nvPr>
            <p:ph idx="1"/>
          </p:nvPr>
        </p:nvSpPr>
        <p:spPr/>
        <p:txBody>
          <a:bodyPr/>
          <a:lstStyle/>
          <a:p>
            <a:r>
              <a:rPr lang="pt-BR" dirty="0" smtClean="0"/>
              <a:t>Uso de conceitos publicitários na arte </a:t>
            </a:r>
          </a:p>
          <a:p>
            <a:r>
              <a:rPr lang="pt-BR" dirty="0" smtClean="0"/>
              <a:t>Tintas acrílicas </a:t>
            </a:r>
          </a:p>
          <a:p>
            <a:r>
              <a:rPr lang="pt-BR" dirty="0" smtClean="0"/>
              <a:t>Cores fortes e brilhantes </a:t>
            </a:r>
          </a:p>
          <a:p>
            <a:r>
              <a:rPr lang="pt-BR" dirty="0" smtClean="0"/>
              <a:t>Enfoques em objetos de consumo e temas cotidianos </a:t>
            </a:r>
          </a:p>
          <a:p>
            <a:r>
              <a:rPr lang="pt-BR" dirty="0" smtClean="0"/>
              <a:t>Reprodução de rostos de personalidades de época </a:t>
            </a:r>
          </a:p>
          <a:p>
            <a:r>
              <a:rPr lang="pt-BR" dirty="0" smtClean="0"/>
              <a:t>Serigrafia</a:t>
            </a:r>
            <a:endParaRPr lang="pt-BR" dirty="0"/>
          </a:p>
        </p:txBody>
      </p:sp>
      <p:pic>
        <p:nvPicPr>
          <p:cNvPr id="12290" name="Picture 2"/>
          <p:cNvPicPr>
            <a:picLocks noChangeAspect="1" noChangeArrowheads="1"/>
          </p:cNvPicPr>
          <p:nvPr/>
        </p:nvPicPr>
        <p:blipFill>
          <a:blip r:embed="rId2" cstate="print"/>
          <a:srcRect/>
          <a:stretch>
            <a:fillRect/>
          </a:stretch>
        </p:blipFill>
        <p:spPr bwMode="auto">
          <a:xfrm>
            <a:off x="5220072" y="4716039"/>
            <a:ext cx="3923928" cy="2141961"/>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smtClean="0"/>
              <a:t>Andy warhol (1928-1987)</a:t>
            </a:r>
            <a:endParaRPr lang="pt-BR" dirty="0"/>
          </a:p>
        </p:txBody>
      </p:sp>
      <p:pic>
        <p:nvPicPr>
          <p:cNvPr id="4" name="Picture 3"/>
          <p:cNvPicPr>
            <a:picLocks noChangeAspect="1" noChangeArrowheads="1"/>
          </p:cNvPicPr>
          <p:nvPr/>
        </p:nvPicPr>
        <p:blipFill>
          <a:blip r:embed="rId2" cstate="print"/>
          <a:srcRect/>
          <a:stretch>
            <a:fillRect/>
          </a:stretch>
        </p:blipFill>
        <p:spPr bwMode="auto">
          <a:xfrm>
            <a:off x="467544" y="2132856"/>
            <a:ext cx="2808312" cy="3282690"/>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3851920" y="1916832"/>
            <a:ext cx="4231914" cy="2520280"/>
          </a:xfrm>
          <a:prstGeom prst="rect">
            <a:avLst/>
          </a:prstGeom>
          <a:noFill/>
          <a:ln w="9525">
            <a:noFill/>
            <a:miter lim="800000"/>
            <a:headEnd/>
            <a:tailEnd/>
          </a:ln>
        </p:spPr>
      </p:pic>
      <p:sp>
        <p:nvSpPr>
          <p:cNvPr id="6" name="Retângulo 5"/>
          <p:cNvSpPr/>
          <p:nvPr/>
        </p:nvSpPr>
        <p:spPr>
          <a:xfrm>
            <a:off x="611560" y="5445224"/>
            <a:ext cx="2275495" cy="369332"/>
          </a:xfrm>
          <a:prstGeom prst="rect">
            <a:avLst/>
          </a:prstGeom>
        </p:spPr>
        <p:txBody>
          <a:bodyPr wrap="none">
            <a:spAutoFit/>
          </a:bodyPr>
          <a:lstStyle/>
          <a:p>
            <a:r>
              <a:rPr lang="pt-BR" dirty="0" smtClean="0"/>
              <a:t> </a:t>
            </a:r>
            <a:r>
              <a:rPr lang="pt-BR" b="1" dirty="0"/>
              <a:t>Revista INTERVIEW</a:t>
            </a:r>
            <a:endParaRPr lang="pt-BR" dirty="0"/>
          </a:p>
        </p:txBody>
      </p:sp>
      <p:sp>
        <p:nvSpPr>
          <p:cNvPr id="7" name="Retângulo 6"/>
          <p:cNvSpPr/>
          <p:nvPr/>
        </p:nvSpPr>
        <p:spPr>
          <a:xfrm>
            <a:off x="4499992" y="4581128"/>
            <a:ext cx="3392275" cy="369332"/>
          </a:xfrm>
          <a:prstGeom prst="rect">
            <a:avLst/>
          </a:prstGeom>
        </p:spPr>
        <p:txBody>
          <a:bodyPr wrap="none">
            <a:spAutoFit/>
          </a:bodyPr>
          <a:lstStyle/>
          <a:p>
            <a:r>
              <a:rPr lang="pt-PT" dirty="0" smtClean="0"/>
              <a:t> </a:t>
            </a:r>
            <a:r>
              <a:rPr lang="pt-PT" b="1" dirty="0"/>
              <a:t>Campbell´s Soup Can (1968) </a:t>
            </a:r>
            <a:endParaRPr lang="pt-B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5733256"/>
            <a:ext cx="7239000" cy="722480"/>
          </a:xfrm>
        </p:spPr>
        <p:txBody>
          <a:bodyPr/>
          <a:lstStyle/>
          <a:p>
            <a:pPr>
              <a:buNone/>
            </a:pPr>
            <a:r>
              <a:rPr lang="pt-PT" dirty="0" smtClean="0"/>
              <a:t>Serigrafia de celebridades – Marilyn Monroe </a:t>
            </a:r>
            <a:endParaRPr lang="pt-BR" dirty="0"/>
          </a:p>
        </p:txBody>
      </p:sp>
      <p:pic>
        <p:nvPicPr>
          <p:cNvPr id="4" name="Picture 3"/>
          <p:cNvPicPr>
            <a:picLocks noChangeAspect="1" noChangeArrowheads="1"/>
          </p:cNvPicPr>
          <p:nvPr/>
        </p:nvPicPr>
        <p:blipFill>
          <a:blip r:embed="rId2" cstate="print"/>
          <a:srcRect/>
          <a:stretch>
            <a:fillRect/>
          </a:stretch>
        </p:blipFill>
        <p:spPr bwMode="auto">
          <a:xfrm>
            <a:off x="539552" y="1844824"/>
            <a:ext cx="3853477" cy="3816424"/>
          </a:xfrm>
          <a:prstGeom prst="rect">
            <a:avLst/>
          </a:prstGeom>
          <a:noFill/>
          <a:ln w="9525">
            <a:noFill/>
            <a:miter lim="800000"/>
            <a:headEnd/>
            <a:tailEnd/>
          </a:ln>
        </p:spPr>
      </p:pic>
      <p:sp>
        <p:nvSpPr>
          <p:cNvPr id="5" name="Título 1"/>
          <p:cNvSpPr>
            <a:spLocks noGrp="1"/>
          </p:cNvSpPr>
          <p:nvPr>
            <p:ph type="title"/>
          </p:nvPr>
        </p:nvSpPr>
        <p:spPr/>
        <p:txBody>
          <a:bodyPr/>
          <a:lstStyle/>
          <a:p>
            <a:r>
              <a:rPr lang="pt-PT" dirty="0" smtClean="0"/>
              <a:t>Andy warhol (1928-1987)</a:t>
            </a:r>
            <a:endParaRPr lang="pt-B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320040"/>
            <a:ext cx="7239000" cy="948720"/>
          </a:xfrm>
        </p:spPr>
        <p:txBody>
          <a:bodyPr>
            <a:normAutofit/>
          </a:bodyPr>
          <a:lstStyle/>
          <a:p>
            <a:r>
              <a:rPr lang="pt-PT" sz="3200" dirty="0" smtClean="0"/>
              <a:t>Roy fox lichtenstein (1923-1997)</a:t>
            </a:r>
            <a:endParaRPr lang="pt-BR" sz="3200" dirty="0"/>
          </a:p>
        </p:txBody>
      </p:sp>
      <p:sp>
        <p:nvSpPr>
          <p:cNvPr id="3" name="Espaço Reservado para Conteúdo 2"/>
          <p:cNvSpPr>
            <a:spLocks noGrp="1"/>
          </p:cNvSpPr>
          <p:nvPr>
            <p:ph idx="1"/>
          </p:nvPr>
        </p:nvSpPr>
        <p:spPr/>
        <p:txBody>
          <a:bodyPr/>
          <a:lstStyle/>
          <a:p>
            <a:r>
              <a:rPr lang="pt-BR" dirty="0" smtClean="0"/>
              <a:t>Histórias em quadrinhos </a:t>
            </a:r>
          </a:p>
          <a:p>
            <a:r>
              <a:rPr lang="pt-BR" dirty="0" smtClean="0"/>
              <a:t>Crítica à cultura de massas </a:t>
            </a:r>
          </a:p>
          <a:p>
            <a:r>
              <a:rPr lang="pt-BR" dirty="0" smtClean="0"/>
              <a:t>Uso de tintas à óleo e acrílica </a:t>
            </a:r>
          </a:p>
          <a:p>
            <a:r>
              <a:rPr lang="pt-BR" dirty="0" smtClean="0"/>
              <a:t>Técnica </a:t>
            </a:r>
            <a:r>
              <a:rPr lang="pt-BR" dirty="0" err="1" smtClean="0"/>
              <a:t>pontilhista</a:t>
            </a:r>
            <a:r>
              <a:rPr lang="pt-BR" dirty="0" smtClean="0"/>
              <a:t> </a:t>
            </a:r>
          </a:p>
          <a:p>
            <a:r>
              <a:rPr lang="pt-BR" dirty="0" smtClean="0"/>
              <a:t>Cores brilhantes, planas, limitadas </a:t>
            </a:r>
          </a:p>
          <a:p>
            <a:r>
              <a:rPr lang="pt-BR" dirty="0" smtClean="0"/>
              <a:t>Intenso impacto visual </a:t>
            </a:r>
          </a:p>
          <a:p>
            <a:r>
              <a:rPr lang="pt-BR" dirty="0" smtClean="0"/>
              <a:t>Desvinculação com o contexto </a:t>
            </a:r>
          </a:p>
          <a:p>
            <a:r>
              <a:rPr lang="pt-BR" dirty="0" smtClean="0"/>
              <a:t>Arte comercial e abstração </a:t>
            </a:r>
            <a:endParaRPr lang="pt-BR" dirty="0"/>
          </a:p>
        </p:txBody>
      </p:sp>
      <p:pic>
        <p:nvPicPr>
          <p:cNvPr id="11266" name="Picture 2"/>
          <p:cNvPicPr>
            <a:picLocks noChangeAspect="1" noChangeArrowheads="1"/>
          </p:cNvPicPr>
          <p:nvPr/>
        </p:nvPicPr>
        <p:blipFill>
          <a:blip r:embed="rId2" cstate="print"/>
          <a:srcRect/>
          <a:stretch>
            <a:fillRect/>
          </a:stretch>
        </p:blipFill>
        <p:spPr bwMode="auto">
          <a:xfrm>
            <a:off x="6084168" y="4646275"/>
            <a:ext cx="3059832" cy="2211726"/>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320040"/>
            <a:ext cx="7239000" cy="804704"/>
          </a:xfrm>
        </p:spPr>
        <p:txBody>
          <a:bodyPr>
            <a:normAutofit/>
          </a:bodyPr>
          <a:lstStyle/>
          <a:p>
            <a:r>
              <a:rPr lang="pt-PT" sz="3200" dirty="0" smtClean="0"/>
              <a:t>Roy fox lichtenstein (1923-1997)</a:t>
            </a:r>
            <a:endParaRPr lang="pt-BR" sz="3200" dirty="0"/>
          </a:p>
        </p:txBody>
      </p:sp>
      <p:pic>
        <p:nvPicPr>
          <p:cNvPr id="13314" name="Picture 2"/>
          <p:cNvPicPr>
            <a:picLocks noChangeAspect="1" noChangeArrowheads="1"/>
          </p:cNvPicPr>
          <p:nvPr/>
        </p:nvPicPr>
        <p:blipFill>
          <a:blip r:embed="rId2" cstate="print"/>
          <a:srcRect/>
          <a:stretch>
            <a:fillRect/>
          </a:stretch>
        </p:blipFill>
        <p:spPr bwMode="auto">
          <a:xfrm>
            <a:off x="323528" y="1628800"/>
            <a:ext cx="3074640" cy="2145843"/>
          </a:xfrm>
          <a:prstGeom prst="rect">
            <a:avLst/>
          </a:prstGeom>
          <a:noFill/>
          <a:ln w="9525">
            <a:noFill/>
            <a:miter lim="800000"/>
            <a:headEnd/>
            <a:tailEnd/>
          </a:ln>
        </p:spPr>
      </p:pic>
      <p:sp>
        <p:nvSpPr>
          <p:cNvPr id="5" name="Retângulo 4"/>
          <p:cNvSpPr/>
          <p:nvPr/>
        </p:nvSpPr>
        <p:spPr>
          <a:xfrm>
            <a:off x="395536" y="3789040"/>
            <a:ext cx="4572000" cy="923330"/>
          </a:xfrm>
          <a:prstGeom prst="rect">
            <a:avLst/>
          </a:prstGeom>
        </p:spPr>
        <p:txBody>
          <a:bodyPr>
            <a:spAutoFit/>
          </a:bodyPr>
          <a:lstStyle/>
          <a:p>
            <a:r>
              <a:rPr lang="pt-BR" b="1" dirty="0" err="1" smtClean="0"/>
              <a:t>Look</a:t>
            </a:r>
            <a:r>
              <a:rPr lang="pt-BR" b="1" dirty="0" smtClean="0"/>
              <a:t> Mickey (1961) </a:t>
            </a:r>
          </a:p>
          <a:p>
            <a:r>
              <a:rPr lang="pt-BR" b="1" dirty="0" smtClean="0"/>
              <a:t> </a:t>
            </a:r>
          </a:p>
          <a:p>
            <a:r>
              <a:rPr lang="pt-BR" b="1" dirty="0" smtClean="0"/>
              <a:t> </a:t>
            </a:r>
            <a:endParaRPr lang="pt-BR" b="1" dirty="0"/>
          </a:p>
        </p:txBody>
      </p:sp>
      <p:sp>
        <p:nvSpPr>
          <p:cNvPr id="6" name="Retângulo 5"/>
          <p:cNvSpPr/>
          <p:nvPr/>
        </p:nvSpPr>
        <p:spPr>
          <a:xfrm>
            <a:off x="5940152" y="4149080"/>
            <a:ext cx="1558440" cy="369332"/>
          </a:xfrm>
          <a:prstGeom prst="rect">
            <a:avLst/>
          </a:prstGeom>
        </p:spPr>
        <p:txBody>
          <a:bodyPr wrap="none">
            <a:spAutoFit/>
          </a:bodyPr>
          <a:lstStyle/>
          <a:p>
            <a:r>
              <a:rPr lang="pt-BR" b="1" dirty="0" err="1" smtClean="0"/>
              <a:t>Blam</a:t>
            </a:r>
            <a:r>
              <a:rPr lang="pt-BR" b="1" dirty="0" smtClean="0"/>
              <a:t> (1962) </a:t>
            </a:r>
            <a:endParaRPr lang="pt-BR" b="1" dirty="0"/>
          </a:p>
        </p:txBody>
      </p:sp>
      <p:pic>
        <p:nvPicPr>
          <p:cNvPr id="13315" name="Picture 3"/>
          <p:cNvPicPr>
            <a:picLocks noChangeAspect="1" noChangeArrowheads="1"/>
          </p:cNvPicPr>
          <p:nvPr/>
        </p:nvPicPr>
        <p:blipFill>
          <a:blip r:embed="rId3" cstate="print"/>
          <a:srcRect/>
          <a:stretch>
            <a:fillRect/>
          </a:stretch>
        </p:blipFill>
        <p:spPr bwMode="auto">
          <a:xfrm>
            <a:off x="4716016" y="1196752"/>
            <a:ext cx="3456384" cy="3012784"/>
          </a:xfrm>
          <a:prstGeom prst="rect">
            <a:avLst/>
          </a:prstGeom>
          <a:noFill/>
          <a:ln w="9525">
            <a:noFill/>
            <a:miter lim="800000"/>
            <a:headEnd/>
            <a:tailEnd/>
          </a:ln>
        </p:spPr>
      </p:pic>
      <p:sp>
        <p:nvSpPr>
          <p:cNvPr id="8" name="Retângulo 7"/>
          <p:cNvSpPr/>
          <p:nvPr/>
        </p:nvSpPr>
        <p:spPr>
          <a:xfrm>
            <a:off x="2987824" y="6237312"/>
            <a:ext cx="2071401" cy="369332"/>
          </a:xfrm>
          <a:prstGeom prst="rect">
            <a:avLst/>
          </a:prstGeom>
        </p:spPr>
        <p:txBody>
          <a:bodyPr wrap="none">
            <a:spAutoFit/>
          </a:bodyPr>
          <a:lstStyle/>
          <a:p>
            <a:r>
              <a:rPr lang="pt-BR" b="1" dirty="0" smtClean="0"/>
              <a:t>In </a:t>
            </a:r>
            <a:r>
              <a:rPr lang="pt-BR" b="1" dirty="0" err="1" smtClean="0"/>
              <a:t>the</a:t>
            </a:r>
            <a:r>
              <a:rPr lang="pt-BR" b="1" dirty="0" smtClean="0"/>
              <a:t> </a:t>
            </a:r>
            <a:r>
              <a:rPr lang="pt-BR" b="1" dirty="0" err="1" smtClean="0"/>
              <a:t>car</a:t>
            </a:r>
            <a:r>
              <a:rPr lang="pt-BR" b="1" dirty="0" smtClean="0"/>
              <a:t> (1963) </a:t>
            </a:r>
            <a:endParaRPr lang="pt-BR" b="1" dirty="0"/>
          </a:p>
        </p:txBody>
      </p:sp>
      <p:pic>
        <p:nvPicPr>
          <p:cNvPr id="13316" name="Picture 4"/>
          <p:cNvPicPr>
            <a:picLocks noChangeAspect="1" noChangeArrowheads="1"/>
          </p:cNvPicPr>
          <p:nvPr/>
        </p:nvPicPr>
        <p:blipFill>
          <a:blip r:embed="rId4" cstate="print"/>
          <a:srcRect/>
          <a:stretch>
            <a:fillRect/>
          </a:stretch>
        </p:blipFill>
        <p:spPr bwMode="auto">
          <a:xfrm>
            <a:off x="2771800" y="4149080"/>
            <a:ext cx="2529061" cy="216024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0"/>
            <a:ext cx="7239000" cy="882352"/>
          </a:xfrm>
        </p:spPr>
        <p:txBody>
          <a:bodyPr/>
          <a:lstStyle/>
          <a:p>
            <a:r>
              <a:rPr lang="pt-PT" dirty="0" smtClean="0"/>
              <a:t>Op art </a:t>
            </a:r>
            <a:endParaRPr lang="pt-BR" dirty="0"/>
          </a:p>
        </p:txBody>
      </p:sp>
      <p:sp>
        <p:nvSpPr>
          <p:cNvPr id="3" name="Espaço Reservado para Conteúdo 2"/>
          <p:cNvSpPr>
            <a:spLocks noGrp="1"/>
          </p:cNvSpPr>
          <p:nvPr>
            <p:ph idx="1"/>
          </p:nvPr>
        </p:nvSpPr>
        <p:spPr>
          <a:xfrm>
            <a:off x="467544" y="1196752"/>
            <a:ext cx="7416824" cy="2088232"/>
          </a:xfrm>
        </p:spPr>
        <p:txBody>
          <a:bodyPr>
            <a:normAutofit/>
          </a:bodyPr>
          <a:lstStyle/>
          <a:p>
            <a:r>
              <a:rPr lang="pt-BR" dirty="0" smtClean="0"/>
              <a:t> Excessivamente cerebral e sistemática </a:t>
            </a:r>
          </a:p>
          <a:p>
            <a:r>
              <a:rPr lang="pt-BR" dirty="0" smtClean="0"/>
              <a:t>Movimento pela pintura </a:t>
            </a:r>
          </a:p>
          <a:p>
            <a:r>
              <a:rPr lang="pt-BR" dirty="0" smtClean="0"/>
              <a:t> Elementos gráficos </a:t>
            </a:r>
          </a:p>
          <a:p>
            <a:r>
              <a:rPr lang="pt-BR" dirty="0" smtClean="0"/>
              <a:t>Auge – 1965 – Museu de Arte Moderna de NY</a:t>
            </a:r>
            <a:endParaRPr lang="pt-BR" dirty="0"/>
          </a:p>
        </p:txBody>
      </p:sp>
      <p:pic>
        <p:nvPicPr>
          <p:cNvPr id="14338" name="Picture 2"/>
          <p:cNvPicPr>
            <a:picLocks noChangeAspect="1" noChangeArrowheads="1"/>
          </p:cNvPicPr>
          <p:nvPr/>
        </p:nvPicPr>
        <p:blipFill>
          <a:blip r:embed="rId2" cstate="print"/>
          <a:srcRect/>
          <a:stretch>
            <a:fillRect/>
          </a:stretch>
        </p:blipFill>
        <p:spPr bwMode="auto">
          <a:xfrm>
            <a:off x="971600" y="3356992"/>
            <a:ext cx="3660268" cy="2812817"/>
          </a:xfrm>
          <a:prstGeom prst="rect">
            <a:avLst/>
          </a:prstGeom>
          <a:noFill/>
          <a:ln w="9525">
            <a:noFill/>
            <a:miter lim="800000"/>
            <a:headEnd/>
            <a:tailEnd/>
          </a:ln>
        </p:spPr>
      </p:pic>
      <p:sp>
        <p:nvSpPr>
          <p:cNvPr id="6" name="Retângulo 5"/>
          <p:cNvSpPr/>
          <p:nvPr/>
        </p:nvSpPr>
        <p:spPr>
          <a:xfrm>
            <a:off x="611560" y="6237312"/>
            <a:ext cx="7056784" cy="369332"/>
          </a:xfrm>
          <a:prstGeom prst="rect">
            <a:avLst/>
          </a:prstGeom>
        </p:spPr>
        <p:txBody>
          <a:bodyPr wrap="square">
            <a:spAutoFit/>
          </a:bodyPr>
          <a:lstStyle/>
          <a:p>
            <a:r>
              <a:rPr lang="pt-BR" b="1" i="1" dirty="0" err="1" smtClean="0"/>
              <a:t>The</a:t>
            </a:r>
            <a:r>
              <a:rPr lang="pt-BR" b="1" i="1" dirty="0" smtClean="0"/>
              <a:t> </a:t>
            </a:r>
            <a:r>
              <a:rPr lang="pt-BR" b="1" i="1" dirty="0" err="1" smtClean="0"/>
              <a:t>ResponsiveEye</a:t>
            </a:r>
            <a:r>
              <a:rPr lang="pt-BR" b="1" i="1" dirty="0" smtClean="0"/>
              <a:t>  (O olho que responde)- Victor </a:t>
            </a:r>
            <a:r>
              <a:rPr lang="pt-BR" b="1" i="1" dirty="0" err="1" smtClean="0"/>
              <a:t>Vasarely</a:t>
            </a:r>
            <a:r>
              <a:rPr lang="pt-BR" b="1" i="1" dirty="0" smtClean="0"/>
              <a:t> </a:t>
            </a:r>
            <a:endParaRPr lang="pt-BR"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smtClean="0"/>
              <a:t>características</a:t>
            </a:r>
            <a:endParaRPr lang="pt-BR" dirty="0"/>
          </a:p>
        </p:txBody>
      </p:sp>
      <p:sp>
        <p:nvSpPr>
          <p:cNvPr id="3" name="Espaço Reservado para Conteúdo 2"/>
          <p:cNvSpPr>
            <a:spLocks noGrp="1"/>
          </p:cNvSpPr>
          <p:nvPr>
            <p:ph idx="1"/>
          </p:nvPr>
        </p:nvSpPr>
        <p:spPr/>
        <p:txBody>
          <a:bodyPr/>
          <a:lstStyle/>
          <a:p>
            <a:pPr lvl="0" fontAlgn="base"/>
            <a:r>
              <a:rPr lang="pt-BR" dirty="0" smtClean="0"/>
              <a:t>Tridimensionalidade</a:t>
            </a:r>
          </a:p>
          <a:p>
            <a:pPr lvl="0" fontAlgn="base"/>
            <a:r>
              <a:rPr lang="pt-BR" dirty="0" smtClean="0"/>
              <a:t>Efeitos óticos e visuais</a:t>
            </a:r>
          </a:p>
          <a:p>
            <a:pPr lvl="0" fontAlgn="base"/>
            <a:r>
              <a:rPr lang="pt-BR" dirty="0" smtClean="0"/>
              <a:t>Movimento e contraste de cores</a:t>
            </a:r>
          </a:p>
          <a:p>
            <a:pPr lvl="0" fontAlgn="base"/>
            <a:r>
              <a:rPr lang="pt-BR" dirty="0" smtClean="0"/>
              <a:t>Tons vibrantes (principalmente preto e branco)</a:t>
            </a:r>
          </a:p>
          <a:p>
            <a:pPr lvl="0" fontAlgn="base"/>
            <a:r>
              <a:rPr lang="pt-BR" dirty="0" smtClean="0"/>
              <a:t>Formas geométricas e linhas</a:t>
            </a:r>
          </a:p>
          <a:p>
            <a:pPr lvl="0" fontAlgn="base"/>
            <a:r>
              <a:rPr lang="pt-BR" dirty="0" smtClean="0"/>
              <a:t>Observador participante</a:t>
            </a:r>
          </a:p>
          <a:p>
            <a:pPr lvl="0" fontAlgn="base"/>
            <a:r>
              <a:rPr lang="pt-BR" dirty="0" smtClean="0"/>
              <a:t>Estilo abstrato.</a:t>
            </a:r>
          </a:p>
          <a:p>
            <a:pPr fontAlgn="base"/>
            <a:endParaRPr lang="pt-BR" dirty="0" smtClean="0"/>
          </a:p>
          <a:p>
            <a:endParaRPr lang="pt-BR" dirty="0"/>
          </a:p>
        </p:txBody>
      </p:sp>
      <p:pic>
        <p:nvPicPr>
          <p:cNvPr id="4" name="Picture 2"/>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5364088" y="4149080"/>
            <a:ext cx="2388516" cy="2204864"/>
          </a:xfrm>
          <a:prstGeom prst="rect">
            <a:avLst/>
          </a:prstGeom>
          <a:noFill/>
          <a:ln>
            <a:noFill/>
          </a:ln>
          <a:effectLs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smtClean="0"/>
              <a:t>Arte contemporânea</a:t>
            </a:r>
            <a:endParaRPr lang="pt-BR" dirty="0"/>
          </a:p>
        </p:txBody>
      </p:sp>
      <p:sp>
        <p:nvSpPr>
          <p:cNvPr id="3" name="Espaço Reservado para Conteúdo 2"/>
          <p:cNvSpPr>
            <a:spLocks noGrp="1"/>
          </p:cNvSpPr>
          <p:nvPr>
            <p:ph idx="1"/>
          </p:nvPr>
        </p:nvSpPr>
        <p:spPr/>
        <p:txBody>
          <a:bodyPr/>
          <a:lstStyle/>
          <a:p>
            <a:pPr algn="just"/>
            <a:r>
              <a:rPr lang="pt-BR" b="1" dirty="0" smtClean="0"/>
              <a:t>Nasceu em meados do século XX, logo depois da segunda guerra mundial e se estende até a atualidade.</a:t>
            </a:r>
          </a:p>
          <a:p>
            <a:pPr algn="just"/>
            <a:endParaRPr lang="pt-BR" dirty="0" smtClean="0"/>
          </a:p>
          <a:p>
            <a:pPr algn="just"/>
            <a:r>
              <a:rPr lang="pt-BR" dirty="0" smtClean="0"/>
              <a:t>Se caracteriza principalmente pela liberdade de atuação do artista, que não tem mais compromissos institucionais que o limitem, portanto pode exercer seu trabalho sem se preocupar em imprimir nas suas obras um determinado cunho religioso ou político.</a:t>
            </a:r>
            <a:endParaRPr lang="pt-B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Victor </a:t>
            </a:r>
            <a:r>
              <a:rPr lang="pt-BR" dirty="0" err="1" smtClean="0"/>
              <a:t>Vasarely</a:t>
            </a:r>
            <a:r>
              <a:rPr lang="pt-BR" dirty="0" smtClean="0"/>
              <a:t> (1908-1997)</a:t>
            </a:r>
            <a:endParaRPr lang="pt-BR" dirty="0"/>
          </a:p>
        </p:txBody>
      </p:sp>
      <p:sp>
        <p:nvSpPr>
          <p:cNvPr id="3" name="Espaço Reservado para Conteúdo 2"/>
          <p:cNvSpPr>
            <a:spLocks noGrp="1"/>
          </p:cNvSpPr>
          <p:nvPr>
            <p:ph idx="1"/>
          </p:nvPr>
        </p:nvSpPr>
        <p:spPr>
          <a:xfrm>
            <a:off x="4139952" y="2060848"/>
            <a:ext cx="3566592" cy="3240360"/>
          </a:xfrm>
        </p:spPr>
        <p:txBody>
          <a:bodyPr>
            <a:normAutofit fontScale="92500" lnSpcReduction="10000"/>
          </a:bodyPr>
          <a:lstStyle/>
          <a:p>
            <a:pPr lvl="0"/>
            <a:r>
              <a:rPr lang="pt-PT" dirty="0" smtClean="0"/>
              <a:t>Pai da Op Art</a:t>
            </a:r>
          </a:p>
          <a:p>
            <a:pPr lvl="0">
              <a:buNone/>
            </a:pPr>
            <a:endParaRPr lang="pt-PT" dirty="0" smtClean="0"/>
          </a:p>
          <a:p>
            <a:pPr lvl="0"/>
            <a:r>
              <a:rPr lang="pt-BR" sz="2800" dirty="0" smtClean="0"/>
              <a:t>Influenciado pela arte cinética, construtivista e abstrata bem como ao movimento de </a:t>
            </a:r>
            <a:r>
              <a:rPr lang="pt-BR" sz="2800" dirty="0" err="1" smtClean="0"/>
              <a:t>Bauhaus</a:t>
            </a:r>
            <a:r>
              <a:rPr lang="pt-BR" sz="2800" dirty="0" smtClean="0"/>
              <a:t>.</a:t>
            </a:r>
          </a:p>
          <a:p>
            <a:endParaRPr lang="pt-BR" dirty="0"/>
          </a:p>
        </p:txBody>
      </p:sp>
      <p:pic>
        <p:nvPicPr>
          <p:cNvPr id="4" name="Picture 2"/>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467544" y="2060848"/>
            <a:ext cx="3384376" cy="3168352"/>
          </a:xfrm>
          <a:prstGeom prst="rect">
            <a:avLst/>
          </a:prstGeom>
          <a:noFill/>
          <a:ln>
            <a:noFill/>
          </a:ln>
          <a:effectLs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Alexander </a:t>
            </a:r>
            <a:r>
              <a:rPr lang="pt-BR" dirty="0" err="1" smtClean="0"/>
              <a:t>Calder</a:t>
            </a:r>
            <a:r>
              <a:rPr lang="pt-BR" dirty="0" smtClean="0"/>
              <a:t> (1898-1976): </a:t>
            </a:r>
            <a:endParaRPr lang="pt-BR" dirty="0"/>
          </a:p>
        </p:txBody>
      </p:sp>
      <p:sp>
        <p:nvSpPr>
          <p:cNvPr id="3" name="Espaço Reservado para Conteúdo 2"/>
          <p:cNvSpPr>
            <a:spLocks noGrp="1"/>
          </p:cNvSpPr>
          <p:nvPr>
            <p:ph idx="1"/>
          </p:nvPr>
        </p:nvSpPr>
        <p:spPr>
          <a:xfrm>
            <a:off x="4572000" y="1609416"/>
            <a:ext cx="3124200" cy="4846320"/>
          </a:xfrm>
        </p:spPr>
        <p:txBody>
          <a:bodyPr/>
          <a:lstStyle/>
          <a:p>
            <a:r>
              <a:rPr lang="pt-BR" dirty="0" smtClean="0"/>
              <a:t>Famoso pelos “móbiles”, objetos compostos pela associação de formas geométricas (sobretudo retangulares) ao movimento do ar. </a:t>
            </a:r>
            <a:endParaRPr lang="pt-BR" dirty="0"/>
          </a:p>
        </p:txBody>
      </p:sp>
      <p:pic>
        <p:nvPicPr>
          <p:cNvPr id="4" name="Picture 3"/>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755576" y="1988840"/>
            <a:ext cx="3456384" cy="3240360"/>
          </a:xfrm>
          <a:prstGeom prst="rect">
            <a:avLst/>
          </a:prstGeom>
          <a:noFill/>
          <a:ln>
            <a:noFill/>
          </a:ln>
          <a:effectLst/>
          <a:extLst/>
        </p:spPr>
      </p:pic>
      <p:sp>
        <p:nvSpPr>
          <p:cNvPr id="15361" name="Rectangle 1"/>
          <p:cNvSpPr>
            <a:spLocks noChangeArrowheads="1"/>
          </p:cNvSpPr>
          <p:nvPr/>
        </p:nvSpPr>
        <p:spPr bwMode="auto">
          <a:xfrm>
            <a:off x="683568" y="5013176"/>
            <a:ext cx="5615608"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PT"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Grande Móbile branco (1948)   </a:t>
            </a:r>
            <a:endParaRPr kumimoji="0" lang="pt-B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Bridget </a:t>
            </a:r>
            <a:r>
              <a:rPr lang="pt-BR" dirty="0" err="1" smtClean="0"/>
              <a:t>Riley</a:t>
            </a:r>
            <a:r>
              <a:rPr lang="pt-BR" dirty="0" smtClean="0"/>
              <a:t> </a:t>
            </a:r>
            <a:r>
              <a:rPr lang="pt-BR" smtClean="0"/>
              <a:t>(1931-</a:t>
            </a:r>
            <a:endParaRPr lang="pt-BR" dirty="0"/>
          </a:p>
        </p:txBody>
      </p:sp>
      <p:sp>
        <p:nvSpPr>
          <p:cNvPr id="3" name="Espaço Reservado para Conteúdo 2"/>
          <p:cNvSpPr>
            <a:spLocks noGrp="1"/>
          </p:cNvSpPr>
          <p:nvPr>
            <p:ph idx="1"/>
          </p:nvPr>
        </p:nvSpPr>
        <p:spPr>
          <a:xfrm>
            <a:off x="5364088" y="2132856"/>
            <a:ext cx="2476128" cy="3331752"/>
          </a:xfrm>
        </p:spPr>
        <p:txBody>
          <a:bodyPr/>
          <a:lstStyle/>
          <a:p>
            <a:r>
              <a:rPr lang="pt-BR" dirty="0" smtClean="0"/>
              <a:t>Pintora inglesa, considerada um dos maiores expoentes da </a:t>
            </a:r>
            <a:r>
              <a:rPr lang="pt-BR" dirty="0" err="1" smtClean="0"/>
              <a:t>Op</a:t>
            </a:r>
            <a:r>
              <a:rPr lang="pt-BR" dirty="0" smtClean="0"/>
              <a:t> art.</a:t>
            </a:r>
            <a:endParaRPr lang="pt-BR" dirty="0"/>
          </a:p>
        </p:txBody>
      </p:sp>
      <p:pic>
        <p:nvPicPr>
          <p:cNvPr id="4" name="Picture 2"/>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611560" y="1988840"/>
            <a:ext cx="3816424" cy="3384376"/>
          </a:xfrm>
          <a:prstGeom prst="rect">
            <a:avLst/>
          </a:prstGeom>
          <a:noFill/>
          <a:ln>
            <a:noFill/>
          </a:ln>
          <a:effectLs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r>
              <a:rPr lang="pt-BR" dirty="0" smtClean="0"/>
              <a:t> Usa formas simples e contornos rígidos. Os quadros são precisos e frios, como se feitos à máquina. </a:t>
            </a:r>
          </a:p>
          <a:p>
            <a:pPr>
              <a:buNone/>
            </a:pPr>
            <a:endParaRPr lang="pt-BR" dirty="0" smtClean="0"/>
          </a:p>
          <a:p>
            <a:r>
              <a:rPr lang="pt-BR" dirty="0" smtClean="0"/>
              <a:t>Obra de arte como um objeto independente e não como uma visão da realidade ou do psiquismo do pintor. </a:t>
            </a:r>
          </a:p>
          <a:p>
            <a:pPr>
              <a:buNone/>
            </a:pPr>
            <a:endParaRPr lang="pt-BR" dirty="0" smtClean="0"/>
          </a:p>
          <a:p>
            <a:r>
              <a:rPr lang="pt-BR" dirty="0" smtClean="0"/>
              <a:t>A superfície pintada nada mais é que uma área coberta de pigmento que termina na quadratura da tela. </a:t>
            </a:r>
            <a:endParaRPr lang="pt-BR" dirty="0"/>
          </a:p>
        </p:txBody>
      </p:sp>
      <p:sp>
        <p:nvSpPr>
          <p:cNvPr id="4" name="Título 3"/>
          <p:cNvSpPr>
            <a:spLocks noGrp="1"/>
          </p:cNvSpPr>
          <p:nvPr>
            <p:ph type="title"/>
          </p:nvPr>
        </p:nvSpPr>
        <p:spPr/>
        <p:txBody>
          <a:bodyPr>
            <a:normAutofit fontScale="90000"/>
          </a:bodyPr>
          <a:lstStyle/>
          <a:p>
            <a:r>
              <a:rPr lang="pt-BR" dirty="0" smtClean="0"/>
              <a:t>HARD EDGE – MARGEM DURA</a:t>
            </a:r>
            <a:r>
              <a:rPr lang="pt-BR" b="0" dirty="0" smtClean="0"/>
              <a:t/>
            </a:r>
            <a:br>
              <a:rPr lang="pt-BR" b="0" dirty="0" smtClean="0"/>
            </a:br>
            <a:endParaRPr lang="pt-B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2996952"/>
            <a:ext cx="7239000" cy="1143000"/>
          </a:xfrm>
        </p:spPr>
        <p:txBody>
          <a:bodyPr>
            <a:normAutofit fontScale="90000"/>
          </a:bodyPr>
          <a:lstStyle/>
          <a:p>
            <a:r>
              <a:rPr lang="pt-PT" sz="3600" dirty="0" smtClean="0"/>
              <a:t>“o que você vê é o que você vê”</a:t>
            </a:r>
            <a:br>
              <a:rPr lang="pt-PT" sz="3600" dirty="0" smtClean="0"/>
            </a:br>
            <a:r>
              <a:rPr lang="pt-PT" sz="3600" dirty="0" smtClean="0"/>
              <a:t/>
            </a:r>
            <a:br>
              <a:rPr lang="pt-PT" sz="3600" dirty="0" smtClean="0"/>
            </a:br>
            <a:endParaRPr lang="pt-BR" sz="1800" b="0" dirty="0">
              <a:latin typeface="Arial" pitchFamily="34" charset="0"/>
              <a:cs typeface="Arial" pitchFamily="34" charset="0"/>
            </a:endParaRPr>
          </a:p>
        </p:txBody>
      </p:sp>
      <p:sp>
        <p:nvSpPr>
          <p:cNvPr id="4" name="Espaço Reservado para Conteúdo 3"/>
          <p:cNvSpPr>
            <a:spLocks noGrp="1"/>
          </p:cNvSpPr>
          <p:nvPr>
            <p:ph idx="1"/>
          </p:nvPr>
        </p:nvSpPr>
        <p:spPr>
          <a:xfrm>
            <a:off x="0" y="3356992"/>
            <a:ext cx="7239000" cy="578464"/>
          </a:xfrm>
        </p:spPr>
        <p:txBody>
          <a:bodyPr>
            <a:normAutofit/>
          </a:bodyPr>
          <a:lstStyle/>
          <a:p>
            <a:pPr algn="r">
              <a:buNone/>
            </a:pPr>
            <a:r>
              <a:rPr lang="pt-PT" sz="1800" dirty="0" smtClean="0"/>
              <a:t> </a:t>
            </a:r>
            <a:r>
              <a:rPr lang="pt-PT" sz="1800" b="1" dirty="0" smtClean="0">
                <a:solidFill>
                  <a:schemeClr val="tx2">
                    <a:lumMod val="75000"/>
                  </a:schemeClr>
                </a:solidFill>
                <a:latin typeface="Arial" pitchFamily="34" charset="0"/>
                <a:cs typeface="Arial" pitchFamily="34" charset="0"/>
              </a:rPr>
              <a:t>Frank Stella</a:t>
            </a:r>
            <a:endParaRPr lang="pt-BR" sz="1800" b="1" dirty="0">
              <a:solidFill>
                <a:schemeClr val="tx2">
                  <a:lumMod val="75000"/>
                </a:schemeClr>
              </a:solidFill>
            </a:endParaRPr>
          </a:p>
        </p:txBody>
      </p:sp>
      <p:pic>
        <p:nvPicPr>
          <p:cNvPr id="3074" name="Picture 2"/>
          <p:cNvPicPr>
            <a:picLocks noChangeAspect="1" noChangeArrowheads="1"/>
          </p:cNvPicPr>
          <p:nvPr/>
        </p:nvPicPr>
        <p:blipFill>
          <a:blip r:embed="rId2" cstate="print"/>
          <a:srcRect/>
          <a:stretch>
            <a:fillRect/>
          </a:stretch>
        </p:blipFill>
        <p:spPr bwMode="auto">
          <a:xfrm>
            <a:off x="0" y="4086225"/>
            <a:ext cx="2943225" cy="2771775"/>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5148064" y="0"/>
            <a:ext cx="2943225" cy="27051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95536" y="5589240"/>
            <a:ext cx="7239000" cy="1082520"/>
          </a:xfrm>
        </p:spPr>
        <p:txBody>
          <a:bodyPr>
            <a:normAutofit/>
          </a:bodyPr>
          <a:lstStyle/>
          <a:p>
            <a:pPr>
              <a:buNone/>
            </a:pPr>
            <a:r>
              <a:rPr lang="pt-BR" sz="1800" dirty="0" smtClean="0"/>
              <a:t>Homenagem ao Quadrado: "Ascendente", Josef </a:t>
            </a:r>
            <a:r>
              <a:rPr lang="pt-BR" sz="1800" dirty="0" err="1" smtClean="0"/>
              <a:t>Albers</a:t>
            </a:r>
            <a:endParaRPr lang="pt-BR" dirty="0"/>
          </a:p>
        </p:txBody>
      </p:sp>
      <p:pic>
        <p:nvPicPr>
          <p:cNvPr id="4098" name="Picture 2"/>
          <p:cNvPicPr>
            <a:picLocks noChangeAspect="1" noChangeArrowheads="1"/>
          </p:cNvPicPr>
          <p:nvPr/>
        </p:nvPicPr>
        <p:blipFill>
          <a:blip r:embed="rId2" cstate="print"/>
          <a:srcRect/>
          <a:stretch>
            <a:fillRect/>
          </a:stretch>
        </p:blipFill>
        <p:spPr bwMode="auto">
          <a:xfrm>
            <a:off x="611560" y="1484784"/>
            <a:ext cx="3960440" cy="3947787"/>
          </a:xfrm>
          <a:prstGeom prst="rect">
            <a:avLst/>
          </a:prstGeom>
          <a:noFill/>
          <a:ln w="9525">
            <a:noFill/>
            <a:miter lim="800000"/>
            <a:headEnd/>
            <a:tailEnd/>
          </a:ln>
        </p:spPr>
      </p:pic>
      <p:sp>
        <p:nvSpPr>
          <p:cNvPr id="5" name="Espaço Reservado para Conteúdo 2"/>
          <p:cNvSpPr txBox="1">
            <a:spLocks/>
          </p:cNvSpPr>
          <p:nvPr/>
        </p:nvSpPr>
        <p:spPr>
          <a:xfrm>
            <a:off x="4788024" y="1916832"/>
            <a:ext cx="3096344" cy="3384376"/>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pt-BR" sz="1800" b="0" i="0" u="none" strike="noStrike" kern="1200" cap="none" spc="0" normalizeH="0" baseline="0" noProof="0" dirty="0" smtClean="0">
                <a:ln>
                  <a:noFill/>
                </a:ln>
                <a:solidFill>
                  <a:schemeClr val="tx1"/>
                </a:solidFill>
                <a:effectLst/>
                <a:uLnTx/>
                <a:uFillTx/>
                <a:latin typeface="+mn-lt"/>
                <a:ea typeface="+mn-ea"/>
                <a:cs typeface="+mn-cs"/>
              </a:rPr>
              <a:t>Josef </a:t>
            </a:r>
            <a:r>
              <a:rPr kumimoji="0" lang="pt-BR" sz="1800" b="0" i="0" u="none" strike="noStrike" kern="1200" cap="none" spc="0" normalizeH="0" baseline="0" noProof="0" dirty="0" err="1" smtClean="0">
                <a:ln>
                  <a:noFill/>
                </a:ln>
                <a:solidFill>
                  <a:schemeClr val="tx1"/>
                </a:solidFill>
                <a:effectLst/>
                <a:uLnTx/>
                <a:uFillTx/>
                <a:latin typeface="+mn-lt"/>
                <a:ea typeface="+mn-ea"/>
                <a:cs typeface="+mn-cs"/>
              </a:rPr>
              <a:t>Albers</a:t>
            </a:r>
            <a:r>
              <a:rPr kumimoji="0" lang="pt-BR" sz="1800" b="0" i="0" u="none" strike="noStrike" kern="1200" cap="none" spc="0" normalizeH="0" baseline="0" noProof="0" dirty="0" smtClean="0">
                <a:ln>
                  <a:noFill/>
                </a:ln>
                <a:solidFill>
                  <a:schemeClr val="tx1"/>
                </a:solidFill>
                <a:effectLst/>
                <a:uLnTx/>
                <a:uFillTx/>
                <a:latin typeface="+mn-lt"/>
                <a:ea typeface="+mn-ea"/>
                <a:cs typeface="+mn-cs"/>
              </a:rPr>
              <a:t> demonstrou o efeito de uma cor sobre outra. Aqui, as faixas cinza e azul da base e dos lados parecem mais escuras que as faixas superiores, apesar de as tonalidades seriam uniformes em todo o conjunto</a:t>
            </a:r>
            <a:r>
              <a:rPr kumimoji="0" lang="pt-BR"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pt-BR"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ítulo 1"/>
          <p:cNvSpPr>
            <a:spLocks noGrp="1"/>
          </p:cNvSpPr>
          <p:nvPr>
            <p:ph type="title"/>
          </p:nvPr>
        </p:nvSpPr>
        <p:spPr>
          <a:xfrm>
            <a:off x="457200" y="320040"/>
            <a:ext cx="7239000" cy="516672"/>
          </a:xfrm>
        </p:spPr>
        <p:txBody>
          <a:bodyPr>
            <a:normAutofit fontScale="90000"/>
          </a:bodyPr>
          <a:lstStyle/>
          <a:p>
            <a:r>
              <a:rPr lang="pt-BR" dirty="0" smtClean="0"/>
              <a:t>JOSEF ALBERS (1888-1976)</a:t>
            </a:r>
            <a:endParaRPr lang="pt-B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23528" y="5445224"/>
            <a:ext cx="7239000" cy="1154528"/>
          </a:xfrm>
        </p:spPr>
        <p:txBody>
          <a:bodyPr>
            <a:normAutofit/>
          </a:bodyPr>
          <a:lstStyle/>
          <a:p>
            <a:pPr>
              <a:buNone/>
            </a:pPr>
            <a:r>
              <a:rPr lang="pt-BR" dirty="0" smtClean="0"/>
              <a:t>"Sinistra Dobra", </a:t>
            </a:r>
            <a:r>
              <a:rPr lang="pt-BR" dirty="0" err="1" smtClean="0"/>
              <a:t>Noland</a:t>
            </a:r>
            <a:r>
              <a:rPr lang="pt-BR" dirty="0" smtClean="0"/>
              <a:t>. </a:t>
            </a:r>
            <a:endParaRPr lang="pt-BR" dirty="0"/>
          </a:p>
        </p:txBody>
      </p:sp>
      <p:pic>
        <p:nvPicPr>
          <p:cNvPr id="5122" name="Picture 2"/>
          <p:cNvPicPr>
            <a:picLocks noChangeAspect="1" noChangeArrowheads="1"/>
          </p:cNvPicPr>
          <p:nvPr/>
        </p:nvPicPr>
        <p:blipFill>
          <a:blip r:embed="rId2" cstate="print"/>
          <a:srcRect/>
          <a:stretch>
            <a:fillRect/>
          </a:stretch>
        </p:blipFill>
        <p:spPr bwMode="auto">
          <a:xfrm>
            <a:off x="467544" y="1340768"/>
            <a:ext cx="4017446" cy="3744416"/>
          </a:xfrm>
          <a:prstGeom prst="rect">
            <a:avLst/>
          </a:prstGeom>
          <a:noFill/>
          <a:ln w="9525">
            <a:noFill/>
            <a:miter lim="800000"/>
            <a:headEnd/>
            <a:tailEnd/>
          </a:ln>
        </p:spPr>
      </p:pic>
      <p:sp>
        <p:nvSpPr>
          <p:cNvPr id="5" name="Espaço Reservado para Conteúdo 2"/>
          <p:cNvSpPr txBox="1">
            <a:spLocks/>
          </p:cNvSpPr>
          <p:nvPr/>
        </p:nvSpPr>
        <p:spPr>
          <a:xfrm>
            <a:off x="4932040" y="1484784"/>
            <a:ext cx="3168352" cy="3528392"/>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pt-BR" sz="2600" b="0" i="0" u="none" strike="noStrike" kern="1200" cap="none" spc="0" normalizeH="0" baseline="0" noProof="0" dirty="0" err="1" smtClean="0">
                <a:ln>
                  <a:noFill/>
                </a:ln>
                <a:solidFill>
                  <a:schemeClr val="tx1"/>
                </a:solidFill>
                <a:effectLst/>
                <a:uLnTx/>
                <a:uFillTx/>
                <a:latin typeface="+mn-lt"/>
                <a:ea typeface="+mn-ea"/>
                <a:cs typeface="+mn-cs"/>
              </a:rPr>
              <a:t>Noland</a:t>
            </a:r>
            <a:r>
              <a:rPr kumimoji="0" lang="pt-BR" sz="2600" b="0" i="0" u="none" strike="noStrike" kern="1200" cap="none" spc="0" normalizeH="0" baseline="0" noProof="0" dirty="0" smtClean="0">
                <a:ln>
                  <a:noFill/>
                </a:ln>
                <a:solidFill>
                  <a:schemeClr val="tx1"/>
                </a:solidFill>
                <a:effectLst/>
                <a:uLnTx/>
                <a:uFillTx/>
                <a:latin typeface="+mn-lt"/>
                <a:ea typeface="+mn-ea"/>
                <a:cs typeface="+mn-cs"/>
              </a:rPr>
              <a:t> dividia o espaço com formas e cores precisamente definidas para evocar sensações visuais calculadas. </a:t>
            </a:r>
            <a:endParaRPr kumimoji="0" lang="pt-BR"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ítulo 1"/>
          <p:cNvSpPr>
            <a:spLocks noGrp="1"/>
          </p:cNvSpPr>
          <p:nvPr>
            <p:ph type="title"/>
          </p:nvPr>
        </p:nvSpPr>
        <p:spPr>
          <a:xfrm>
            <a:off x="457200" y="320040"/>
            <a:ext cx="7239000" cy="804704"/>
          </a:xfrm>
        </p:spPr>
        <p:txBody>
          <a:bodyPr>
            <a:normAutofit fontScale="90000"/>
          </a:bodyPr>
          <a:lstStyle/>
          <a:p>
            <a:r>
              <a:rPr lang="pt-BR" dirty="0" smtClean="0"/>
              <a:t>KENNETH NOLAND (1924- 2010)</a:t>
            </a:r>
            <a:endParaRPr lang="pt-B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Frank Stella (1936- )</a:t>
            </a:r>
            <a:endParaRPr lang="pt-BR" dirty="0"/>
          </a:p>
        </p:txBody>
      </p:sp>
      <p:sp>
        <p:nvSpPr>
          <p:cNvPr id="3" name="Espaço Reservado para Conteúdo 2"/>
          <p:cNvSpPr>
            <a:spLocks noGrp="1"/>
          </p:cNvSpPr>
          <p:nvPr>
            <p:ph idx="1"/>
          </p:nvPr>
        </p:nvSpPr>
        <p:spPr>
          <a:xfrm>
            <a:off x="457200" y="5445224"/>
            <a:ext cx="7239000" cy="1010512"/>
          </a:xfrm>
        </p:spPr>
        <p:txBody>
          <a:bodyPr>
            <a:normAutofit/>
          </a:bodyPr>
          <a:lstStyle/>
          <a:p>
            <a:pPr>
              <a:buNone/>
            </a:pPr>
            <a:r>
              <a:rPr lang="pt-BR" dirty="0" smtClean="0"/>
              <a:t>  Estrela da Pérsia II, Stella. </a:t>
            </a:r>
            <a:endParaRPr lang="pt-BR" dirty="0"/>
          </a:p>
        </p:txBody>
      </p:sp>
      <p:pic>
        <p:nvPicPr>
          <p:cNvPr id="6146" name="Picture 2"/>
          <p:cNvPicPr>
            <a:picLocks noChangeAspect="1" noChangeArrowheads="1"/>
          </p:cNvPicPr>
          <p:nvPr/>
        </p:nvPicPr>
        <p:blipFill>
          <a:blip r:embed="rId2" cstate="print"/>
          <a:srcRect/>
          <a:stretch>
            <a:fillRect/>
          </a:stretch>
        </p:blipFill>
        <p:spPr bwMode="auto">
          <a:xfrm>
            <a:off x="755576" y="1556792"/>
            <a:ext cx="4825747" cy="3600400"/>
          </a:xfrm>
          <a:prstGeom prst="rect">
            <a:avLst/>
          </a:prstGeom>
          <a:noFill/>
          <a:ln w="9525">
            <a:noFill/>
            <a:miter lim="800000"/>
            <a:headEnd/>
            <a:tailEnd/>
          </a:ln>
        </p:spPr>
      </p:pic>
      <p:sp>
        <p:nvSpPr>
          <p:cNvPr id="5" name="Retângulo 4"/>
          <p:cNvSpPr/>
          <p:nvPr/>
        </p:nvSpPr>
        <p:spPr>
          <a:xfrm>
            <a:off x="5796136" y="1916833"/>
            <a:ext cx="2304256" cy="2031325"/>
          </a:xfrm>
          <a:prstGeom prst="rect">
            <a:avLst/>
          </a:prstGeom>
        </p:spPr>
        <p:txBody>
          <a:bodyPr wrap="square">
            <a:spAutoFit/>
          </a:bodyPr>
          <a:lstStyle/>
          <a:p>
            <a:r>
              <a:rPr lang="pt-BR" dirty="0" smtClean="0"/>
              <a:t>Frank Stella enfatiza a pintura como um objeto independente, em suas telas que fundem desenhos e formato.</a:t>
            </a:r>
            <a:endParaRPr lang="pt-B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PT" dirty="0" smtClean="0"/>
              <a:t>ELLSWORTH KELLY (1923-2015)</a:t>
            </a:r>
            <a:endParaRPr lang="pt-BR" dirty="0"/>
          </a:p>
        </p:txBody>
      </p:sp>
      <p:sp>
        <p:nvSpPr>
          <p:cNvPr id="3" name="Espaço Reservado para Conteúdo 2"/>
          <p:cNvSpPr>
            <a:spLocks noGrp="1"/>
          </p:cNvSpPr>
          <p:nvPr>
            <p:ph idx="1"/>
          </p:nvPr>
        </p:nvSpPr>
        <p:spPr>
          <a:xfrm>
            <a:off x="539552" y="4869160"/>
            <a:ext cx="7239000" cy="722480"/>
          </a:xfrm>
        </p:spPr>
        <p:txBody>
          <a:bodyPr>
            <a:normAutofit/>
          </a:bodyPr>
          <a:lstStyle/>
          <a:p>
            <a:pPr>
              <a:buNone/>
            </a:pPr>
            <a:r>
              <a:rPr lang="pt-BR" sz="1800" b="1" dirty="0" smtClean="0"/>
              <a:t> Azul, Vermelho, Verde, Kelly</a:t>
            </a:r>
            <a:endParaRPr lang="pt-BR" sz="1800" b="1" dirty="0"/>
          </a:p>
        </p:txBody>
      </p:sp>
      <p:pic>
        <p:nvPicPr>
          <p:cNvPr id="7170" name="Picture 2"/>
          <p:cNvPicPr>
            <a:picLocks noChangeAspect="1" noChangeArrowheads="1"/>
          </p:cNvPicPr>
          <p:nvPr/>
        </p:nvPicPr>
        <p:blipFill>
          <a:blip r:embed="rId2" cstate="print"/>
          <a:srcRect/>
          <a:stretch>
            <a:fillRect/>
          </a:stretch>
        </p:blipFill>
        <p:spPr bwMode="auto">
          <a:xfrm>
            <a:off x="611560" y="1844824"/>
            <a:ext cx="4576108" cy="2952328"/>
          </a:xfrm>
          <a:prstGeom prst="rect">
            <a:avLst/>
          </a:prstGeom>
          <a:noFill/>
          <a:ln w="9525">
            <a:noFill/>
            <a:miter lim="800000"/>
            <a:headEnd/>
            <a:tailEnd/>
          </a:ln>
        </p:spPr>
      </p:pic>
      <p:sp>
        <p:nvSpPr>
          <p:cNvPr id="5" name="Retângulo 4"/>
          <p:cNvSpPr/>
          <p:nvPr/>
        </p:nvSpPr>
        <p:spPr>
          <a:xfrm>
            <a:off x="5292080" y="1844824"/>
            <a:ext cx="2808312" cy="2862322"/>
          </a:xfrm>
          <a:prstGeom prst="rect">
            <a:avLst/>
          </a:prstGeom>
        </p:spPr>
        <p:txBody>
          <a:bodyPr wrap="square">
            <a:spAutoFit/>
          </a:bodyPr>
          <a:lstStyle/>
          <a:p>
            <a:pPr>
              <a:buFont typeface="Wingdings" pitchFamily="2" charset="2"/>
              <a:buChar char="Ø"/>
            </a:pPr>
            <a:r>
              <a:rPr lang="pt-BR" sz="2000" dirty="0" smtClean="0"/>
              <a:t>Os </a:t>
            </a:r>
            <a:r>
              <a:rPr lang="pt-BR" sz="2000" dirty="0"/>
              <a:t>pintores do </a:t>
            </a:r>
            <a:r>
              <a:rPr lang="pt-BR" sz="2000" dirty="0" err="1"/>
              <a:t>Hard</a:t>
            </a:r>
            <a:r>
              <a:rPr lang="pt-BR" sz="2000" dirty="0"/>
              <a:t> </a:t>
            </a:r>
            <a:r>
              <a:rPr lang="pt-BR" sz="2000" dirty="0" err="1"/>
              <a:t>Edge</a:t>
            </a:r>
            <a:r>
              <a:rPr lang="pt-BR" sz="2000" dirty="0"/>
              <a:t> usavam formas simples e cores limitadas em desenhos precisos, impessoais</a:t>
            </a:r>
            <a:r>
              <a:rPr lang="pt-BR" sz="2000" dirty="0" smtClean="0"/>
              <a:t>.</a:t>
            </a:r>
          </a:p>
          <a:p>
            <a:endParaRPr lang="pt-BR" sz="2000" dirty="0" smtClean="0"/>
          </a:p>
          <a:p>
            <a:pPr>
              <a:buFont typeface="Wingdings" pitchFamily="2" charset="2"/>
              <a:buChar char="Ø"/>
            </a:pPr>
            <a:r>
              <a:rPr lang="pt-PT" sz="2000" dirty="0" smtClean="0"/>
              <a:t>Quadro como objeto auto-suficiente.</a:t>
            </a:r>
            <a:endParaRPr lang="pt-BR" sz="2000" dirty="0" smtClean="0"/>
          </a:p>
          <a:p>
            <a:pPr>
              <a:buFont typeface="Wingdings" pitchFamily="2" charset="2"/>
              <a:buChar char="Ø"/>
            </a:pPr>
            <a:endParaRPr lang="pt-BR" sz="20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smtClean="0"/>
              <a:t>Arte conceitual (1960-1970)</a:t>
            </a:r>
            <a:endParaRPr lang="pt-BR" dirty="0"/>
          </a:p>
        </p:txBody>
      </p:sp>
      <p:sp>
        <p:nvSpPr>
          <p:cNvPr id="3" name="Espaço Reservado para Conteúdo 2"/>
          <p:cNvSpPr>
            <a:spLocks noGrp="1"/>
          </p:cNvSpPr>
          <p:nvPr>
            <p:ph idx="1"/>
          </p:nvPr>
        </p:nvSpPr>
        <p:spPr/>
        <p:txBody>
          <a:bodyPr>
            <a:normAutofit fontScale="92500" lnSpcReduction="10000"/>
          </a:bodyPr>
          <a:lstStyle/>
          <a:p>
            <a:pPr>
              <a:lnSpc>
                <a:spcPct val="110000"/>
              </a:lnSpc>
              <a:spcBef>
                <a:spcPts val="1800"/>
              </a:spcBef>
            </a:pPr>
            <a:r>
              <a:rPr lang="pt-BR" dirty="0" smtClean="0"/>
              <a:t>Europa e EUA </a:t>
            </a:r>
          </a:p>
          <a:p>
            <a:pPr>
              <a:lnSpc>
                <a:spcPct val="110000"/>
              </a:lnSpc>
              <a:spcBef>
                <a:spcPts val="1800"/>
              </a:spcBef>
            </a:pPr>
            <a:r>
              <a:rPr lang="pt-PT" dirty="0" smtClean="0"/>
              <a:t>Defende a superioridade das ideias veiculadas pela obra de arte</a:t>
            </a:r>
            <a:r>
              <a:rPr lang="pt-PT" dirty="0" smtClean="0"/>
              <a:t>.</a:t>
            </a:r>
          </a:p>
          <a:p>
            <a:pPr>
              <a:lnSpc>
                <a:spcPct val="110000"/>
              </a:lnSpc>
              <a:spcBef>
                <a:spcPts val="1800"/>
              </a:spcBef>
            </a:pPr>
            <a:r>
              <a:rPr lang="pt-PT" dirty="0" smtClean="0"/>
              <a:t>Grupo Fluxos - </a:t>
            </a:r>
            <a:r>
              <a:rPr lang="pt-BR" dirty="0" smtClean="0"/>
              <a:t> Henry </a:t>
            </a:r>
            <a:r>
              <a:rPr lang="pt-BR" dirty="0" err="1" smtClean="0"/>
              <a:t>Flynt</a:t>
            </a:r>
            <a:r>
              <a:rPr lang="pt-BR" dirty="0" smtClean="0"/>
              <a:t> “Arte Conceito”</a:t>
            </a:r>
          </a:p>
          <a:p>
            <a:pPr>
              <a:lnSpc>
                <a:spcPct val="110000"/>
              </a:lnSpc>
              <a:spcBef>
                <a:spcPts val="1800"/>
              </a:spcBef>
            </a:pPr>
            <a:r>
              <a:rPr lang="pt-PT" dirty="0" smtClean="0"/>
              <a:t>Reação </a:t>
            </a:r>
            <a:r>
              <a:rPr lang="pt-PT" dirty="0" smtClean="0"/>
              <a:t>ao formalismo.</a:t>
            </a:r>
          </a:p>
          <a:p>
            <a:pPr>
              <a:lnSpc>
                <a:spcPct val="110000"/>
              </a:lnSpc>
              <a:spcBef>
                <a:spcPts val="1800"/>
              </a:spcBef>
            </a:pPr>
            <a:r>
              <a:rPr lang="pt-BR" dirty="0" smtClean="0"/>
              <a:t>Conceito ou atitude mental </a:t>
            </a:r>
          </a:p>
          <a:p>
            <a:pPr>
              <a:lnSpc>
                <a:spcPct val="110000"/>
              </a:lnSpc>
              <a:spcBef>
                <a:spcPts val="1800"/>
              </a:spcBef>
            </a:pPr>
            <a:r>
              <a:rPr lang="pt-BR" dirty="0" smtClean="0"/>
              <a:t>Conceito </a:t>
            </a:r>
            <a:r>
              <a:rPr lang="pt-BR" dirty="0" smtClean="0"/>
              <a:t>– matéria da arte – ideias são mais importantes </a:t>
            </a:r>
          </a:p>
          <a:p>
            <a:pPr>
              <a:lnSpc>
                <a:spcPct val="110000"/>
              </a:lnSpc>
              <a:spcBef>
                <a:spcPts val="1800"/>
              </a:spcBef>
            </a:pPr>
            <a:r>
              <a:rPr lang="pt-BR" dirty="0" smtClean="0"/>
              <a:t>Não há consenso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836712"/>
            <a:ext cx="7239000" cy="5619024"/>
          </a:xfrm>
        </p:spPr>
        <p:txBody>
          <a:bodyPr>
            <a:normAutofit fontScale="77500" lnSpcReduction="20000"/>
          </a:bodyPr>
          <a:lstStyle/>
          <a:p>
            <a:pPr algn="just">
              <a:lnSpc>
                <a:spcPct val="300000"/>
              </a:lnSpc>
            </a:pPr>
            <a:r>
              <a:rPr lang="pt-BR" dirty="0" smtClean="0"/>
              <a:t>Os artistas passam a questionar a própria linguagem artística, a imagem em si, a qual subitamente dominou o dia-a-dia do mundo contemporâneo. Em uma atitude metalinguística, o criador se volta para a crítica de sua mesma obra e do material de que se vale para concebê-la, o arsenal imagético ao seu alcance.</a:t>
            </a:r>
            <a:endParaRPr lang="pt-B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a:lnSpc>
                <a:spcPct val="150000"/>
              </a:lnSpc>
            </a:pPr>
            <a:r>
              <a:rPr lang="pt-BR" dirty="0" smtClean="0"/>
              <a:t>Tentativa de rever a noção de obra de arte na cultura ocidental </a:t>
            </a:r>
            <a:endParaRPr lang="pt-BR" dirty="0" smtClean="0"/>
          </a:p>
          <a:p>
            <a:pPr>
              <a:lnSpc>
                <a:spcPct val="150000"/>
              </a:lnSpc>
            </a:pPr>
            <a:r>
              <a:rPr lang="pt-BR" dirty="0" smtClean="0"/>
              <a:t>Arte </a:t>
            </a:r>
            <a:r>
              <a:rPr lang="pt-BR" dirty="0" smtClean="0"/>
              <a:t>= ideia e pensamento </a:t>
            </a:r>
          </a:p>
          <a:p>
            <a:pPr>
              <a:lnSpc>
                <a:spcPct val="150000"/>
              </a:lnSpc>
            </a:pPr>
            <a:r>
              <a:rPr lang="pt-BR" dirty="0" smtClean="0"/>
              <a:t>Críticas ao formalismo, instituições, sistema de seleção de obras e mercado das artes </a:t>
            </a:r>
          </a:p>
          <a:p>
            <a:pPr>
              <a:lnSpc>
                <a:spcPct val="150000"/>
              </a:lnSpc>
            </a:pPr>
            <a:r>
              <a:rPr lang="pt-BR" dirty="0" smtClean="0"/>
              <a:t>Rompimento com o Modernismo </a:t>
            </a:r>
            <a:endParaRPr lang="pt-B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Joseph </a:t>
            </a:r>
            <a:r>
              <a:rPr lang="pt-BR" dirty="0" err="1" smtClean="0"/>
              <a:t>Kosut</a:t>
            </a:r>
            <a:r>
              <a:rPr lang="pt-BR" dirty="0" smtClean="0"/>
              <a:t> (1945-)</a:t>
            </a:r>
            <a:endParaRPr lang="pt-BR" dirty="0"/>
          </a:p>
        </p:txBody>
      </p:sp>
      <p:sp>
        <p:nvSpPr>
          <p:cNvPr id="3" name="Espaço Reservado para Conteúdo 2"/>
          <p:cNvSpPr>
            <a:spLocks noGrp="1"/>
          </p:cNvSpPr>
          <p:nvPr>
            <p:ph idx="1"/>
          </p:nvPr>
        </p:nvSpPr>
        <p:spPr>
          <a:xfrm>
            <a:off x="467544" y="5805264"/>
            <a:ext cx="7239000" cy="669856"/>
          </a:xfrm>
        </p:spPr>
        <p:txBody>
          <a:bodyPr/>
          <a:lstStyle/>
          <a:p>
            <a:pPr>
              <a:buNone/>
            </a:pPr>
            <a:r>
              <a:rPr lang="pt-BR" dirty="0" smtClean="0"/>
              <a:t>Joseph </a:t>
            </a:r>
            <a:r>
              <a:rPr lang="pt-BR" dirty="0" err="1" smtClean="0"/>
              <a:t>Kosuth</a:t>
            </a:r>
            <a:r>
              <a:rPr lang="pt-BR" dirty="0" smtClean="0"/>
              <a:t> – Uma e três cadeiras</a:t>
            </a:r>
          </a:p>
        </p:txBody>
      </p:sp>
      <p:pic>
        <p:nvPicPr>
          <p:cNvPr id="25601" name="Picture 1"/>
          <p:cNvPicPr>
            <a:picLocks noChangeAspect="1" noChangeArrowheads="1"/>
          </p:cNvPicPr>
          <p:nvPr/>
        </p:nvPicPr>
        <p:blipFill>
          <a:blip r:embed="rId2" cstate="print"/>
          <a:srcRect/>
          <a:stretch>
            <a:fillRect/>
          </a:stretch>
        </p:blipFill>
        <p:spPr bwMode="auto">
          <a:xfrm>
            <a:off x="1043608" y="2132856"/>
            <a:ext cx="4392488" cy="3246622"/>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Grupo </a:t>
            </a:r>
            <a:r>
              <a:rPr lang="pt-BR" dirty="0" err="1" smtClean="0"/>
              <a:t>Fluxus</a:t>
            </a:r>
            <a:r>
              <a:rPr lang="pt-BR" dirty="0" smtClean="0"/>
              <a:t> (1960-1970)</a:t>
            </a:r>
            <a:endParaRPr lang="pt-BR" dirty="0"/>
          </a:p>
        </p:txBody>
      </p:sp>
      <p:sp>
        <p:nvSpPr>
          <p:cNvPr id="3" name="Espaço Reservado para Conteúdo 2"/>
          <p:cNvSpPr>
            <a:spLocks noGrp="1"/>
          </p:cNvSpPr>
          <p:nvPr>
            <p:ph idx="1"/>
          </p:nvPr>
        </p:nvSpPr>
        <p:spPr/>
        <p:txBody>
          <a:bodyPr>
            <a:normAutofit/>
          </a:bodyPr>
          <a:lstStyle/>
          <a:p>
            <a:pPr>
              <a:spcBef>
                <a:spcPts val="2400"/>
              </a:spcBef>
            </a:pPr>
            <a:r>
              <a:rPr lang="pt-PT" dirty="0" smtClean="0"/>
              <a:t>Varios artistas reunidos ao redor do mundo</a:t>
            </a:r>
          </a:p>
          <a:p>
            <a:pPr>
              <a:spcBef>
                <a:spcPts val="2400"/>
              </a:spcBef>
            </a:pPr>
            <a:r>
              <a:rPr lang="pt-BR" dirty="0" smtClean="0"/>
              <a:t>Confundindo </a:t>
            </a:r>
            <a:r>
              <a:rPr lang="pt-BR" dirty="0" smtClean="0"/>
              <a:t>e </a:t>
            </a:r>
            <a:r>
              <a:rPr lang="pt-BR" dirty="0" smtClean="0"/>
              <a:t>misturando todos </a:t>
            </a:r>
            <a:r>
              <a:rPr lang="pt-BR" dirty="0" smtClean="0"/>
              <a:t>os conceitos de </a:t>
            </a:r>
            <a:r>
              <a:rPr lang="pt-BR" dirty="0" smtClean="0"/>
              <a:t>movimentos</a:t>
            </a:r>
          </a:p>
          <a:p>
            <a:pPr>
              <a:spcBef>
                <a:spcPts val="2400"/>
              </a:spcBef>
            </a:pPr>
            <a:r>
              <a:rPr lang="pt-BR" dirty="0" smtClean="0"/>
              <a:t>Opondo-se </a:t>
            </a:r>
            <a:r>
              <a:rPr lang="pt-BR" dirty="0" smtClean="0"/>
              <a:t>aos valores burgueses, às galerias e ao individualismo</a:t>
            </a:r>
            <a:r>
              <a:rPr lang="pt-BR" dirty="0" smtClean="0"/>
              <a:t>.</a:t>
            </a:r>
          </a:p>
          <a:p>
            <a:pPr>
              <a:spcBef>
                <a:spcPts val="2400"/>
              </a:spcBef>
            </a:pPr>
            <a:r>
              <a:rPr lang="pt-BR" b="1" dirty="0" smtClean="0"/>
              <a:t>Burguesia </a:t>
            </a:r>
            <a:r>
              <a:rPr lang="pt-BR" b="1" dirty="0" smtClean="0"/>
              <a:t>x </a:t>
            </a:r>
            <a:r>
              <a:rPr lang="pt-BR" b="1" dirty="0" smtClean="0"/>
              <a:t>Arte </a:t>
            </a:r>
            <a:r>
              <a:rPr lang="pt-BR" b="1" dirty="0" smtClean="0"/>
              <a:t>conceito e liberdade para todos na criação da </a:t>
            </a:r>
            <a:r>
              <a:rPr lang="pt-BR" b="1" dirty="0" smtClean="0"/>
              <a:t>arte.</a:t>
            </a:r>
          </a:p>
          <a:p>
            <a:pPr>
              <a:spcBef>
                <a:spcPts val="2400"/>
              </a:spcBef>
            </a:pPr>
            <a:endParaRPr lang="pt-BR" b="1" dirty="0" smtClean="0"/>
          </a:p>
          <a:p>
            <a:pPr>
              <a:spcBef>
                <a:spcPts val="2400"/>
              </a:spcBef>
            </a:pPr>
            <a:endParaRPr lang="pt-BR" dirty="0" smtClean="0"/>
          </a:p>
          <a:p>
            <a:pPr>
              <a:spcBef>
                <a:spcPts val="2400"/>
              </a:spcBef>
            </a:pPr>
            <a:endParaRPr lang="pt-B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11560" y="188640"/>
            <a:ext cx="7239000" cy="2276872"/>
          </a:xfrm>
        </p:spPr>
        <p:txBody>
          <a:bodyPr/>
          <a:lstStyle/>
          <a:p>
            <a:r>
              <a:rPr lang="pt-BR" b="1" dirty="0" smtClean="0"/>
              <a:t>George </a:t>
            </a:r>
            <a:r>
              <a:rPr lang="pt-BR" b="1" dirty="0" err="1" smtClean="0"/>
              <a:t>Maciunas</a:t>
            </a:r>
            <a:r>
              <a:rPr lang="pt-BR" dirty="0" smtClean="0"/>
              <a:t>, o criador do </a:t>
            </a:r>
            <a:r>
              <a:rPr lang="pt-BR" dirty="0" err="1" smtClean="0"/>
              <a:t>Fluxus</a:t>
            </a:r>
            <a:r>
              <a:rPr lang="pt-BR" dirty="0" smtClean="0"/>
              <a:t>, dizia que todas as pessoas deveriam compreender a arte, tudo poderia ser arte e arte poderia ser feita por </a:t>
            </a:r>
            <a:r>
              <a:rPr lang="pt-BR" dirty="0" smtClean="0"/>
              <a:t>todos.</a:t>
            </a:r>
            <a:endParaRPr lang="pt-BR" dirty="0"/>
          </a:p>
        </p:txBody>
      </p:sp>
      <p:pic>
        <p:nvPicPr>
          <p:cNvPr id="1026" name="Picture 2" descr="fluxus.jpg"/>
          <p:cNvPicPr>
            <a:picLocks noChangeAspect="1" noChangeArrowheads="1"/>
          </p:cNvPicPr>
          <p:nvPr/>
        </p:nvPicPr>
        <p:blipFill>
          <a:blip r:embed="rId2" cstate="print"/>
          <a:srcRect/>
          <a:stretch>
            <a:fillRect/>
          </a:stretch>
        </p:blipFill>
        <p:spPr bwMode="auto">
          <a:xfrm>
            <a:off x="1331640" y="2492896"/>
            <a:ext cx="5715000" cy="3771901"/>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404664"/>
            <a:ext cx="7239000" cy="6051072"/>
          </a:xfrm>
        </p:spPr>
        <p:txBody>
          <a:bodyPr>
            <a:normAutofit fontScale="92500" lnSpcReduction="20000"/>
          </a:bodyPr>
          <a:lstStyle/>
          <a:p>
            <a:pPr algn="just">
              <a:lnSpc>
                <a:spcPct val="150000"/>
              </a:lnSpc>
              <a:buNone/>
            </a:pPr>
            <a:r>
              <a:rPr lang="pt-BR" dirty="0" smtClean="0"/>
              <a:t>'</a:t>
            </a:r>
            <a:r>
              <a:rPr lang="pt-BR" b="1" dirty="0" smtClean="0"/>
              <a:t>'Livrem o mundo da doença burguesa, da cultura 'intelectual', profissional e comercializada. Livrem o mundo da arte morta, da imitação, da arte artificial, da arte abstrata... Promovam uma arte viva, uma antiarte, uma realidade não artística, para ser compreendida por todos, não apenas pelos críticos, diletantes e profissionais... Aproximem e amalgamem os revolucionários culturais, sociais e políticos em uma frente unida de ação.''</a:t>
            </a:r>
            <a:br>
              <a:rPr lang="pt-BR" b="1" dirty="0" smtClean="0"/>
            </a:br>
            <a:r>
              <a:rPr lang="pt-BR" b="1" dirty="0" smtClean="0"/>
              <a:t/>
            </a:r>
            <a:br>
              <a:rPr lang="pt-BR" b="1" dirty="0" smtClean="0"/>
            </a:br>
            <a:endParaRPr lang="pt-BR" b="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692696"/>
            <a:ext cx="7239000" cy="5763040"/>
          </a:xfrm>
        </p:spPr>
        <p:txBody>
          <a:bodyPr>
            <a:normAutofit/>
          </a:bodyPr>
          <a:lstStyle/>
          <a:p>
            <a:pPr>
              <a:spcBef>
                <a:spcPts val="2400"/>
              </a:spcBef>
            </a:pPr>
            <a:r>
              <a:rPr lang="pt-BR" dirty="0" smtClean="0"/>
              <a:t>A</a:t>
            </a:r>
            <a:r>
              <a:rPr lang="pt-BR" dirty="0" smtClean="0"/>
              <a:t>rte </a:t>
            </a:r>
            <a:r>
              <a:rPr lang="pt-BR" dirty="0" smtClean="0"/>
              <a:t>centrada no poder da criatividade e não em somente um artista em si, incentivando o chamado 'Do it </a:t>
            </a:r>
            <a:r>
              <a:rPr lang="pt-BR" dirty="0" err="1" smtClean="0"/>
              <a:t>yourself</a:t>
            </a:r>
            <a:r>
              <a:rPr lang="pt-BR" dirty="0" smtClean="0"/>
              <a:t>'(faça você mesmo) e mantendo diversas mentes em forma de unidade. </a:t>
            </a:r>
            <a:endParaRPr lang="pt-BR" dirty="0" smtClean="0"/>
          </a:p>
          <a:p>
            <a:pPr>
              <a:spcBef>
                <a:spcPts val="2400"/>
              </a:spcBef>
            </a:pPr>
            <a:r>
              <a:rPr lang="pt-BR" dirty="0" smtClean="0"/>
              <a:t>U</a:t>
            </a:r>
            <a:r>
              <a:rPr lang="pt-BR" dirty="0" smtClean="0"/>
              <a:t>tilizavam </a:t>
            </a:r>
            <a:r>
              <a:rPr lang="pt-BR" dirty="0" smtClean="0"/>
              <a:t>de qualquer tipo de material que encontravam, desde um frasco de remédios até um rolo de filmes, como a obra </a:t>
            </a:r>
            <a:r>
              <a:rPr lang="pt-BR" dirty="0" err="1" smtClean="0"/>
              <a:t>Instant</a:t>
            </a:r>
            <a:r>
              <a:rPr lang="pt-BR" dirty="0" smtClean="0"/>
              <a:t> Happenings criada por James </a:t>
            </a:r>
            <a:r>
              <a:rPr lang="pt-BR" dirty="0" err="1" smtClean="0"/>
              <a:t>Riddle</a:t>
            </a:r>
            <a:r>
              <a:rPr lang="pt-BR" dirty="0" smtClean="0"/>
              <a:t> em 1964.</a:t>
            </a:r>
            <a:br>
              <a:rPr lang="pt-BR" dirty="0" smtClean="0"/>
            </a:br>
            <a:r>
              <a:rPr lang="pt-BR" dirty="0" smtClean="0"/>
              <a:t/>
            </a:r>
            <a:br>
              <a:rPr lang="pt-BR" dirty="0" smtClean="0"/>
            </a:br>
            <a:endParaRPr lang="pt-B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5733256"/>
            <a:ext cx="7239000" cy="722480"/>
          </a:xfrm>
        </p:spPr>
        <p:txBody>
          <a:bodyPr>
            <a:normAutofit fontScale="92500" lnSpcReduction="20000"/>
          </a:bodyPr>
          <a:lstStyle/>
          <a:p>
            <a:pPr>
              <a:buNone/>
            </a:pPr>
            <a:r>
              <a:rPr lang="pt-BR" dirty="0" err="1" smtClean="0"/>
              <a:t>Instant</a:t>
            </a:r>
            <a:r>
              <a:rPr lang="pt-BR" dirty="0" smtClean="0"/>
              <a:t> Happenings criada por James </a:t>
            </a:r>
            <a:r>
              <a:rPr lang="pt-BR" dirty="0" err="1" smtClean="0"/>
              <a:t>Riddle</a:t>
            </a:r>
            <a:r>
              <a:rPr lang="pt-BR" dirty="0" smtClean="0"/>
              <a:t> em 1964.</a:t>
            </a:r>
            <a:endParaRPr lang="pt-BR" dirty="0"/>
          </a:p>
        </p:txBody>
      </p:sp>
      <p:pic>
        <p:nvPicPr>
          <p:cNvPr id="49154" name="Picture 2"/>
          <p:cNvPicPr>
            <a:picLocks noChangeAspect="1" noChangeArrowheads="1"/>
          </p:cNvPicPr>
          <p:nvPr/>
        </p:nvPicPr>
        <p:blipFill>
          <a:blip r:embed="rId2" cstate="print"/>
          <a:srcRect/>
          <a:stretch>
            <a:fillRect/>
          </a:stretch>
        </p:blipFill>
        <p:spPr bwMode="auto">
          <a:xfrm>
            <a:off x="2843808" y="1196752"/>
            <a:ext cx="2520280" cy="4001122"/>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39552" y="1268760"/>
            <a:ext cx="7239000" cy="4846320"/>
          </a:xfrm>
        </p:spPr>
        <p:txBody>
          <a:bodyPr>
            <a:normAutofit fontScale="77500" lnSpcReduction="20000"/>
          </a:bodyPr>
          <a:lstStyle/>
          <a:p>
            <a:pPr>
              <a:lnSpc>
                <a:spcPct val="300000"/>
              </a:lnSpc>
            </a:pPr>
            <a:r>
              <a:rPr lang="pt-BR" b="1" dirty="0" smtClean="0"/>
              <a:t>Produziam todos </a:t>
            </a:r>
            <a:r>
              <a:rPr lang="pt-BR" b="1" dirty="0" smtClean="0"/>
              <a:t>os tipos de obras, desde filmes à esculturas. Reunia músicos, escritores, escultores, pintores, fotógrafos, enfim, todos os tipos de artistas, como; John Cage, </a:t>
            </a:r>
            <a:r>
              <a:rPr lang="pt-BR" b="1" dirty="0" err="1" smtClean="0"/>
              <a:t>Yoko</a:t>
            </a:r>
            <a:r>
              <a:rPr lang="pt-BR" b="1" dirty="0" smtClean="0"/>
              <a:t> </a:t>
            </a:r>
            <a:r>
              <a:rPr lang="pt-BR" b="1" dirty="0" err="1" smtClean="0"/>
              <a:t>Ono</a:t>
            </a:r>
            <a:r>
              <a:rPr lang="pt-BR" b="1" dirty="0" smtClean="0"/>
              <a:t>, Henry </a:t>
            </a:r>
            <a:r>
              <a:rPr lang="pt-BR" b="1" dirty="0" err="1" smtClean="0"/>
              <a:t>Flynt</a:t>
            </a:r>
            <a:r>
              <a:rPr lang="pt-BR" b="1" dirty="0" smtClean="0"/>
              <a:t>, Joseph </a:t>
            </a:r>
            <a:r>
              <a:rPr lang="pt-BR" b="1" dirty="0" err="1" smtClean="0"/>
              <a:t>Byrd</a:t>
            </a:r>
            <a:r>
              <a:rPr lang="pt-BR" b="1" dirty="0" smtClean="0"/>
              <a:t>, Dick </a:t>
            </a:r>
            <a:r>
              <a:rPr lang="pt-BR" b="1" dirty="0" err="1" smtClean="0"/>
              <a:t>Higgins</a:t>
            </a:r>
            <a:r>
              <a:rPr lang="pt-BR" b="1" dirty="0" smtClean="0"/>
              <a:t>, La monte Young, entre </a:t>
            </a:r>
            <a:r>
              <a:rPr lang="pt-BR" b="1" dirty="0" smtClean="0"/>
              <a:t>outros.</a:t>
            </a:r>
            <a:endParaRPr lang="pt-BR" b="1"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320040"/>
            <a:ext cx="7239000" cy="660688"/>
          </a:xfrm>
        </p:spPr>
        <p:txBody>
          <a:bodyPr>
            <a:normAutofit fontScale="90000"/>
          </a:bodyPr>
          <a:lstStyle/>
          <a:p>
            <a:r>
              <a:rPr lang="pt-BR" dirty="0" smtClean="0"/>
              <a:t>Brasil </a:t>
            </a:r>
            <a:r>
              <a:rPr lang="pt-BR" dirty="0" smtClean="0"/>
              <a:t>– </a:t>
            </a:r>
            <a:r>
              <a:rPr lang="pt-BR" dirty="0" err="1" smtClean="0"/>
              <a:t>Cildo</a:t>
            </a:r>
            <a:r>
              <a:rPr lang="pt-BR" dirty="0" smtClean="0"/>
              <a:t> </a:t>
            </a:r>
            <a:r>
              <a:rPr lang="pt-BR" dirty="0" smtClean="0"/>
              <a:t>Meireles (1948-) </a:t>
            </a:r>
            <a:endParaRPr lang="pt-BR" dirty="0"/>
          </a:p>
        </p:txBody>
      </p:sp>
      <p:sp>
        <p:nvSpPr>
          <p:cNvPr id="3" name="Espaço Reservado para Conteúdo 2"/>
          <p:cNvSpPr>
            <a:spLocks noGrp="1"/>
          </p:cNvSpPr>
          <p:nvPr>
            <p:ph idx="1"/>
          </p:nvPr>
        </p:nvSpPr>
        <p:spPr>
          <a:xfrm>
            <a:off x="457200" y="5805264"/>
            <a:ext cx="7239000" cy="650472"/>
          </a:xfrm>
        </p:spPr>
        <p:txBody>
          <a:bodyPr/>
          <a:lstStyle/>
          <a:p>
            <a:pPr>
              <a:buNone/>
            </a:pPr>
            <a:r>
              <a:rPr lang="pt-BR" i="1" dirty="0" smtClean="0"/>
              <a:t>Totem-monumento ao Preso Político</a:t>
            </a:r>
            <a:r>
              <a:rPr lang="pt-BR" dirty="0" smtClean="0"/>
              <a:t> (1970</a:t>
            </a:r>
            <a:r>
              <a:rPr lang="pt-BR" dirty="0" smtClean="0"/>
              <a:t>)</a:t>
            </a:r>
            <a:endParaRPr lang="pt-BR" dirty="0"/>
          </a:p>
        </p:txBody>
      </p:sp>
      <p:pic>
        <p:nvPicPr>
          <p:cNvPr id="5123" name="Picture 3"/>
          <p:cNvPicPr>
            <a:picLocks noChangeAspect="1" noChangeArrowheads="1"/>
          </p:cNvPicPr>
          <p:nvPr/>
        </p:nvPicPr>
        <p:blipFill>
          <a:blip r:embed="rId2" cstate="print"/>
          <a:srcRect/>
          <a:stretch>
            <a:fillRect/>
          </a:stretch>
        </p:blipFill>
        <p:spPr bwMode="auto">
          <a:xfrm>
            <a:off x="1187624" y="1412776"/>
            <a:ext cx="5760640" cy="3833248"/>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5733256"/>
            <a:ext cx="7239000" cy="722480"/>
          </a:xfrm>
        </p:spPr>
        <p:txBody>
          <a:bodyPr>
            <a:normAutofit fontScale="85000" lnSpcReduction="20000"/>
          </a:bodyPr>
          <a:lstStyle/>
          <a:p>
            <a:pPr>
              <a:buNone/>
            </a:pPr>
            <a:r>
              <a:rPr lang="pt-BR" dirty="0" smtClean="0"/>
              <a:t>Desvio para o Vermelho I: </a:t>
            </a:r>
            <a:r>
              <a:rPr lang="pt-BR" dirty="0" smtClean="0"/>
              <a:t>Impregnação (1967)</a:t>
            </a:r>
          </a:p>
          <a:p>
            <a:pPr>
              <a:buNone/>
            </a:pPr>
            <a:r>
              <a:rPr lang="pt-PT" dirty="0" smtClean="0"/>
              <a:t>Dimensão: 10 m x 5m.</a:t>
            </a:r>
            <a:endParaRPr lang="pt-BR" dirty="0" smtClean="0"/>
          </a:p>
          <a:p>
            <a:endParaRPr lang="pt-BR" dirty="0"/>
          </a:p>
        </p:txBody>
      </p:sp>
      <p:pic>
        <p:nvPicPr>
          <p:cNvPr id="50178" name="Picture 2"/>
          <p:cNvPicPr>
            <a:picLocks noChangeAspect="1" noChangeArrowheads="1"/>
          </p:cNvPicPr>
          <p:nvPr/>
        </p:nvPicPr>
        <p:blipFill>
          <a:blip r:embed="rId2" cstate="print"/>
          <a:srcRect/>
          <a:stretch>
            <a:fillRect/>
          </a:stretch>
        </p:blipFill>
        <p:spPr bwMode="auto">
          <a:xfrm>
            <a:off x="827584" y="548680"/>
            <a:ext cx="3933825" cy="4562475"/>
          </a:xfrm>
          <a:prstGeom prst="rect">
            <a:avLst/>
          </a:prstGeom>
          <a:noFill/>
          <a:ln w="9525">
            <a:noFill/>
            <a:miter lim="800000"/>
            <a:headEnd/>
            <a:tailEnd/>
          </a:ln>
        </p:spPr>
      </p:pic>
      <p:pic>
        <p:nvPicPr>
          <p:cNvPr id="50179" name="Picture 3"/>
          <p:cNvPicPr>
            <a:picLocks noChangeAspect="1" noChangeArrowheads="1"/>
          </p:cNvPicPr>
          <p:nvPr/>
        </p:nvPicPr>
        <p:blipFill>
          <a:blip r:embed="rId3" cstate="print"/>
          <a:srcRect/>
          <a:stretch>
            <a:fillRect/>
          </a:stretch>
        </p:blipFill>
        <p:spPr bwMode="auto">
          <a:xfrm>
            <a:off x="5004048" y="2132856"/>
            <a:ext cx="2703208" cy="2893164"/>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smtClean="0"/>
              <a:t>objetivo</a:t>
            </a:r>
            <a:endParaRPr lang="pt-BR" dirty="0"/>
          </a:p>
        </p:txBody>
      </p:sp>
      <p:sp>
        <p:nvSpPr>
          <p:cNvPr id="3" name="Espaço Reservado para Conteúdo 2"/>
          <p:cNvSpPr>
            <a:spLocks noGrp="1"/>
          </p:cNvSpPr>
          <p:nvPr>
            <p:ph idx="1"/>
          </p:nvPr>
        </p:nvSpPr>
        <p:spPr/>
        <p:txBody>
          <a:bodyPr/>
          <a:lstStyle/>
          <a:p>
            <a:r>
              <a:rPr lang="pt-BR" dirty="0" smtClean="0"/>
              <a:t>É atrair a percepção do observador.</a:t>
            </a:r>
          </a:p>
          <a:p>
            <a:endParaRPr lang="pt-BR" dirty="0" smtClean="0"/>
          </a:p>
          <a:p>
            <a:pPr algn="just">
              <a:buNone/>
            </a:pPr>
            <a:r>
              <a:rPr lang="pt-BR" dirty="0" smtClean="0"/>
              <a:t>	 Foi um movimento que colocou em questão a definição de arte e tinha uma comunicação direta com o público.</a:t>
            </a:r>
            <a:endParaRPr lang="pt-B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smtClean="0"/>
              <a:t>Minimalismo - EUA </a:t>
            </a:r>
            <a:r>
              <a:rPr lang="pt-BR" dirty="0" smtClean="0"/>
              <a:t>(1950-60) </a:t>
            </a:r>
            <a:endParaRPr lang="pt-BR" dirty="0"/>
          </a:p>
        </p:txBody>
      </p:sp>
      <p:sp>
        <p:nvSpPr>
          <p:cNvPr id="3" name="Espaço Reservado para Conteúdo 2"/>
          <p:cNvSpPr>
            <a:spLocks noGrp="1"/>
          </p:cNvSpPr>
          <p:nvPr>
            <p:ph idx="1"/>
          </p:nvPr>
        </p:nvSpPr>
        <p:spPr/>
        <p:txBody>
          <a:bodyPr/>
          <a:lstStyle/>
          <a:p>
            <a:endParaRPr lang="pt-BR" dirty="0" smtClean="0"/>
          </a:p>
          <a:p>
            <a:r>
              <a:rPr lang="pt-BR" dirty="0" smtClean="0"/>
              <a:t> Artes visuais</a:t>
            </a:r>
          </a:p>
          <a:p>
            <a:r>
              <a:rPr lang="pt-BR" dirty="0" smtClean="0"/>
              <a:t>Enfatiza </a:t>
            </a:r>
            <a:r>
              <a:rPr lang="pt-BR" dirty="0" smtClean="0"/>
              <a:t>formas e elementos </a:t>
            </a:r>
            <a:r>
              <a:rPr lang="pt-BR" dirty="0" smtClean="0"/>
              <a:t>geométricos simples, repetidas simetricamente.</a:t>
            </a:r>
          </a:p>
          <a:p>
            <a:r>
              <a:rPr lang="pt-BR" dirty="0" smtClean="0"/>
              <a:t>Sem </a:t>
            </a:r>
            <a:r>
              <a:rPr lang="pt-BR" dirty="0" smtClean="0"/>
              <a:t>conteúdos intrínsecos </a:t>
            </a:r>
            <a:endParaRPr lang="pt-BR" dirty="0" smtClean="0"/>
          </a:p>
          <a:p>
            <a:r>
              <a:rPr lang="pt-BR" dirty="0" smtClean="0"/>
              <a:t>Conteúdos </a:t>
            </a:r>
            <a:r>
              <a:rPr lang="pt-BR" dirty="0" smtClean="0"/>
              <a:t>mínimos </a:t>
            </a:r>
            <a:endParaRPr lang="pt-BR" dirty="0" smtClean="0"/>
          </a:p>
          <a:p>
            <a:r>
              <a:rPr lang="pt-BR" dirty="0" smtClean="0"/>
              <a:t>Estética </a:t>
            </a:r>
            <a:r>
              <a:rPr lang="pt-BR" dirty="0" smtClean="0"/>
              <a:t>industrial </a:t>
            </a:r>
            <a:endParaRPr lang="pt-BR" dirty="0" smtClean="0"/>
          </a:p>
          <a:p>
            <a:r>
              <a:rPr lang="pt-BR" dirty="0" smtClean="0"/>
              <a:t>Um </a:t>
            </a:r>
            <a:r>
              <a:rPr lang="pt-BR" dirty="0" smtClean="0"/>
              <a:t>número limitado de </a:t>
            </a:r>
            <a:r>
              <a:rPr lang="pt-BR" dirty="0" smtClean="0"/>
              <a:t>cores</a:t>
            </a:r>
            <a:endParaRPr lang="pt-B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smtClean="0"/>
              <a:t>Carl  andre  (1935- )</a:t>
            </a:r>
            <a:endParaRPr lang="pt-BR" dirty="0"/>
          </a:p>
        </p:txBody>
      </p:sp>
      <p:pic>
        <p:nvPicPr>
          <p:cNvPr id="51203" name="Picture 3"/>
          <p:cNvPicPr>
            <a:picLocks noChangeAspect="1" noChangeArrowheads="1"/>
          </p:cNvPicPr>
          <p:nvPr/>
        </p:nvPicPr>
        <p:blipFill>
          <a:blip r:embed="rId2" cstate="print"/>
          <a:srcRect/>
          <a:stretch>
            <a:fillRect/>
          </a:stretch>
        </p:blipFill>
        <p:spPr bwMode="auto">
          <a:xfrm>
            <a:off x="5220072" y="1772816"/>
            <a:ext cx="2343150" cy="3419475"/>
          </a:xfrm>
          <a:prstGeom prst="rect">
            <a:avLst/>
          </a:prstGeom>
          <a:noFill/>
          <a:ln w="9525">
            <a:noFill/>
            <a:miter lim="800000"/>
            <a:headEnd/>
            <a:tailEnd/>
          </a:ln>
        </p:spPr>
      </p:pic>
      <p:pic>
        <p:nvPicPr>
          <p:cNvPr id="51204" name="Picture 4"/>
          <p:cNvPicPr>
            <a:picLocks noChangeAspect="1" noChangeArrowheads="1"/>
          </p:cNvPicPr>
          <p:nvPr/>
        </p:nvPicPr>
        <p:blipFill>
          <a:blip r:embed="rId3" cstate="print"/>
          <a:srcRect/>
          <a:stretch>
            <a:fillRect/>
          </a:stretch>
        </p:blipFill>
        <p:spPr bwMode="auto">
          <a:xfrm>
            <a:off x="323528" y="2060848"/>
            <a:ext cx="4376228" cy="3024336"/>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PT" dirty="0" smtClean="0"/>
              <a:t>Expressionismo Abstrato</a:t>
            </a:r>
            <a:br>
              <a:rPr lang="pt-PT" dirty="0" smtClean="0"/>
            </a:br>
            <a:endParaRPr lang="pt-BR" dirty="0"/>
          </a:p>
        </p:txBody>
      </p:sp>
      <p:sp>
        <p:nvSpPr>
          <p:cNvPr id="6" name="Espaço Reservado para Conteúdo 5"/>
          <p:cNvSpPr>
            <a:spLocks noGrp="1"/>
          </p:cNvSpPr>
          <p:nvPr>
            <p:ph idx="1"/>
          </p:nvPr>
        </p:nvSpPr>
        <p:spPr>
          <a:xfrm>
            <a:off x="467544" y="1196752"/>
            <a:ext cx="7239000" cy="4846320"/>
          </a:xfrm>
        </p:spPr>
        <p:txBody>
          <a:bodyPr>
            <a:normAutofit/>
          </a:bodyPr>
          <a:lstStyle/>
          <a:p>
            <a:pPr fontAlgn="base"/>
            <a:r>
              <a:rPr lang="pt-BR" dirty="0" smtClean="0"/>
              <a:t>Tem </a:t>
            </a:r>
            <a:r>
              <a:rPr lang="pt-BR" dirty="0" smtClean="0"/>
              <a:t>origem no período denominado de </a:t>
            </a:r>
            <a:r>
              <a:rPr lang="pt-BR" dirty="0" smtClean="0"/>
              <a:t>pós-guerra, (após a segunda guerra mundial), numa época conturbada, de afirmação de valores.</a:t>
            </a:r>
            <a:endParaRPr lang="pt-BR" dirty="0" smtClean="0"/>
          </a:p>
          <a:p>
            <a:pPr fontAlgn="base"/>
            <a:r>
              <a:rPr lang="pt-BR" dirty="0" smtClean="0"/>
              <a:t>Surge </a:t>
            </a:r>
            <a:r>
              <a:rPr lang="pt-BR" dirty="0" smtClean="0"/>
              <a:t>para oferecer um novo enfoque artístico-cultural, sobretudo, nos aspectos contra o sistema formal da pintura.</a:t>
            </a:r>
          </a:p>
          <a:p>
            <a:pPr fontAlgn="base"/>
            <a:r>
              <a:rPr lang="pt-BR" dirty="0" smtClean="0"/>
              <a:t>Atingiu </a:t>
            </a:r>
            <a:r>
              <a:rPr lang="pt-BR" dirty="0" smtClean="0"/>
              <a:t>influência mundial, e, nesse momento, Nova York passa a ser um dos mais importantes centros de arte do mundo, que até então era a França (Paris).</a:t>
            </a:r>
          </a:p>
          <a:p>
            <a:endParaRPr lang="pt-B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PT" dirty="0" smtClean="0"/>
              <a:t>características</a:t>
            </a:r>
            <a:endParaRPr lang="pt-BR" dirty="0"/>
          </a:p>
        </p:txBody>
      </p:sp>
      <p:sp>
        <p:nvSpPr>
          <p:cNvPr id="3" name="Espaço Reservado para Conteúdo 2"/>
          <p:cNvSpPr>
            <a:spLocks noGrp="1"/>
          </p:cNvSpPr>
          <p:nvPr>
            <p:ph idx="1"/>
          </p:nvPr>
        </p:nvSpPr>
        <p:spPr>
          <a:xfrm>
            <a:off x="457200" y="1844824"/>
            <a:ext cx="7239000" cy="4610912"/>
          </a:xfrm>
        </p:spPr>
        <p:txBody>
          <a:bodyPr/>
          <a:lstStyle/>
          <a:p>
            <a:pPr fontAlgn="base"/>
            <a:r>
              <a:rPr lang="pt-BR" dirty="0" smtClean="0"/>
              <a:t>Influência do existencialismo e da psicanálise</a:t>
            </a:r>
          </a:p>
          <a:p>
            <a:pPr fontAlgn="base"/>
            <a:r>
              <a:rPr lang="pt-BR" dirty="0" smtClean="0"/>
              <a:t>Influência das vanguardas artísticas europeias (surrealismo, cubismo e futurismo)</a:t>
            </a:r>
          </a:p>
          <a:p>
            <a:pPr fontAlgn="base"/>
            <a:r>
              <a:rPr lang="pt-BR" dirty="0" smtClean="0"/>
              <a:t>Rompimento com a pintura tradicional</a:t>
            </a:r>
          </a:p>
          <a:p>
            <a:pPr fontAlgn="base"/>
            <a:r>
              <a:rPr lang="pt-BR" dirty="0" smtClean="0"/>
              <a:t>Liberdade artística, subjetivismo, improvisação e espontaneidade</a:t>
            </a:r>
          </a:p>
          <a:p>
            <a:pPr fontAlgn="base"/>
            <a:r>
              <a:rPr lang="pt-BR" dirty="0" smtClean="0"/>
              <a:t>Subconsciente e pintura automática</a:t>
            </a:r>
          </a:p>
          <a:p>
            <a:pPr fontAlgn="base"/>
            <a:r>
              <a:rPr lang="pt-BR" dirty="0" smtClean="0"/>
              <a:t>Uso de formas geométricas, linhas e cores</a:t>
            </a:r>
          </a:p>
          <a:p>
            <a:pPr>
              <a:buNone/>
            </a:pPr>
            <a:endParaRPr lang="pt-B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smtClean="0"/>
              <a:t>Principais artistas </a:t>
            </a:r>
            <a:endParaRPr lang="pt-BR" dirty="0"/>
          </a:p>
        </p:txBody>
      </p:sp>
      <p:sp>
        <p:nvSpPr>
          <p:cNvPr id="3" name="Espaço Reservado para Conteúdo 2"/>
          <p:cNvSpPr>
            <a:spLocks noGrp="1"/>
          </p:cNvSpPr>
          <p:nvPr>
            <p:ph idx="1"/>
          </p:nvPr>
        </p:nvSpPr>
        <p:spPr/>
        <p:txBody>
          <a:bodyPr>
            <a:normAutofit lnSpcReduction="10000"/>
          </a:bodyPr>
          <a:lstStyle/>
          <a:p>
            <a:pPr fontAlgn="base"/>
            <a:r>
              <a:rPr lang="pt-BR" dirty="0" err="1" smtClean="0"/>
              <a:t>Arshile</a:t>
            </a:r>
            <a:r>
              <a:rPr lang="pt-BR" dirty="0" smtClean="0"/>
              <a:t> </a:t>
            </a:r>
            <a:r>
              <a:rPr lang="pt-BR" dirty="0" err="1" smtClean="0"/>
              <a:t>Gorky</a:t>
            </a:r>
            <a:r>
              <a:rPr lang="pt-BR" dirty="0" smtClean="0"/>
              <a:t> (1904-1948): pintor armênio.</a:t>
            </a:r>
          </a:p>
          <a:p>
            <a:pPr fontAlgn="base"/>
            <a:r>
              <a:rPr lang="pt-BR" dirty="0" smtClean="0"/>
              <a:t>Jackson </a:t>
            </a:r>
            <a:r>
              <a:rPr lang="pt-BR" dirty="0" err="1" smtClean="0"/>
              <a:t>Pollock</a:t>
            </a:r>
            <a:r>
              <a:rPr lang="pt-BR" dirty="0" smtClean="0"/>
              <a:t> (1912-1956): pintor estadunidense.</a:t>
            </a:r>
          </a:p>
          <a:p>
            <a:pPr fontAlgn="base"/>
            <a:r>
              <a:rPr lang="pt-BR" dirty="0" smtClean="0"/>
              <a:t>Mark </a:t>
            </a:r>
            <a:r>
              <a:rPr lang="pt-BR" dirty="0" err="1" smtClean="0"/>
              <a:t>Rothko</a:t>
            </a:r>
            <a:r>
              <a:rPr lang="pt-BR" dirty="0" smtClean="0"/>
              <a:t> (1903-1970): pintor letão.</a:t>
            </a:r>
          </a:p>
          <a:p>
            <a:pPr fontAlgn="base"/>
            <a:r>
              <a:rPr lang="pt-BR" dirty="0" err="1" smtClean="0"/>
              <a:t>Adolph</a:t>
            </a:r>
            <a:r>
              <a:rPr lang="pt-BR" dirty="0" smtClean="0"/>
              <a:t> </a:t>
            </a:r>
            <a:r>
              <a:rPr lang="pt-BR" dirty="0" err="1" smtClean="0"/>
              <a:t>Gottlieb</a:t>
            </a:r>
            <a:r>
              <a:rPr lang="pt-BR" dirty="0" smtClean="0"/>
              <a:t> (1903-1974): pintor e escultor estadunidense.</a:t>
            </a:r>
          </a:p>
          <a:p>
            <a:pPr fontAlgn="base"/>
            <a:r>
              <a:rPr lang="pt-BR" dirty="0" smtClean="0"/>
              <a:t>Willem de </a:t>
            </a:r>
            <a:r>
              <a:rPr lang="pt-BR" dirty="0" err="1" smtClean="0"/>
              <a:t>Kooning</a:t>
            </a:r>
            <a:r>
              <a:rPr lang="pt-BR" dirty="0" smtClean="0"/>
              <a:t> (1904-1997): pintor neerlandês.</a:t>
            </a:r>
          </a:p>
          <a:p>
            <a:pPr fontAlgn="base"/>
            <a:r>
              <a:rPr lang="pt-BR" dirty="0" smtClean="0"/>
              <a:t>Philip </a:t>
            </a:r>
            <a:r>
              <a:rPr lang="pt-BR" dirty="0" err="1" smtClean="0"/>
              <a:t>Guston</a:t>
            </a:r>
            <a:r>
              <a:rPr lang="pt-BR" dirty="0" smtClean="0"/>
              <a:t> (1913-1980): pintor canadense.</a:t>
            </a:r>
          </a:p>
          <a:p>
            <a:pPr fontAlgn="base"/>
            <a:r>
              <a:rPr lang="pt-BR" dirty="0" smtClean="0"/>
              <a:t>Clifford Still (1904-1980): pintor estadunidense.</a:t>
            </a:r>
          </a:p>
          <a:p>
            <a:endParaRPr lang="pt-B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err="1" smtClean="0"/>
              <a:t>Arshile</a:t>
            </a:r>
            <a:r>
              <a:rPr lang="pt-BR" dirty="0" smtClean="0"/>
              <a:t> </a:t>
            </a:r>
            <a:r>
              <a:rPr lang="pt-BR" dirty="0" err="1" smtClean="0"/>
              <a:t>Gorky</a:t>
            </a:r>
            <a:r>
              <a:rPr lang="pt-BR" dirty="0" smtClean="0"/>
              <a:t> </a:t>
            </a:r>
            <a:r>
              <a:rPr lang="pt-BR" dirty="0" smtClean="0"/>
              <a:t>(1904-1948): pintor </a:t>
            </a:r>
            <a:r>
              <a:rPr lang="pt-BR" dirty="0" smtClean="0"/>
              <a:t>armênio</a:t>
            </a:r>
            <a:endParaRPr lang="pt-BR" dirty="0"/>
          </a:p>
        </p:txBody>
      </p:sp>
      <p:pic>
        <p:nvPicPr>
          <p:cNvPr id="53250" name="Picture 2"/>
          <p:cNvPicPr>
            <a:picLocks noChangeAspect="1" noChangeArrowheads="1"/>
          </p:cNvPicPr>
          <p:nvPr/>
        </p:nvPicPr>
        <p:blipFill>
          <a:blip r:embed="rId2" cstate="print"/>
          <a:srcRect/>
          <a:stretch>
            <a:fillRect/>
          </a:stretch>
        </p:blipFill>
        <p:spPr bwMode="auto">
          <a:xfrm>
            <a:off x="971600" y="1556792"/>
            <a:ext cx="6264696" cy="4779483"/>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Jackson </a:t>
            </a:r>
            <a:r>
              <a:rPr lang="pt-BR" dirty="0" err="1" smtClean="0"/>
              <a:t>Pollock</a:t>
            </a:r>
            <a:r>
              <a:rPr lang="pt-BR" dirty="0" smtClean="0"/>
              <a:t> (1912-1956): pintor estadunidense</a:t>
            </a:r>
            <a:endParaRPr lang="pt-BR" dirty="0"/>
          </a:p>
        </p:txBody>
      </p:sp>
      <p:pic>
        <p:nvPicPr>
          <p:cNvPr id="55298" name="Picture 2"/>
          <p:cNvPicPr>
            <a:picLocks noChangeAspect="1" noChangeArrowheads="1"/>
          </p:cNvPicPr>
          <p:nvPr/>
        </p:nvPicPr>
        <p:blipFill>
          <a:blip r:embed="rId2" cstate="print"/>
          <a:srcRect/>
          <a:stretch>
            <a:fillRect/>
          </a:stretch>
        </p:blipFill>
        <p:spPr bwMode="auto">
          <a:xfrm>
            <a:off x="971600" y="1844824"/>
            <a:ext cx="6336704" cy="4533748"/>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smtClean="0"/>
              <a:t>Body art (arte do corpo)</a:t>
            </a:r>
            <a:endParaRPr lang="pt-BR" dirty="0"/>
          </a:p>
        </p:txBody>
      </p:sp>
      <p:pic>
        <p:nvPicPr>
          <p:cNvPr id="52226" name="Picture 2"/>
          <p:cNvPicPr>
            <a:picLocks noChangeAspect="1" noChangeArrowheads="1"/>
          </p:cNvPicPr>
          <p:nvPr/>
        </p:nvPicPr>
        <p:blipFill>
          <a:blip r:embed="rId2" cstate="print"/>
          <a:srcRect/>
          <a:stretch>
            <a:fillRect/>
          </a:stretch>
        </p:blipFill>
        <p:spPr bwMode="auto">
          <a:xfrm>
            <a:off x="755576" y="2060848"/>
            <a:ext cx="6657975" cy="4505325"/>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smtClean="0"/>
              <a:t>características</a:t>
            </a:r>
            <a:endParaRPr lang="pt-BR" dirty="0"/>
          </a:p>
        </p:txBody>
      </p:sp>
      <p:sp>
        <p:nvSpPr>
          <p:cNvPr id="3" name="Espaço Reservado para Conteúdo 2"/>
          <p:cNvSpPr>
            <a:spLocks noGrp="1"/>
          </p:cNvSpPr>
          <p:nvPr>
            <p:ph idx="1"/>
          </p:nvPr>
        </p:nvSpPr>
        <p:spPr/>
        <p:txBody>
          <a:bodyPr>
            <a:normAutofit/>
          </a:bodyPr>
          <a:lstStyle/>
          <a:p>
            <a:pPr fontAlgn="base"/>
            <a:r>
              <a:rPr lang="pt-BR" dirty="0" smtClean="0"/>
              <a:t>Corpo Humano como suporte e experimentação artística</a:t>
            </a:r>
          </a:p>
          <a:p>
            <a:pPr fontAlgn="base"/>
            <a:r>
              <a:rPr lang="pt-BR" dirty="0" smtClean="0"/>
              <a:t>Materialidade e resistência do corpo</a:t>
            </a:r>
          </a:p>
          <a:p>
            <a:pPr fontAlgn="base"/>
            <a:r>
              <a:rPr lang="pt-BR" dirty="0" smtClean="0"/>
              <a:t>Relações entre arte e a vida cotidiana</a:t>
            </a:r>
          </a:p>
          <a:p>
            <a:pPr fontAlgn="base"/>
            <a:r>
              <a:rPr lang="pt-BR" dirty="0" smtClean="0"/>
              <a:t>Arte como forma de protesto</a:t>
            </a:r>
          </a:p>
          <a:p>
            <a:pPr fontAlgn="base"/>
            <a:r>
              <a:rPr lang="pt-BR" dirty="0" smtClean="0"/>
              <a:t>Choque do </a:t>
            </a:r>
            <a:r>
              <a:rPr lang="pt-BR" dirty="0" smtClean="0"/>
              <a:t>espectador</a:t>
            </a:r>
            <a:endParaRPr lang="pt-BR" dirty="0" smtClean="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fontAlgn="base"/>
            <a:r>
              <a:rPr lang="pt-BR" dirty="0" smtClean="0"/>
              <a:t>Uso de performances, videoartes e instalações</a:t>
            </a:r>
          </a:p>
          <a:p>
            <a:pPr fontAlgn="base"/>
            <a:r>
              <a:rPr lang="pt-BR" dirty="0" smtClean="0"/>
              <a:t>Temática livre de preconceito (cultura do corpo, sexualidade, nudez,etc.)</a:t>
            </a:r>
          </a:p>
          <a:p>
            <a:pPr fontAlgn="base"/>
            <a:r>
              <a:rPr lang="pt-BR" dirty="0" smtClean="0"/>
              <a:t>Tatuagens, maquiagens, deformações, </a:t>
            </a:r>
            <a:r>
              <a:rPr lang="pt-BR" dirty="0" err="1" smtClean="0"/>
              <a:t>travestimento</a:t>
            </a:r>
            <a:r>
              <a:rPr lang="pt-BR" dirty="0" smtClean="0"/>
              <a:t>, mutilações, </a:t>
            </a:r>
            <a:r>
              <a:rPr lang="pt-BR" dirty="0" err="1" smtClean="0"/>
              <a:t>escarificações</a:t>
            </a:r>
            <a:r>
              <a:rPr lang="pt-BR" dirty="0" smtClean="0"/>
              <a:t>, queimaduras, implantes e ferimentos</a:t>
            </a:r>
          </a:p>
          <a:p>
            <a:pPr fontAlgn="base"/>
            <a:r>
              <a:rPr lang="pt-BR" dirty="0" smtClean="0"/>
              <a:t>Aproximação com </a:t>
            </a:r>
            <a:r>
              <a:rPr lang="pt-BR" dirty="0" smtClean="0"/>
              <a:t>a arte conceitual, Minimalismo, Surrealismo e Dadaísmo.</a:t>
            </a:r>
            <a:r>
              <a:rPr lang="pt-BR" dirty="0" smtClean="0"/>
              <a:t> </a:t>
            </a:r>
          </a:p>
          <a:p>
            <a:endParaRPr lang="pt-BR" dirty="0" smtClean="0"/>
          </a:p>
          <a:p>
            <a:endParaRPr lang="pt-B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smtClean="0"/>
              <a:t>características</a:t>
            </a:r>
            <a:endParaRPr lang="pt-BR" dirty="0"/>
          </a:p>
        </p:txBody>
      </p:sp>
      <p:sp>
        <p:nvSpPr>
          <p:cNvPr id="3" name="Espaço Reservado para Conteúdo 2"/>
          <p:cNvSpPr>
            <a:spLocks noGrp="1"/>
          </p:cNvSpPr>
          <p:nvPr>
            <p:ph idx="1"/>
          </p:nvPr>
        </p:nvSpPr>
        <p:spPr/>
        <p:txBody>
          <a:bodyPr>
            <a:normAutofit/>
          </a:bodyPr>
          <a:lstStyle/>
          <a:p>
            <a:pPr>
              <a:lnSpc>
                <a:spcPct val="120000"/>
              </a:lnSpc>
              <a:spcBef>
                <a:spcPts val="1800"/>
              </a:spcBef>
            </a:pPr>
            <a:r>
              <a:rPr lang="pt-PT" dirty="0" smtClean="0"/>
              <a:t>Sociedade de Comunicação, não se limita a institições como museus, com paredes concretas e horários limitados de visitação.</a:t>
            </a:r>
          </a:p>
          <a:p>
            <a:pPr>
              <a:lnSpc>
                <a:spcPct val="120000"/>
              </a:lnSpc>
              <a:spcBef>
                <a:spcPts val="1800"/>
              </a:spcBef>
            </a:pPr>
            <a:r>
              <a:rPr lang="pt-PT" dirty="0" smtClean="0"/>
              <a:t>Interpretação; </a:t>
            </a:r>
          </a:p>
          <a:p>
            <a:pPr>
              <a:lnSpc>
                <a:spcPct val="120000"/>
              </a:lnSpc>
              <a:spcBef>
                <a:spcPts val="1800"/>
              </a:spcBef>
            </a:pPr>
            <a:r>
              <a:rPr lang="pt-PT" dirty="0" smtClean="0"/>
              <a:t>Informação;</a:t>
            </a:r>
          </a:p>
          <a:p>
            <a:pPr>
              <a:lnSpc>
                <a:spcPct val="120000"/>
              </a:lnSpc>
              <a:spcBef>
                <a:spcPts val="1800"/>
              </a:spcBef>
            </a:pPr>
            <a:r>
              <a:rPr lang="pt-PT" dirty="0" smtClean="0"/>
              <a:t>Internet.</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320040"/>
            <a:ext cx="7239000" cy="660688"/>
          </a:xfrm>
        </p:spPr>
        <p:txBody>
          <a:bodyPr/>
          <a:lstStyle/>
          <a:p>
            <a:r>
              <a:rPr lang="pt-BR" dirty="0" smtClean="0"/>
              <a:t>STREET ART (ARTE URBANA)</a:t>
            </a:r>
            <a:endParaRPr lang="pt-BR" dirty="0"/>
          </a:p>
        </p:txBody>
      </p:sp>
      <p:sp>
        <p:nvSpPr>
          <p:cNvPr id="5" name="Espaço Reservado para Conteúdo 4"/>
          <p:cNvSpPr>
            <a:spLocks noGrp="1"/>
          </p:cNvSpPr>
          <p:nvPr>
            <p:ph idx="1"/>
          </p:nvPr>
        </p:nvSpPr>
        <p:spPr>
          <a:xfrm>
            <a:off x="457200" y="5589240"/>
            <a:ext cx="7239000" cy="866496"/>
          </a:xfrm>
        </p:spPr>
        <p:txBody>
          <a:bodyPr>
            <a:normAutofit fontScale="77500" lnSpcReduction="20000"/>
          </a:bodyPr>
          <a:lstStyle/>
          <a:p>
            <a:pPr>
              <a:buNone/>
            </a:pPr>
            <a:r>
              <a:rPr lang="pt-BR" dirty="0" smtClean="0"/>
              <a:t>	Uma </a:t>
            </a:r>
            <a:r>
              <a:rPr lang="pt-BR" dirty="0" smtClean="0"/>
              <a:t>arte encontrada nos meios urbanos, seja por meio de intervenções, performances artísticas, grafite, dentre outras.</a:t>
            </a:r>
            <a:endParaRPr lang="pt-BR" dirty="0"/>
          </a:p>
        </p:txBody>
      </p:sp>
      <p:pic>
        <p:nvPicPr>
          <p:cNvPr id="56322" name="Picture 2"/>
          <p:cNvPicPr>
            <a:picLocks noChangeAspect="1" noChangeArrowheads="1"/>
          </p:cNvPicPr>
          <p:nvPr/>
        </p:nvPicPr>
        <p:blipFill>
          <a:blip r:embed="rId2" cstate="print"/>
          <a:srcRect/>
          <a:stretch>
            <a:fillRect/>
          </a:stretch>
        </p:blipFill>
        <p:spPr bwMode="auto">
          <a:xfrm>
            <a:off x="827584" y="1340768"/>
            <a:ext cx="6192688" cy="4225912"/>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smtClean="0"/>
              <a:t>Instalações</a:t>
            </a:r>
            <a:endParaRPr lang="pt-BR" dirty="0"/>
          </a:p>
        </p:txBody>
      </p:sp>
      <p:sp>
        <p:nvSpPr>
          <p:cNvPr id="3" name="Espaço Reservado para Conteúdo 2"/>
          <p:cNvSpPr>
            <a:spLocks noGrp="1"/>
          </p:cNvSpPr>
          <p:nvPr>
            <p:ph idx="1"/>
          </p:nvPr>
        </p:nvSpPr>
        <p:spPr/>
        <p:txBody>
          <a:bodyPr/>
          <a:lstStyle/>
          <a:p>
            <a:r>
              <a:rPr lang="pt-BR" dirty="0" smtClean="0"/>
              <a:t>São </a:t>
            </a:r>
            <a:r>
              <a:rPr lang="pt-BR" dirty="0" smtClean="0"/>
              <a:t>inúmeros tipos de instalações artísticas como exemplos de arte de rua, sejam objetos, materiais distintos, com o intuito de provocar uma mudança no cenário já existente.</a:t>
            </a:r>
          </a:p>
          <a:p>
            <a:endParaRPr lang="pt-B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76672"/>
            <a:ext cx="7239000" cy="720080"/>
          </a:xfrm>
        </p:spPr>
        <p:txBody>
          <a:bodyPr>
            <a:normAutofit/>
          </a:bodyPr>
          <a:lstStyle/>
          <a:p>
            <a:r>
              <a:rPr lang="pt-BR" dirty="0" err="1" smtClean="0"/>
              <a:t>Land</a:t>
            </a:r>
            <a:r>
              <a:rPr lang="pt-BR" dirty="0" smtClean="0"/>
              <a:t> </a:t>
            </a:r>
            <a:r>
              <a:rPr lang="pt-BR" dirty="0" err="1" smtClean="0"/>
              <a:t>art</a:t>
            </a:r>
            <a:endParaRPr lang="pt-BR" dirty="0"/>
          </a:p>
        </p:txBody>
      </p:sp>
      <p:pic>
        <p:nvPicPr>
          <p:cNvPr id="57346" name="Picture 2"/>
          <p:cNvPicPr>
            <a:picLocks noChangeAspect="1" noChangeArrowheads="1"/>
          </p:cNvPicPr>
          <p:nvPr/>
        </p:nvPicPr>
        <p:blipFill>
          <a:blip r:embed="rId2" cstate="print"/>
          <a:srcRect/>
          <a:stretch>
            <a:fillRect/>
          </a:stretch>
        </p:blipFill>
        <p:spPr bwMode="auto">
          <a:xfrm>
            <a:off x="971600" y="1340768"/>
            <a:ext cx="6287150" cy="5040560"/>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smtClean="0"/>
              <a:t>Principais características</a:t>
            </a:r>
            <a:endParaRPr lang="pt-BR" dirty="0"/>
          </a:p>
        </p:txBody>
      </p:sp>
      <p:sp>
        <p:nvSpPr>
          <p:cNvPr id="3" name="Espaço Reservado para Conteúdo 2"/>
          <p:cNvSpPr>
            <a:spLocks noGrp="1"/>
          </p:cNvSpPr>
          <p:nvPr>
            <p:ph idx="1"/>
          </p:nvPr>
        </p:nvSpPr>
        <p:spPr/>
        <p:txBody>
          <a:bodyPr>
            <a:normAutofit lnSpcReduction="10000"/>
          </a:bodyPr>
          <a:lstStyle/>
          <a:p>
            <a:pPr fontAlgn="base"/>
            <a:r>
              <a:rPr lang="pt-BR" dirty="0" smtClean="0"/>
              <a:t>Fusão da arte com a natureza</a:t>
            </a:r>
          </a:p>
          <a:p>
            <a:pPr fontAlgn="base"/>
            <a:r>
              <a:rPr lang="pt-BR" dirty="0" smtClean="0"/>
              <a:t>A Natureza (espaço exterior) é o meio do suporte artístico</a:t>
            </a:r>
          </a:p>
          <a:p>
            <a:pPr fontAlgn="base"/>
            <a:r>
              <a:rPr lang="pt-BR" dirty="0" smtClean="0"/>
              <a:t>Efemeridade da arte (desgastada com o tempo desde chuva, neve, erosão)</a:t>
            </a:r>
          </a:p>
          <a:p>
            <a:pPr fontAlgn="base"/>
            <a:r>
              <a:rPr lang="pt-BR" dirty="0" smtClean="0"/>
              <a:t>Critica a indústria cultural e a comercialização da arte</a:t>
            </a:r>
          </a:p>
          <a:p>
            <a:pPr fontAlgn="base"/>
            <a:r>
              <a:rPr lang="pt-BR" dirty="0" smtClean="0"/>
              <a:t>Crítica a industrialização e racionalidade formal</a:t>
            </a:r>
          </a:p>
          <a:p>
            <a:pPr fontAlgn="base"/>
            <a:r>
              <a:rPr lang="pt-BR" dirty="0" smtClean="0"/>
              <a:t>Oposição à arte apresentada nos museus</a:t>
            </a:r>
          </a:p>
          <a:p>
            <a:pPr fontAlgn="base"/>
            <a:r>
              <a:rPr lang="pt-BR" dirty="0" smtClean="0"/>
              <a:t>Utilização de recursos naturais</a:t>
            </a:r>
          </a:p>
          <a:p>
            <a:endParaRPr lang="pt-B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smtClean="0"/>
              <a:t>referências</a:t>
            </a:r>
            <a:endParaRPr lang="pt-BR" dirty="0"/>
          </a:p>
        </p:txBody>
      </p:sp>
      <p:sp>
        <p:nvSpPr>
          <p:cNvPr id="3" name="Espaço Reservado para Conteúdo 2"/>
          <p:cNvSpPr>
            <a:spLocks noGrp="1"/>
          </p:cNvSpPr>
          <p:nvPr>
            <p:ph idx="1"/>
          </p:nvPr>
        </p:nvSpPr>
        <p:spPr/>
        <p:txBody>
          <a:bodyPr>
            <a:normAutofit/>
          </a:bodyPr>
          <a:lstStyle/>
          <a:p>
            <a:pPr>
              <a:lnSpc>
                <a:spcPct val="150000"/>
              </a:lnSpc>
              <a:spcBef>
                <a:spcPts val="1800"/>
              </a:spcBef>
            </a:pPr>
            <a:r>
              <a:rPr lang="pt-BR" sz="1400" dirty="0" smtClean="0"/>
              <a:t>https://www.stoodi.com.br/materias/artes/arte-contemporanea/arte-conceitual/</a:t>
            </a:r>
            <a:endParaRPr lang="pt-BR" sz="1400" dirty="0" smtClean="0"/>
          </a:p>
          <a:p>
            <a:pPr>
              <a:lnSpc>
                <a:spcPct val="150000"/>
              </a:lnSpc>
              <a:spcBef>
                <a:spcPts val="1800"/>
              </a:spcBef>
            </a:pPr>
            <a:r>
              <a:rPr lang="pt-BR" sz="1400" dirty="0" smtClean="0"/>
              <a:t>http://lounge.obviousmag.org/semiotizando/2012/05/fluxus-o-grito-da-antiarte.html</a:t>
            </a:r>
            <a:endParaRPr lang="pt-BR" sz="1400" dirty="0" smtClean="0"/>
          </a:p>
          <a:p>
            <a:pPr>
              <a:lnSpc>
                <a:spcPct val="150000"/>
              </a:lnSpc>
              <a:spcBef>
                <a:spcPts val="1800"/>
              </a:spcBef>
            </a:pPr>
            <a:r>
              <a:rPr lang="pt-BR" sz="1400" dirty="0" smtClean="0"/>
              <a:t>DESVIO </a:t>
            </a:r>
            <a:r>
              <a:rPr lang="pt-BR" sz="1400" dirty="0" smtClean="0"/>
              <a:t>para o Vermelho I: Impregnação. In: ENCICLOPÉDIA Itaú Cultural de Arte e Cultura Brasileiras. São Paulo: Itaú Cultural, 2017. Disponível em: &lt;http://enciclopedia.itaucultural.org.br/obra7801/desvio-para-o-vermelho-i-impregnacao&gt;. Acesso em: </a:t>
            </a:r>
            <a:r>
              <a:rPr lang="pt-BR" sz="1400" dirty="0" smtClean="0"/>
              <a:t>11 </a:t>
            </a:r>
            <a:r>
              <a:rPr lang="pt-BR" sz="1400" dirty="0" smtClean="0"/>
              <a:t>de Set. 2017. Verbete da Enciclopédia.</a:t>
            </a:r>
            <a:br>
              <a:rPr lang="pt-BR" sz="1400" dirty="0" smtClean="0"/>
            </a:br>
            <a:r>
              <a:rPr lang="pt-BR" sz="1400" dirty="0" smtClean="0"/>
              <a:t>ISBN: </a:t>
            </a:r>
            <a:r>
              <a:rPr lang="pt-BR" sz="1400" dirty="0" smtClean="0"/>
              <a:t>978-85-7979-060-7</a:t>
            </a:r>
          </a:p>
          <a:p>
            <a:pPr>
              <a:lnSpc>
                <a:spcPct val="150000"/>
              </a:lnSpc>
              <a:spcBef>
                <a:spcPts val="1800"/>
              </a:spcBef>
            </a:pPr>
            <a:r>
              <a:rPr lang="pt-BR" sz="1400" dirty="0" smtClean="0"/>
              <a:t>COSTA, </a:t>
            </a:r>
            <a:r>
              <a:rPr lang="pt-BR" sz="1400" dirty="0" err="1" smtClean="0"/>
              <a:t>Keilla</a:t>
            </a:r>
            <a:r>
              <a:rPr lang="pt-BR" sz="1400" dirty="0" smtClean="0"/>
              <a:t> Renata. "Minimalismo"; </a:t>
            </a:r>
            <a:r>
              <a:rPr lang="pt-BR" sz="1400" i="1" dirty="0" smtClean="0"/>
              <a:t>Brasil Escola</a:t>
            </a:r>
            <a:r>
              <a:rPr lang="pt-BR" sz="1400" dirty="0" smtClean="0"/>
              <a:t>. Disponível em &lt;</a:t>
            </a:r>
            <a:r>
              <a:rPr lang="pt-BR" sz="1400" dirty="0" smtClean="0">
                <a:hlinkClick r:id="rId2"/>
              </a:rPr>
              <a:t>http://brasilescola.uol.com.br/artes/minimalismo.htm</a:t>
            </a:r>
            <a:r>
              <a:rPr lang="pt-BR" sz="1400" dirty="0" smtClean="0"/>
              <a:t>&gt;. Acesso em 11 de setembro de 2017.</a:t>
            </a:r>
            <a:endParaRPr lang="pt-BR" sz="1400" dirty="0" smtClean="0"/>
          </a:p>
          <a:p>
            <a:pPr>
              <a:lnSpc>
                <a:spcPct val="150000"/>
              </a:lnSpc>
              <a:spcBef>
                <a:spcPts val="1800"/>
              </a:spcBef>
            </a:pPr>
            <a:r>
              <a:rPr lang="pt-BR" sz="1400" dirty="0" smtClean="0"/>
              <a:t>file:///C:/Users/VaioVPCEH/Downloads/131237304373020_Minimalismo-Artistas.pdf</a:t>
            </a:r>
          </a:p>
          <a:p>
            <a:pPr>
              <a:lnSpc>
                <a:spcPct val="150000"/>
              </a:lnSpc>
              <a:spcBef>
                <a:spcPts val="1800"/>
              </a:spcBef>
            </a:pPr>
            <a:endParaRPr lang="pt-BR"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smtClean="0"/>
              <a:t>Principais movimentos</a:t>
            </a:r>
            <a:endParaRPr lang="pt-BR" dirty="0"/>
          </a:p>
        </p:txBody>
      </p:sp>
      <p:sp>
        <p:nvSpPr>
          <p:cNvPr id="3" name="Espaço Reservado para Conteúdo 2"/>
          <p:cNvSpPr>
            <a:spLocks noGrp="1"/>
          </p:cNvSpPr>
          <p:nvPr>
            <p:ph idx="1"/>
          </p:nvPr>
        </p:nvSpPr>
        <p:spPr/>
        <p:txBody>
          <a:bodyPr>
            <a:normAutofit/>
          </a:bodyPr>
          <a:lstStyle/>
          <a:p>
            <a:r>
              <a:rPr lang="pt-PT" dirty="0" smtClean="0"/>
              <a:t>Pop Art</a:t>
            </a:r>
          </a:p>
          <a:p>
            <a:r>
              <a:rPr lang="pt-PT" dirty="0" smtClean="0"/>
              <a:t>Op Art</a:t>
            </a:r>
          </a:p>
          <a:p>
            <a:r>
              <a:rPr lang="pt-PT" dirty="0" smtClean="0"/>
              <a:t>Arte </a:t>
            </a:r>
            <a:r>
              <a:rPr lang="pt-PT" dirty="0" smtClean="0"/>
              <a:t>Conceitual</a:t>
            </a:r>
            <a:endParaRPr lang="pt-PT" dirty="0" smtClean="0"/>
          </a:p>
          <a:p>
            <a:r>
              <a:rPr lang="pt-PT" dirty="0" smtClean="0"/>
              <a:t>Minimalismo</a:t>
            </a:r>
          </a:p>
          <a:p>
            <a:r>
              <a:rPr lang="pt-PT" dirty="0" smtClean="0"/>
              <a:t>Expressionismo Abstrato</a:t>
            </a:r>
            <a:endParaRPr lang="pt-PT" dirty="0" smtClean="0"/>
          </a:p>
          <a:p>
            <a:r>
              <a:rPr lang="pt-PT" dirty="0" smtClean="0"/>
              <a:t>Body Art</a:t>
            </a:r>
            <a:endParaRPr lang="pt-PT" dirty="0" smtClean="0"/>
          </a:p>
          <a:p>
            <a:r>
              <a:rPr lang="pt-PT" dirty="0" smtClean="0"/>
              <a:t>STREET </a:t>
            </a:r>
            <a:r>
              <a:rPr lang="pt-PT" dirty="0" smtClean="0"/>
              <a:t>ART (ARTE URBANA)</a:t>
            </a:r>
            <a:endParaRPr lang="pt-PT" dirty="0" smtClean="0"/>
          </a:p>
          <a:p>
            <a:r>
              <a:rPr lang="pt-PT" dirty="0" smtClean="0"/>
              <a:t>Land </a:t>
            </a:r>
            <a:r>
              <a:rPr lang="pt-PT" dirty="0" smtClean="0"/>
              <a:t>Art</a:t>
            </a:r>
            <a:endParaRPr lang="pt-PT" dirty="0" smtClean="0"/>
          </a:p>
          <a:p>
            <a:endParaRPr lang="pt-B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smtClean="0"/>
              <a:t>Pop art</a:t>
            </a:r>
            <a:endParaRPr lang="pt-BR" dirty="0"/>
          </a:p>
        </p:txBody>
      </p:sp>
      <p:sp>
        <p:nvSpPr>
          <p:cNvPr id="3" name="Espaço Reservado para Conteúdo 2"/>
          <p:cNvSpPr>
            <a:spLocks noGrp="1"/>
          </p:cNvSpPr>
          <p:nvPr>
            <p:ph idx="1"/>
          </p:nvPr>
        </p:nvSpPr>
        <p:spPr/>
        <p:txBody>
          <a:bodyPr>
            <a:normAutofit lnSpcReduction="10000"/>
          </a:bodyPr>
          <a:lstStyle/>
          <a:p>
            <a:r>
              <a:rPr lang="pt-BR" dirty="0" smtClean="0"/>
              <a:t> Surgiu na década de 50 e 60 na Inglaterra e em EUA</a:t>
            </a:r>
          </a:p>
          <a:p>
            <a:endParaRPr lang="pt-BR" dirty="0" smtClean="0"/>
          </a:p>
          <a:p>
            <a:r>
              <a:rPr lang="pt-BR" dirty="0" smtClean="0"/>
              <a:t>Expressão artística que buscava demonstrar a massificação da cultura popular capitalista e se dividia em pop e </a:t>
            </a:r>
            <a:r>
              <a:rPr lang="pt-BR" dirty="0" err="1" smtClean="0"/>
              <a:t>kitsh</a:t>
            </a:r>
            <a:r>
              <a:rPr lang="pt-BR" dirty="0" smtClean="0"/>
              <a:t>.</a:t>
            </a:r>
          </a:p>
          <a:p>
            <a:pPr>
              <a:buNone/>
            </a:pPr>
            <a:endParaRPr lang="pt-BR" dirty="0" smtClean="0"/>
          </a:p>
          <a:p>
            <a:r>
              <a:rPr lang="pt-BR" dirty="0" smtClean="0"/>
              <a:t>Estava presente na televisão, fotografia, quadrinhos, cinema e publicidade. </a:t>
            </a:r>
          </a:p>
          <a:p>
            <a:pPr>
              <a:buNone/>
            </a:pPr>
            <a:endParaRPr lang="pt-BR" dirty="0" smtClean="0"/>
          </a:p>
          <a:p>
            <a:r>
              <a:rPr lang="pt-BR" dirty="0" smtClean="0"/>
              <a:t>Figurativa, realista, sem planejamento crítico, de caráter inexpressivo e repetitivo. </a:t>
            </a:r>
            <a:endParaRPr lang="pt-B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a:xfrm>
            <a:off x="1403648" y="5013176"/>
            <a:ext cx="6446912" cy="866496"/>
          </a:xfrm>
        </p:spPr>
        <p:txBody>
          <a:bodyPr/>
          <a:lstStyle/>
          <a:p>
            <a:pPr>
              <a:buNone/>
            </a:pPr>
            <a:r>
              <a:rPr lang="pt-PT" dirty="0" smtClean="0"/>
              <a:t>Kitsh                               Pop Art</a:t>
            </a:r>
            <a:endParaRPr lang="pt-BR" dirty="0"/>
          </a:p>
        </p:txBody>
      </p:sp>
      <p:pic>
        <p:nvPicPr>
          <p:cNvPr id="9218" name="Picture 2"/>
          <p:cNvPicPr>
            <a:picLocks noChangeAspect="1" noChangeArrowheads="1"/>
          </p:cNvPicPr>
          <p:nvPr/>
        </p:nvPicPr>
        <p:blipFill>
          <a:blip r:embed="rId2" cstate="print"/>
          <a:srcRect/>
          <a:stretch>
            <a:fillRect/>
          </a:stretch>
        </p:blipFill>
        <p:spPr bwMode="auto">
          <a:xfrm>
            <a:off x="395536" y="2348880"/>
            <a:ext cx="3683928" cy="2548880"/>
          </a:xfrm>
          <a:prstGeom prst="rect">
            <a:avLst/>
          </a:prstGeom>
          <a:noFill/>
          <a:ln w="9525">
            <a:noFill/>
            <a:miter lim="800000"/>
            <a:headEnd/>
            <a:tailEnd/>
          </a:ln>
        </p:spPr>
      </p:pic>
      <p:pic>
        <p:nvPicPr>
          <p:cNvPr id="9219" name="Picture 3"/>
          <p:cNvPicPr>
            <a:picLocks noChangeAspect="1" noChangeArrowheads="1"/>
          </p:cNvPicPr>
          <p:nvPr/>
        </p:nvPicPr>
        <p:blipFill>
          <a:blip r:embed="rId3" cstate="print"/>
          <a:srcRect/>
          <a:stretch>
            <a:fillRect/>
          </a:stretch>
        </p:blipFill>
        <p:spPr bwMode="auto">
          <a:xfrm>
            <a:off x="4644008" y="2060848"/>
            <a:ext cx="2908284" cy="288032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smtClean="0"/>
              <a:t>Objetivo </a:t>
            </a:r>
            <a:endParaRPr lang="pt-BR" dirty="0"/>
          </a:p>
        </p:txBody>
      </p:sp>
      <p:sp>
        <p:nvSpPr>
          <p:cNvPr id="3" name="Espaço Reservado para Conteúdo 2"/>
          <p:cNvSpPr>
            <a:spLocks noGrp="1"/>
          </p:cNvSpPr>
          <p:nvPr>
            <p:ph idx="1"/>
          </p:nvPr>
        </p:nvSpPr>
        <p:spPr/>
        <p:txBody>
          <a:bodyPr/>
          <a:lstStyle/>
          <a:p>
            <a:r>
              <a:rPr lang="pt-BR" dirty="0" smtClean="0"/>
              <a:t>Crítica irônica ao consumo X estímulo ao consumo </a:t>
            </a:r>
          </a:p>
          <a:p>
            <a:pPr>
              <a:buNone/>
            </a:pPr>
            <a:endParaRPr lang="pt-BR" dirty="0" smtClean="0"/>
          </a:p>
          <a:p>
            <a:r>
              <a:rPr lang="pt-BR" dirty="0" smtClean="0"/>
              <a:t>Vulgaridade X Refinamento </a:t>
            </a:r>
          </a:p>
          <a:p>
            <a:pPr>
              <a:buNone/>
            </a:pPr>
            <a:endParaRPr lang="pt-BR" dirty="0" smtClean="0"/>
          </a:p>
          <a:p>
            <a:r>
              <a:rPr lang="pt-BR" dirty="0" smtClean="0"/>
              <a:t> Aproximação às artes das massas </a:t>
            </a:r>
            <a:endParaRPr lang="pt-B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o">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ulento">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o">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3191</TotalTime>
  <Words>1554</Words>
  <Application>Microsoft Office PowerPoint</Application>
  <PresentationFormat>Apresentação na tela (4:3)</PresentationFormat>
  <Paragraphs>224</Paragraphs>
  <Slides>54</Slides>
  <Notes>0</Notes>
  <HiddenSlides>0</HiddenSlides>
  <MMClips>0</MMClips>
  <ScaleCrop>false</ScaleCrop>
  <HeadingPairs>
    <vt:vector size="4" baseType="variant">
      <vt:variant>
        <vt:lpstr>Tema</vt:lpstr>
      </vt:variant>
      <vt:variant>
        <vt:i4>1</vt:i4>
      </vt:variant>
      <vt:variant>
        <vt:lpstr>Títulos de slides</vt:lpstr>
      </vt:variant>
      <vt:variant>
        <vt:i4>54</vt:i4>
      </vt:variant>
    </vt:vector>
  </HeadingPairs>
  <TitlesOfParts>
    <vt:vector size="55" baseType="lpstr">
      <vt:lpstr>Opulento</vt:lpstr>
      <vt:lpstr>ARTE CONTEMPORÂNEA</vt:lpstr>
      <vt:lpstr>Arte contemporânea</vt:lpstr>
      <vt:lpstr>Slide 3</vt:lpstr>
      <vt:lpstr>objetivo</vt:lpstr>
      <vt:lpstr>características</vt:lpstr>
      <vt:lpstr>Principais movimentos</vt:lpstr>
      <vt:lpstr>Pop art</vt:lpstr>
      <vt:lpstr>Slide 8</vt:lpstr>
      <vt:lpstr>Objetivo </vt:lpstr>
      <vt:lpstr>Características </vt:lpstr>
      <vt:lpstr>Richard hamilton (1922-2011)</vt:lpstr>
      <vt:lpstr>Andy warhol (1928-1987)</vt:lpstr>
      <vt:lpstr>Estilo artístico</vt:lpstr>
      <vt:lpstr>Andy warhol (1928-1987)</vt:lpstr>
      <vt:lpstr>Andy warhol (1928-1987)</vt:lpstr>
      <vt:lpstr>Roy fox lichtenstein (1923-1997)</vt:lpstr>
      <vt:lpstr>Roy fox lichtenstein (1923-1997)</vt:lpstr>
      <vt:lpstr>Op art </vt:lpstr>
      <vt:lpstr>características</vt:lpstr>
      <vt:lpstr>Victor Vasarely (1908-1997)</vt:lpstr>
      <vt:lpstr>Alexander Calder (1898-1976): </vt:lpstr>
      <vt:lpstr>Bridget Riley (1931-</vt:lpstr>
      <vt:lpstr>HARD EDGE – MARGEM DURA </vt:lpstr>
      <vt:lpstr>“o que você vê é o que você vê”  </vt:lpstr>
      <vt:lpstr>JOSEF ALBERS (1888-1976)</vt:lpstr>
      <vt:lpstr>KENNETH NOLAND (1924- 2010)</vt:lpstr>
      <vt:lpstr>Frank Stella (1936- )</vt:lpstr>
      <vt:lpstr>ELLSWORTH KELLY (1923-2015)</vt:lpstr>
      <vt:lpstr>Arte conceitual (1960-1970)</vt:lpstr>
      <vt:lpstr>Slide 30</vt:lpstr>
      <vt:lpstr>Joseph Kosut (1945-)</vt:lpstr>
      <vt:lpstr>Grupo Fluxus (1960-1970)</vt:lpstr>
      <vt:lpstr>Slide 33</vt:lpstr>
      <vt:lpstr>Slide 34</vt:lpstr>
      <vt:lpstr>Slide 35</vt:lpstr>
      <vt:lpstr>Slide 36</vt:lpstr>
      <vt:lpstr>Slide 37</vt:lpstr>
      <vt:lpstr>Brasil – Cildo Meireles (1948-) </vt:lpstr>
      <vt:lpstr>Slide 39</vt:lpstr>
      <vt:lpstr>Minimalismo - EUA (1950-60) </vt:lpstr>
      <vt:lpstr>Carl  andre  (1935- )</vt:lpstr>
      <vt:lpstr>Expressionismo Abstrato </vt:lpstr>
      <vt:lpstr>características</vt:lpstr>
      <vt:lpstr>Principais artistas </vt:lpstr>
      <vt:lpstr>Arshile Gorky (1904-1948): pintor armênio</vt:lpstr>
      <vt:lpstr>Jackson Pollock (1912-1956): pintor estadunidense</vt:lpstr>
      <vt:lpstr>Body art (arte do corpo)</vt:lpstr>
      <vt:lpstr>características</vt:lpstr>
      <vt:lpstr>Slide 49</vt:lpstr>
      <vt:lpstr>STREET ART (ARTE URBANA)</vt:lpstr>
      <vt:lpstr>Instalações</vt:lpstr>
      <vt:lpstr>Land art</vt:lpstr>
      <vt:lpstr>Principais características</vt:lpstr>
      <vt:lpstr>referências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ARTE CONTEMPORÂNEA</dc:title>
  <dc:creator>VaioVPCEH</dc:creator>
  <cp:lastModifiedBy>VaioVPCEH</cp:lastModifiedBy>
  <cp:revision>44</cp:revision>
  <dcterms:created xsi:type="dcterms:W3CDTF">2017-09-08T11:52:53Z</dcterms:created>
  <dcterms:modified xsi:type="dcterms:W3CDTF">2017-09-12T01:47:43Z</dcterms:modified>
</cp:coreProperties>
</file>