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sldIdLst>
    <p:sldId id="256" r:id="rId2"/>
    <p:sldId id="257" r:id="rId3"/>
    <p:sldId id="291" r:id="rId4"/>
    <p:sldId id="260" r:id="rId5"/>
    <p:sldId id="285" r:id="rId6"/>
    <p:sldId id="275" r:id="rId7"/>
    <p:sldId id="276" r:id="rId8"/>
    <p:sldId id="277" r:id="rId9"/>
    <p:sldId id="286" r:id="rId10"/>
    <p:sldId id="294" r:id="rId11"/>
    <p:sldId id="279" r:id="rId12"/>
    <p:sldId id="280" r:id="rId13"/>
    <p:sldId id="264" r:id="rId14"/>
    <p:sldId id="266" r:id="rId15"/>
    <p:sldId id="265" r:id="rId16"/>
    <p:sldId id="267" r:id="rId17"/>
    <p:sldId id="263" r:id="rId18"/>
    <p:sldId id="269" r:id="rId19"/>
    <p:sldId id="268" r:id="rId20"/>
    <p:sldId id="292" r:id="rId21"/>
    <p:sldId id="293" r:id="rId22"/>
    <p:sldId id="272" r:id="rId23"/>
    <p:sldId id="290" r:id="rId24"/>
    <p:sldId id="295" r:id="rId25"/>
    <p:sldId id="296" r:id="rId26"/>
    <p:sldId id="297" r:id="rId27"/>
    <p:sldId id="288" r:id="rId28"/>
    <p:sldId id="287" r:id="rId29"/>
    <p:sldId id="301" r:id="rId30"/>
    <p:sldId id="302" r:id="rId31"/>
    <p:sldId id="303" r:id="rId32"/>
    <p:sldId id="298" r:id="rId33"/>
    <p:sldId id="299" r:id="rId34"/>
    <p:sldId id="300" r:id="rId35"/>
    <p:sldId id="304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20, 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20, 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tynt.com/b/rw?id=d808DA9wqr3O4RadbiUzgI&amp;u=obvious" TargetMode="External"/><Relationship Id="rId2" Type="http://schemas.openxmlformats.org/officeDocument/2006/relationships/hyperlink" Target="http://obviousmag.org/archives/2014/02/edgar_degas_-_a_pequena_bailari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apesquisa.com/artesliteratura/impressionismo.htm" TargetMode="External"/><Relationship Id="rId4" Type="http://schemas.openxmlformats.org/officeDocument/2006/relationships/hyperlink" Target="http://ec.tynt.com/b/rf?id=d808DA9wqr3O4RadbiUzgI&amp;u=obviousmagazin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000" b="1" dirty="0" smtClean="0"/>
              <a:t>IMPRESSIONISMO (1859 à  1886)</a:t>
            </a:r>
            <a:endParaRPr lang="pt-BR" sz="4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pt-PT" dirty="0" smtClean="0"/>
              <a:t>Contexto histórico</a:t>
            </a:r>
          </a:p>
          <a:p>
            <a:pPr marL="114300" indent="0">
              <a:buNone/>
            </a:pPr>
            <a:endParaRPr lang="pt-PT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PT" dirty="0" smtClean="0"/>
              <a:t> Aprimoramento técnico, em todos os setores do desenvolvimento industrial;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pt-PT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PT" dirty="0" smtClean="0"/>
              <a:t>Desejo do novo;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pt-PT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PT" dirty="0" smtClean="0"/>
              <a:t>A revolução industrial significou a substituição da ferramenta pela máquina, e foi a consequência do capitalismo como modo de produção dominante;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pt-PT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PT" dirty="0" smtClean="0"/>
              <a:t>Nessa época trouxe uma esperança enganosa de que uma era de paz e fraternidade universal estaria para começar.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471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pt-PT" b="1" dirty="0"/>
              <a:t>CLAUDE MONET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5373216"/>
            <a:ext cx="7848872" cy="864096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La Grenouillière (1869), óleo sobre tela. Dimensões: 32cm x 46cm. Museu d’Orsay, Paris.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0482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749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CLAUDE MONET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7211144" cy="93610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t-PT" b="1" dirty="0" smtClean="0"/>
              <a:t>Mulheres no jardim (1866-1867).</a:t>
            </a:r>
          </a:p>
          <a:p>
            <a:pPr marL="114300" indent="0">
              <a:buNone/>
            </a:pPr>
            <a:r>
              <a:rPr lang="pt-PT" b="1" dirty="0" smtClean="0"/>
              <a:t>Dimensões: 255cm x 205 cm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3441576" cy="4086232"/>
          </a:xfrm>
        </p:spPr>
        <p:txBody>
          <a:bodyPr>
            <a:normAutofit fontScale="92500" lnSpcReduction="10000"/>
          </a:bodyPr>
          <a:lstStyle/>
          <a:p>
            <a:pPr marL="114300" indent="0">
              <a:buClr>
                <a:schemeClr val="accent2">
                  <a:lumMod val="50000"/>
                </a:schemeClr>
              </a:buClr>
              <a:buNone/>
            </a:pPr>
            <a:endParaRPr lang="pt-PT" dirty="0" smtClean="0"/>
          </a:p>
          <a:p>
            <a:pPr marL="114300" indent="0">
              <a:buClr>
                <a:schemeClr val="accent2">
                  <a:lumMod val="50000"/>
                </a:schemeClr>
              </a:buClr>
              <a:buNone/>
            </a:pPr>
            <a:endParaRPr lang="pt-PT" dirty="0" smtClean="0"/>
          </a:p>
          <a:p>
            <a:pPr marL="114300" indent="0">
              <a:buClr>
                <a:schemeClr val="accent2">
                  <a:lumMod val="50000"/>
                </a:schemeClr>
              </a:buClr>
              <a:buNone/>
            </a:pPr>
            <a:r>
              <a:rPr lang="pt-PT" dirty="0" smtClean="0"/>
              <a:t>As </a:t>
            </a:r>
            <a:r>
              <a:rPr lang="pt-PT" dirty="0"/>
              <a:t>figuras não devem ter contornos nítidos, pois a linha é uma abstração do ser humano para representar as imagens.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endParaRPr lang="pt-PT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47698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47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CLAUDE MONET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6165304"/>
            <a:ext cx="5737448" cy="52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Mulher com sombrinha  (1875, 100 cm x 81cm)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8315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19512"/>
            <a:ext cx="7620000" cy="1143000"/>
          </a:xfrm>
        </p:spPr>
        <p:txBody>
          <a:bodyPr/>
          <a:lstStyle/>
          <a:p>
            <a:r>
              <a:rPr lang="pt-PT" sz="4400" dirty="0" smtClean="0"/>
              <a:t>ÉDOUARD MANET (1832-1883) </a:t>
            </a:r>
            <a:endParaRPr lang="pt-BR" sz="4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370776" y="5877272"/>
            <a:ext cx="7427168" cy="825272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t-PT" dirty="0" smtClean="0"/>
              <a:t>Almoço na relva (1863). Dimensões:214cm x 279cm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495178" cy="43410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pt-PT" sz="2200" dirty="0" smtClean="0"/>
              <a:t>  </a:t>
            </a:r>
            <a:r>
              <a:rPr lang="pt-PT" sz="2200" b="1" dirty="0" smtClean="0"/>
              <a:t>Temas </a:t>
            </a:r>
            <a:r>
              <a:rPr lang="pt-PT" sz="2200" dirty="0" smtClean="0"/>
              <a:t>atualizou temas dos Antigos Mestres, pintou cenas contemporâneas com visão crítica</a:t>
            </a:r>
          </a:p>
          <a:p>
            <a:pPr>
              <a:buFont typeface="Wingdings" pitchFamily="2" charset="2"/>
              <a:buChar char="q"/>
            </a:pPr>
            <a:r>
              <a:rPr lang="pt-PT" sz="2200" b="1" dirty="0"/>
              <a:t> </a:t>
            </a:r>
            <a:r>
              <a:rPr lang="pt-PT" sz="2200" b="1" dirty="0" smtClean="0"/>
              <a:t>Cores  </a:t>
            </a:r>
            <a:r>
              <a:rPr lang="pt-PT" sz="2200" dirty="0" smtClean="0"/>
              <a:t>manchas escuras contra a luz, usava o preto como acento; inicial: escuro; final: colorido</a:t>
            </a:r>
          </a:p>
          <a:p>
            <a:pPr>
              <a:buFont typeface="Wingdings" pitchFamily="2" charset="2"/>
              <a:buChar char="q"/>
            </a:pPr>
            <a:r>
              <a:rPr lang="pt-PT" sz="2200" b="1" dirty="0"/>
              <a:t> </a:t>
            </a:r>
            <a:r>
              <a:rPr lang="pt-PT" sz="2200" b="1" dirty="0" smtClean="0"/>
              <a:t>Estilo </a:t>
            </a:r>
            <a:r>
              <a:rPr lang="pt-PT" sz="2200" dirty="0" smtClean="0"/>
              <a:t>formas simplificadas com um mínimo de modelo, manchas de cor chapada com contorno em preto</a:t>
            </a:r>
            <a:endParaRPr lang="pt-PT" sz="2200" b="1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857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4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5616" y="4437112"/>
            <a:ext cx="7138114" cy="1617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PT" dirty="0" smtClean="0"/>
              <a:t> Detalhe da gravura </a:t>
            </a:r>
            <a:r>
              <a:rPr lang="pt-PT" b="1" dirty="0" smtClean="0"/>
              <a:t>O julgamento de Paris </a:t>
            </a:r>
            <a:r>
              <a:rPr lang="pt-PT" dirty="0" smtClean="0"/>
              <a:t>(cerca de 1520), de Marcontonio Raimondi com base em original de Rafael.                                      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8140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62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/>
              <a:t>ÉDOUARD MANET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5877272"/>
            <a:ext cx="7139136" cy="7532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PT" dirty="0" smtClean="0"/>
              <a:t>O concerto campestre (1505-1510). Dimenões : 110cm x 138 cm. Museu do Louvre, Paris.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0054" y="1485900"/>
            <a:ext cx="2664296" cy="37433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PT" dirty="0" smtClean="0"/>
              <a:t>Personagens da tela eram pessoas conhecidas da sociedade parisiense, e não seres lendários como os das obras renascentistas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5900"/>
            <a:ext cx="5086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2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/>
              <a:t>ÉDOUARD MANET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3568" y="5445224"/>
            <a:ext cx="7416824" cy="969288"/>
          </a:xfrm>
        </p:spPr>
        <p:txBody>
          <a:bodyPr>
            <a:normAutofit fontScale="92500"/>
          </a:bodyPr>
          <a:lstStyle/>
          <a:p>
            <a:r>
              <a:rPr lang="pt-PT" dirty="0" smtClean="0"/>
              <a:t>O balcão (1868-1869), óleo sobre tela. Dimensões: 170cm x 124cm. Museu d’Orsay, Paris.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3505200" cy="326096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pt-PT" dirty="0" smtClean="0"/>
              <a:t> O artista “ procura simplesmente ser ele mesmo e mais ninguém.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2524"/>
            <a:ext cx="3051249" cy="416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380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 smtClean="0"/>
              <a:t>PIERRE-AUGUSTE RENOIR (1841-1919)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1046" y="5517232"/>
            <a:ext cx="5338937" cy="93610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pt-PT" b="1" dirty="0" smtClean="0"/>
              <a:t>Baile no Moulin de la Galette (1876), óleo sobre tela. Dimensões: 131cm x 175 cm. Museu d’Orsay, Paris.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80112" y="1519049"/>
            <a:ext cx="3297560" cy="4590288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Seus quadros manifestam otimismo, alegria e a intensa movimentação da vida vida parisiense.</a:t>
            </a:r>
          </a:p>
          <a:p>
            <a:r>
              <a:rPr lang="pt-PT" dirty="0" smtClean="0"/>
              <a:t>Mostra diferentes modos dos tecidos refletirem  a luz que ilumina a cena.</a:t>
            </a:r>
          </a:p>
          <a:p>
            <a:r>
              <a:rPr lang="pt-PT" dirty="0" smtClean="0"/>
              <a:t>Com linhas e cores ele consegue surgerir o movimento da dança e o ambiente alegre em que as pessoas se divertem.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9858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747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6093296"/>
            <a:ext cx="8352928" cy="609248"/>
          </a:xfrm>
        </p:spPr>
        <p:txBody>
          <a:bodyPr>
            <a:normAutofit fontScale="62500" lnSpcReduction="20000"/>
          </a:bodyPr>
          <a:lstStyle/>
          <a:p>
            <a:r>
              <a:rPr lang="pt-PT" sz="3200" b="1" dirty="0" smtClean="0"/>
              <a:t>La Grenouilliére(1869), óleo sobre tela. Dimensões: 66cm x 81,3 cm</a:t>
            </a:r>
            <a:r>
              <a:rPr lang="pt-PT" dirty="0" smtClean="0"/>
              <a:t>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5"/>
            <a:ext cx="5616624" cy="42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/>
              <a:t>PIERRE-AUGUSTE </a:t>
            </a:r>
            <a:r>
              <a:rPr lang="pt-PT" sz="3200" b="1" dirty="0" smtClean="0"/>
              <a:t>RENOIR (1841-1919)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80052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1656184"/>
          </a:xfrm>
        </p:spPr>
        <p:txBody>
          <a:bodyPr/>
          <a:lstStyle/>
          <a:p>
            <a:r>
              <a:rPr lang="pt-PT" sz="2400" dirty="0" smtClean="0">
                <a:solidFill>
                  <a:schemeClr val="tx1"/>
                </a:solidFill>
              </a:rPr>
              <a:t>Nas duas pinturas, percebemos o mesmo aspecto  do Impressionismo: é o observador  que une visualmente as pinceladas coloridas e compõe o todo,  percebido como  um grupo de pessoas que conversam e se divertem.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657600" cy="27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57600" cy="27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23528" y="472514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Renoir</a:t>
            </a:r>
            <a:r>
              <a:rPr lang="pt-PT" dirty="0" smtClean="0"/>
              <a:t> aparenta estar mais próximo das pessoas e se utiliza de uma variedade maior de cores, dando mais vivacidade à natureza e ao grupo que se diverte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788024" y="4797152"/>
            <a:ext cx="435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Monet sugere estar mais distante e emprega menos cores, obtendo um conjunto menos vivo, mas um contraste maior entre  a área iluminada pela luz solar  e a àrea  iluminada pela luz solar e a área sob as árvores.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570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Principais características </a:t>
            </a:r>
            <a:br>
              <a:rPr lang="pt-PT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spcBef>
                <a:spcPts val="2400"/>
              </a:spcBef>
              <a:buClr>
                <a:schemeClr val="accent2">
                  <a:lumMod val="50000"/>
                </a:schemeClr>
              </a:buClr>
              <a:buNone/>
            </a:pPr>
            <a:endParaRPr lang="pt-PT" sz="2800" b="1" dirty="0" smtClean="0"/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PT" sz="2800" b="1" dirty="0"/>
              <a:t> </a:t>
            </a:r>
            <a:r>
              <a:rPr lang="pt-PT" sz="2800" b="1" dirty="0" smtClean="0"/>
              <a:t>Inovam bastante as técnicas de </a:t>
            </a:r>
            <a:r>
              <a:rPr lang="pt-PT" sz="2800" b="1" dirty="0" smtClean="0"/>
              <a:t>pintura – </a:t>
            </a:r>
            <a:endParaRPr lang="pt-PT" sz="2800" b="1" dirty="0" smtClean="0"/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PT" sz="2800" b="1" dirty="0"/>
              <a:t> Enfase nos temas da natureza, principalmente de paisagens;</a:t>
            </a:r>
            <a:endParaRPr lang="pt-PT" sz="2800" b="1" dirty="0" smtClean="0"/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PT" sz="2800" b="1" dirty="0" smtClean="0"/>
              <a:t>Valorização </a:t>
            </a:r>
            <a:r>
              <a:rPr lang="pt-PT" sz="2800" b="1" dirty="0" smtClean="0"/>
              <a:t>da ação da luz natural,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PT" sz="2800" b="1" dirty="0" smtClean="0"/>
              <a:t> </a:t>
            </a:r>
            <a:r>
              <a:rPr lang="pt-PT" sz="2800" b="1" dirty="0" smtClean="0"/>
              <a:t>Valorização da decomposição das cores;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endParaRPr lang="pt-PT" sz="2800" b="1" dirty="0" smtClean="0"/>
          </a:p>
          <a:p>
            <a:pPr fontAlgn="base">
              <a:spcBef>
                <a:spcPts val="2400"/>
              </a:spcBef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9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EDIGAR DEGAS (1834-1917)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Valorização </a:t>
            </a:r>
            <a:r>
              <a:rPr lang="pt-BR" dirty="0" smtClean="0"/>
              <a:t>do desenho além da </a:t>
            </a:r>
            <a:r>
              <a:rPr lang="pt-BR" dirty="0" smtClean="0"/>
              <a:t>cor</a:t>
            </a:r>
          </a:p>
          <a:p>
            <a:r>
              <a:rPr lang="pt-BR" dirty="0" smtClean="0"/>
              <a:t> Poucas </a:t>
            </a:r>
            <a:r>
              <a:rPr lang="pt-BR" dirty="0" smtClean="0"/>
              <a:t>paisagens, mais interiores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smtClean="0"/>
              <a:t>Instantes de vida, rostos </a:t>
            </a:r>
            <a:endParaRPr lang="pt-BR" dirty="0" smtClean="0"/>
          </a:p>
          <a:p>
            <a:r>
              <a:rPr lang="pt-BR" dirty="0" smtClean="0"/>
              <a:t>Influência </a:t>
            </a:r>
            <a:r>
              <a:rPr lang="pt-BR" dirty="0" smtClean="0"/>
              <a:t>da fotografia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0315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067944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</a:t>
            </a:r>
            <a:r>
              <a:rPr lang="pt-BR" dirty="0" err="1" smtClean="0"/>
              <a:t>Ballet</a:t>
            </a:r>
            <a:r>
              <a:rPr lang="pt-BR" dirty="0" smtClean="0"/>
              <a:t> </a:t>
            </a:r>
            <a:r>
              <a:rPr lang="pt-BR" dirty="0" err="1" smtClean="0"/>
              <a:t>Dancer</a:t>
            </a:r>
            <a:r>
              <a:rPr lang="pt-BR" dirty="0" smtClean="0"/>
              <a:t> – Edgar </a:t>
            </a:r>
            <a:r>
              <a:rPr lang="pt-BR" dirty="0" err="1" smtClean="0"/>
              <a:t>Degas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EDIGAR DEGAS (1834-1917)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657600" cy="4590288"/>
          </a:xfrm>
        </p:spPr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3600400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PT" sz="2400" b="1" dirty="0" smtClean="0"/>
              <a:t>Temas </a:t>
            </a:r>
            <a:r>
              <a:rPr lang="pt-PT" sz="2400" dirty="0" smtClean="0"/>
              <a:t>: Retratos em pastel de figuras humanas em pausa após a ação; Bailarinas, corridas de cavalo, café society, lavadeiras, circo; fase final da obra: nus no</a:t>
            </a:r>
          </a:p>
          <a:p>
            <a:pPr>
              <a:buFont typeface="Wingdings" pitchFamily="2" charset="2"/>
              <a:buChar char="q"/>
            </a:pPr>
            <a:r>
              <a:rPr lang="pt-PT" sz="2400" b="1" dirty="0" smtClean="0"/>
              <a:t>Cores</a:t>
            </a:r>
            <a:r>
              <a:rPr lang="pt-PT" sz="2400" dirty="0" smtClean="0"/>
              <a:t>: Tons  vistosos lado a lado para obter  vibração; inicial: pastel suave; final:  vastas lambuzadas de pastéis em cores ácidas.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464496" cy="507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807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EDIGAR DEGAS (1834-1917)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6021288"/>
            <a:ext cx="3744416" cy="576064"/>
          </a:xfrm>
        </p:spPr>
        <p:txBody>
          <a:bodyPr>
            <a:normAutofit lnSpcReduction="10000"/>
          </a:bodyPr>
          <a:lstStyle/>
          <a:p>
            <a:r>
              <a:rPr lang="pt-PT" sz="2400" b="1" dirty="0" smtClean="0"/>
              <a:t>Prima Ballerina (1876)</a:t>
            </a:r>
            <a:endParaRPr lang="pt-BR" sz="2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PT" dirty="0" smtClean="0"/>
              <a:t>Estilo: ângulos não convencionais com as figuras amontoadas na beira da tela, composição assimétrica com vazio no centro.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“ Mesmo quando trabalha a partir da natureza, a pessoa tem que compor.”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6207"/>
            <a:ext cx="3096344" cy="439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731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Jacob </a:t>
            </a:r>
            <a:r>
              <a:rPr lang="pt-BR" sz="3600" b="1" dirty="0" err="1" smtClean="0"/>
              <a:t>Camille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Pissarro</a:t>
            </a:r>
            <a:r>
              <a:rPr lang="pt-BR" sz="3600" dirty="0" smtClean="0"/>
              <a:t> </a:t>
            </a:r>
            <a:r>
              <a:rPr lang="pt-BR" sz="3600" b="1" dirty="0" smtClean="0"/>
              <a:t>1830-1903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772000"/>
          </a:xfrm>
        </p:spPr>
        <p:txBody>
          <a:bodyPr>
            <a:normAutofit/>
          </a:bodyPr>
          <a:lstStyle/>
          <a:p>
            <a:pPr fontAlgn="base">
              <a:spcBef>
                <a:spcPts val="2400"/>
              </a:spcBef>
            </a:pPr>
            <a:r>
              <a:rPr lang="pt-BR" dirty="0" smtClean="0"/>
              <a:t>Usou a luz e os efeitos luminosos com precisão, influência recebida principalmente de Claude Monet.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Recebeu </a:t>
            </a:r>
            <a:r>
              <a:rPr lang="pt-BR" dirty="0" smtClean="0"/>
              <a:t>também influência do pontilhismo de Georges </a:t>
            </a:r>
            <a:r>
              <a:rPr lang="pt-BR" dirty="0" err="1" smtClean="0"/>
              <a:t>Seurat</a:t>
            </a:r>
            <a:r>
              <a:rPr lang="pt-BR" dirty="0" smtClean="0"/>
              <a:t>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Usou </a:t>
            </a:r>
            <a:r>
              <a:rPr lang="pt-BR" dirty="0" smtClean="0"/>
              <a:t>cores vivas, aliadas a pinceladas mais suaves.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Pintou </a:t>
            </a:r>
            <a:r>
              <a:rPr lang="pt-BR" dirty="0" smtClean="0"/>
              <a:t>muitas cenas do cotidiano da França, principalmente da vida no campo (rural) e nas cidades (urbana).</a:t>
            </a:r>
          </a:p>
          <a:p>
            <a:pPr>
              <a:spcBef>
                <a:spcPts val="2400"/>
              </a:spcBef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Jacob </a:t>
            </a:r>
            <a:r>
              <a:rPr lang="pt-BR" sz="3600" b="1" dirty="0" err="1" smtClean="0"/>
              <a:t>Camille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Pissarro</a:t>
            </a:r>
            <a:r>
              <a:rPr lang="pt-BR" sz="3600" dirty="0" smtClean="0"/>
              <a:t> </a:t>
            </a:r>
            <a:r>
              <a:rPr lang="pt-BR" sz="3600" b="1" dirty="0" smtClean="0"/>
              <a:t>1830-1903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2" y="1747837"/>
            <a:ext cx="60102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Jacob </a:t>
            </a:r>
            <a:r>
              <a:rPr lang="pt-BR" sz="3600" b="1" dirty="0" err="1" smtClean="0"/>
              <a:t>Camille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Pissarro</a:t>
            </a:r>
            <a:r>
              <a:rPr lang="pt-BR" sz="3600" dirty="0" smtClean="0"/>
              <a:t> </a:t>
            </a:r>
            <a:r>
              <a:rPr lang="pt-BR" sz="3600" b="1" dirty="0" smtClean="0"/>
              <a:t>1830-1903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7" y="1743075"/>
            <a:ext cx="60293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Jacob </a:t>
            </a:r>
            <a:r>
              <a:rPr lang="pt-BR" sz="3600" b="1" dirty="0" err="1" smtClean="0"/>
              <a:t>Camille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Pissarro</a:t>
            </a:r>
            <a:r>
              <a:rPr lang="pt-BR" sz="3600" dirty="0" smtClean="0"/>
              <a:t> </a:t>
            </a:r>
            <a:r>
              <a:rPr lang="pt-BR" sz="3600" b="1" dirty="0" smtClean="0"/>
              <a:t>1830-1903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743075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/>
              <a:t>Escultura Impressionista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smtClean="0"/>
              <a:t>Trouxe três conceitos básicos de inovação :</a:t>
            </a:r>
          </a:p>
          <a:p>
            <a:pPr fontAlgn="base"/>
            <a:r>
              <a:rPr lang="pt-BR" smtClean="0"/>
              <a:t>A fusão da luz e das sombras;</a:t>
            </a:r>
          </a:p>
          <a:p>
            <a:pPr fontAlgn="base"/>
            <a:r>
              <a:rPr lang="pt-BR" smtClean="0"/>
              <a:t>A ambição de obter estátuas visíveis a partir do maior número possível de ângulos;</a:t>
            </a:r>
          </a:p>
          <a:p>
            <a:pPr fontAlgn="base"/>
            <a:r>
              <a:rPr lang="pt-BR" smtClean="0"/>
              <a:t>Obra inacabada, como exemplo ideal do processo criativo do artista.</a:t>
            </a:r>
          </a:p>
          <a:p>
            <a:pPr fontAlgn="base"/>
            <a:r>
              <a:rPr lang="pt-BR" smtClean="0"/>
              <a:t>Os temas da escultura impressionista, como na pintura, surgiram do ambiente cotidiano e da literatura clássica em voga na época.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EDIGAR DEGAS (1834-1917)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b="1" dirty="0" smtClean="0"/>
              <a:t>A pequena bailarina </a:t>
            </a:r>
            <a:r>
              <a:rPr lang="pt-PT" dirty="0" smtClean="0"/>
              <a:t>–</a:t>
            </a:r>
          </a:p>
          <a:p>
            <a:r>
              <a:rPr lang="pt-BR" dirty="0" smtClean="0"/>
              <a:t>O artista optou por realizar a escultura em cera </a:t>
            </a:r>
            <a:endParaRPr lang="pt-BR" dirty="0" smtClean="0"/>
          </a:p>
          <a:p>
            <a:r>
              <a:rPr lang="pt-BR" dirty="0" smtClean="0"/>
              <a:t>Paris </a:t>
            </a:r>
            <a:r>
              <a:rPr lang="pt-BR" dirty="0" smtClean="0"/>
              <a:t>não estava preparada para o que </a:t>
            </a:r>
            <a:r>
              <a:rPr lang="pt-BR" dirty="0" err="1" smtClean="0"/>
              <a:t>Degas</a:t>
            </a:r>
            <a:r>
              <a:rPr lang="pt-BR" dirty="0" smtClean="0"/>
              <a:t> ia apresentar. Sua obra desconstruía o ideal acadêmico de beleza e feminilidade.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pequena bailarina é uma figura de seu tempo - não elegante e fria - mas cheia de vida, impetuosa.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" y="1588294"/>
            <a:ext cx="2809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EDIGAR DEGAS (1834-1917)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95536" y="5805264"/>
            <a:ext cx="7632848" cy="82527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Bailarina vestida, em repouso.</a:t>
            </a:r>
          </a:p>
          <a:p>
            <a:r>
              <a:rPr lang="pt-PT" dirty="0" smtClean="0"/>
              <a:t>Bailarina Espanhola.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3960440" cy="429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PT" sz="2800" b="1" dirty="0" smtClean="0"/>
              <a:t> Pinceladas soltas buscando movimentos da cena retratada;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endParaRPr lang="pt-PT" sz="2800" b="1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PT" sz="2800" b="1" dirty="0" smtClean="0"/>
              <a:t> Uso de efeitos de sombras coloridas e luminosas.</a:t>
            </a:r>
          </a:p>
          <a:p>
            <a:pPr>
              <a:buClr>
                <a:schemeClr val="accent2">
                  <a:lumMod val="50000"/>
                </a:schemeClr>
              </a:buClr>
              <a:buNone/>
            </a:pPr>
            <a:endParaRPr lang="pt-PT" sz="2800" b="1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BR" sz="2800" b="1" dirty="0" smtClean="0"/>
              <a:t>Pinceladas rápidas de cores puras e dissociadas diretamente na tela, sem misturá-las antes na paleta – a pintura deixa de ser técnica para ser óptica.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Jean – Baptiste Carpeaux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Retomou a vivacidade e </a:t>
            </a:r>
            <a:r>
              <a:rPr lang="pt-PT" dirty="0" smtClean="0"/>
              <a:t>a opulência </a:t>
            </a:r>
            <a:r>
              <a:rPr lang="pt-PT" dirty="0" smtClean="0"/>
              <a:t>do estilo rococó e distribuiu com habilidade, luzes e sombras</a:t>
            </a:r>
            <a:r>
              <a:rPr lang="pt-PT" dirty="0" smtClean="0"/>
              <a:t>.</a:t>
            </a:r>
          </a:p>
          <a:p>
            <a:r>
              <a:rPr lang="pt-PT" dirty="0" smtClean="0"/>
              <a:t>Deixava sem polimento a superfície de suas obras.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12368" cy="50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r>
              <a:rPr lang="pt-PT" b="1" dirty="0" smtClean="0"/>
              <a:t>Auguste Rudin (1840-1917)</a:t>
            </a:r>
            <a:br>
              <a:rPr lang="pt-PT" b="1" dirty="0" smtClean="0"/>
            </a:b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19600" y="1268760"/>
            <a:ext cx="3657600" cy="4857720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 smtClean="0"/>
              <a:t>obra foi encomendada em 1880 como um conjunto de portais a ser instalado no </a:t>
            </a:r>
            <a:r>
              <a:rPr lang="pt-BR" dirty="0" err="1" smtClean="0"/>
              <a:t>Cour</a:t>
            </a:r>
            <a:r>
              <a:rPr lang="pt-BR" dirty="0" smtClean="0"/>
              <a:t> de </a:t>
            </a:r>
            <a:r>
              <a:rPr lang="pt-BR" dirty="0" err="1" smtClean="0"/>
              <a:t>Comptes</a:t>
            </a:r>
            <a:r>
              <a:rPr lang="pt-BR" dirty="0" smtClean="0"/>
              <a:t>, no Museu de Artes Decorativas de </a:t>
            </a:r>
            <a:r>
              <a:rPr lang="pt-BR" dirty="0" smtClean="0"/>
              <a:t>Paris. Que havia sofrido um incêndio.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952328" cy="45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39552" y="594928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Porta do Inferno (1880-1917)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Pontilhismo / Divisionismo 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2400" dirty="0" smtClean="0"/>
              <a:t>É uma técnica de pintura também </a:t>
            </a:r>
            <a:r>
              <a:rPr lang="pt-BR" sz="2400" dirty="0" smtClean="0"/>
              <a:t>conhecida como Pintura de Pontos, consiste na justaposição de pontos de cor criando o efeito desejado pelo pintor nos olhos do </a:t>
            </a:r>
            <a:r>
              <a:rPr lang="pt-BR" sz="2400" dirty="0" smtClean="0"/>
              <a:t>observador.</a:t>
            </a:r>
          </a:p>
          <a:p>
            <a:pPr>
              <a:spcBef>
                <a:spcPts val="1800"/>
              </a:spcBef>
            </a:pPr>
            <a:r>
              <a:rPr lang="pt-BR" sz="2400" dirty="0" smtClean="0"/>
              <a:t>A análise da óptica, os cálculos, a relação física que existe entre as várias cores e a ordem faziam parte do processo criativo dos cultores do pontilhismo</a:t>
            </a:r>
            <a:r>
              <a:rPr lang="pt-B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pt-BR" sz="2400" dirty="0" smtClean="0"/>
              <a:t> A partir do uso dos pontos de diferentes cores, os </a:t>
            </a:r>
            <a:r>
              <a:rPr lang="pt-BR" sz="2400" dirty="0" err="1" smtClean="0"/>
              <a:t>pontilhistas</a:t>
            </a:r>
            <a:r>
              <a:rPr lang="pt-BR" sz="2400" dirty="0" smtClean="0"/>
              <a:t> podiam favorecer uma sensação de profundidade nas suas obras.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Georges Seurat (1859-1891)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696744" cy="45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623731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i="1" dirty="0" smtClean="0"/>
              <a:t>Uma Tarde de Domingo na Ilha de Grande Jatte</a:t>
            </a:r>
            <a:endParaRPr lang="pt-PT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pt-PT" b="1" dirty="0" smtClean="0"/>
              <a:t>Paul Signat (1863-1935)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37312"/>
            <a:ext cx="7056784" cy="620688"/>
          </a:xfrm>
        </p:spPr>
        <p:txBody>
          <a:bodyPr>
            <a:normAutofit fontScale="92500"/>
          </a:bodyPr>
          <a:lstStyle/>
          <a:p>
            <a:r>
              <a:rPr lang="pt-PT" b="1" dirty="0" smtClean="0"/>
              <a:t>Jovens provençais no poço (1892) – Dim.(</a:t>
            </a:r>
            <a:r>
              <a:rPr lang="pt-BR" b="1" dirty="0" smtClean="0"/>
              <a:t>1,95</a:t>
            </a:r>
            <a:r>
              <a:rPr lang="pt-BR" b="1" dirty="0" smtClean="0"/>
              <a:t> m x 1,31 </a:t>
            </a:r>
            <a:r>
              <a:rPr lang="pt-BR" b="1" dirty="0" smtClean="0"/>
              <a:t>m)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528392" cy="51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Paul Signat (1863-1935)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805264"/>
            <a:ext cx="7560840" cy="81156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Retrato de Félix </a:t>
            </a:r>
            <a:r>
              <a:rPr lang="pt-BR" dirty="0" err="1" smtClean="0"/>
              <a:t>Fénéon</a:t>
            </a:r>
            <a:r>
              <a:rPr lang="pt-BR" dirty="0" smtClean="0"/>
              <a:t>  (1890) - (Dim</a:t>
            </a:r>
            <a:r>
              <a:rPr lang="pt-BR" b="1" dirty="0" smtClean="0"/>
              <a:t>.:</a:t>
            </a:r>
            <a:r>
              <a:rPr lang="pt-BR" b="1" dirty="0" smtClean="0"/>
              <a:t> </a:t>
            </a:r>
            <a:r>
              <a:rPr lang="pt-BR" dirty="0" smtClean="0"/>
              <a:t>74 cm x 92 </a:t>
            </a:r>
            <a:r>
              <a:rPr lang="pt-BR" dirty="0" smtClean="0"/>
              <a:t>cm)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5400600" cy="437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Referências 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obvious</a:t>
            </a:r>
            <a:r>
              <a:rPr lang="pt-BR" dirty="0" smtClean="0"/>
              <a:t>: </a:t>
            </a:r>
            <a:r>
              <a:rPr lang="pt-BR" dirty="0" smtClean="0">
                <a:hlinkClick r:id="rId2"/>
              </a:rPr>
              <a:t>http://obviousmag.org/archives/2014/02/edgar_degas_-_a_pequena_bailarina.html#ixzz4tEsAQ7y3</a:t>
            </a:r>
            <a:r>
              <a:rPr lang="pt-BR" dirty="0" smtClean="0"/>
              <a:t> </a:t>
            </a:r>
            <a:br>
              <a:rPr lang="pt-BR" dirty="0" smtClean="0"/>
            </a:br>
            <a:r>
              <a:rPr lang="pt-BR" dirty="0" err="1" smtClean="0"/>
              <a:t>Follow</a:t>
            </a:r>
            <a:r>
              <a:rPr lang="pt-BR" dirty="0" smtClean="0"/>
              <a:t> us: </a:t>
            </a:r>
            <a:r>
              <a:rPr lang="pt-BR" dirty="0" smtClean="0">
                <a:hlinkClick r:id="rId3"/>
              </a:rPr>
              <a:t>@</a:t>
            </a:r>
            <a:r>
              <a:rPr lang="pt-BR" dirty="0" err="1" smtClean="0">
                <a:hlinkClick r:id="rId3"/>
              </a:rPr>
              <a:t>obvious</a:t>
            </a:r>
            <a:r>
              <a:rPr lang="pt-BR" dirty="0" smtClean="0">
                <a:hlinkClick r:id="rId3"/>
              </a:rPr>
              <a:t> </a:t>
            </a:r>
            <a:r>
              <a:rPr lang="pt-BR" dirty="0" err="1" smtClean="0">
                <a:hlinkClick r:id="rId3"/>
              </a:rPr>
              <a:t>on</a:t>
            </a:r>
            <a:r>
              <a:rPr lang="pt-BR" dirty="0" smtClean="0">
                <a:hlinkClick r:id="rId3"/>
              </a:rPr>
              <a:t> </a:t>
            </a:r>
            <a:r>
              <a:rPr lang="pt-BR" dirty="0" err="1" smtClean="0">
                <a:hlinkClick r:id="rId3"/>
              </a:rPr>
              <a:t>Twitter</a:t>
            </a:r>
            <a:r>
              <a:rPr lang="pt-BR" dirty="0" smtClean="0"/>
              <a:t> | </a:t>
            </a:r>
            <a:r>
              <a:rPr lang="pt-BR" dirty="0" err="1" smtClean="0">
                <a:hlinkClick r:id="rId4"/>
              </a:rPr>
              <a:t>obviousmagazine</a:t>
            </a:r>
            <a:r>
              <a:rPr lang="pt-BR" dirty="0" smtClean="0">
                <a:hlinkClick r:id="rId4"/>
              </a:rPr>
              <a:t> </a:t>
            </a:r>
            <a:r>
              <a:rPr lang="pt-BR" dirty="0" err="1" smtClean="0">
                <a:hlinkClick r:id="rId4"/>
              </a:rPr>
              <a:t>on</a:t>
            </a:r>
            <a:r>
              <a:rPr lang="pt-BR" dirty="0" smtClean="0">
                <a:hlinkClick r:id="rId4"/>
              </a:rPr>
              <a:t> </a:t>
            </a:r>
            <a:r>
              <a:rPr lang="pt-BR" dirty="0" err="1" smtClean="0">
                <a:hlinkClick r:id="rId4"/>
              </a:rPr>
              <a:t>Facebook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www.suapesquisa.com/artesliteratura/impressionismo.htm</a:t>
            </a:r>
            <a:endParaRPr lang="pt-BR" dirty="0" smtClean="0"/>
          </a:p>
          <a:p>
            <a:r>
              <a:rPr lang="pt-BR" dirty="0" smtClean="0"/>
              <a:t>https://conceito.de/pontilhismo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7620000" cy="2160240"/>
          </a:xfrm>
        </p:spPr>
        <p:txBody>
          <a:bodyPr/>
          <a:lstStyle/>
          <a:p>
            <a:pPr marL="114300" indent="0" algn="just">
              <a:buClr>
                <a:schemeClr val="accent2">
                  <a:lumMod val="50000"/>
                </a:schemeClr>
              </a:buClr>
              <a:buNone/>
            </a:pPr>
            <a:r>
              <a:rPr lang="pt-PT" b="1" dirty="0" smtClean="0"/>
              <a:t> </a:t>
            </a:r>
          </a:p>
          <a:p>
            <a:pPr marL="114300" indent="0">
              <a:buNone/>
            </a:pPr>
            <a:r>
              <a:rPr lang="pt-PT" sz="5400" b="1" dirty="0" smtClean="0">
                <a:latin typeface="Algerian" pitchFamily="82" charset="0"/>
              </a:rPr>
              <a:t>PRINCIPAIS ARTISTAS</a:t>
            </a:r>
            <a:endParaRPr lang="pt-BR" sz="5400" b="1" dirty="0">
              <a:latin typeface="Algerian" pitchFamily="8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35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CLAUDE MONET (1840-1926)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7474024" cy="4590288"/>
          </a:xfrm>
        </p:spPr>
        <p:txBody>
          <a:bodyPr/>
          <a:lstStyle/>
          <a:p>
            <a:r>
              <a:rPr lang="pt-PT" dirty="0" smtClean="0"/>
              <a:t>Paisagens marinhas </a:t>
            </a:r>
          </a:p>
          <a:p>
            <a:r>
              <a:rPr lang="pt-PT" dirty="0" smtClean="0"/>
              <a:t>Campos de papoulas </a:t>
            </a:r>
          </a:p>
          <a:p>
            <a:r>
              <a:rPr lang="pt-PT" dirty="0" smtClean="0"/>
              <a:t>Rochedos </a:t>
            </a:r>
          </a:p>
          <a:p>
            <a:r>
              <a:rPr lang="pt-PT" dirty="0" smtClean="0"/>
              <a:t>Montes de feno</a:t>
            </a:r>
          </a:p>
          <a:p>
            <a:r>
              <a:rPr lang="pt-PT" dirty="0" smtClean="0"/>
              <a:t>Fase final nenúfares aquáticos, quase abstratos.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CLAUDE MONET (1840-1926)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5733256"/>
            <a:ext cx="7499176" cy="1008112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pt-PT" b="1" dirty="0"/>
              <a:t>Impressão, nascer do Sol (</a:t>
            </a:r>
            <a:r>
              <a:rPr lang="pt-PT" b="1" dirty="0" smtClean="0"/>
              <a:t>1873). </a:t>
            </a:r>
          </a:p>
          <a:p>
            <a:pPr marL="114300" indent="0" algn="ctr">
              <a:buNone/>
            </a:pPr>
            <a:r>
              <a:rPr lang="pt-PT" b="1" dirty="0" smtClean="0"/>
              <a:t>Dimensões</a:t>
            </a:r>
            <a:r>
              <a:rPr lang="pt-PT" b="1" dirty="0"/>
              <a:t>: 48cm x 63cm. Museu Marmottan, Paris.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5583610" y="2348880"/>
            <a:ext cx="2948830" cy="31367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PT" dirty="0" smtClean="0"/>
              <a:t>A pintura </a:t>
            </a:r>
            <a:r>
              <a:rPr lang="pt-PT" dirty="0"/>
              <a:t>deve registrar as tonalidades que os objetos adquirem ao refletir a luz solar num determinado </a:t>
            </a:r>
            <a:r>
              <a:rPr lang="pt-PT" dirty="0" smtClean="0"/>
              <a:t>momento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7095"/>
            <a:ext cx="49720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30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CLAUDE MONET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7200" y="5517231"/>
            <a:ext cx="7499176" cy="79208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PT" b="1" dirty="0" smtClean="0"/>
              <a:t>A ponte japonesa (1899), óleo sobre tela. Dimensões: 81cm x 101 cm. Galeria Nacional de Arte, Washington.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4"/>
            <a:ext cx="5256584" cy="404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84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CLAUDE MONET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5661248"/>
            <a:ext cx="7704856" cy="714644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Catedral de Rouen ao amanhecer (1894). Museu Getty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2952328" cy="329414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t-PT" dirty="0"/>
              <a:t>As sombras devem ser luminosas e coloridas, tal como é a impressão visual que nos causam , e não escuras  ou pretas, como os pintores costumavam representá-las. 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655739" cy="39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9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5445224"/>
            <a:ext cx="8136904" cy="681256"/>
          </a:xfrm>
        </p:spPr>
        <p:txBody>
          <a:bodyPr>
            <a:normAutofit fontScale="85000" lnSpcReduction="10000"/>
          </a:bodyPr>
          <a:lstStyle/>
          <a:p>
            <a:r>
              <a:rPr lang="pt-PT" b="1" dirty="0" smtClean="0"/>
              <a:t>Catedral de Rouen pintado em momentos diferentes do dia.</a:t>
            </a:r>
            <a:endParaRPr lang="pt-BR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277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CLAUDE MONET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3283</TotalTime>
  <Words>1313</Words>
  <Application>Microsoft Office PowerPoint</Application>
  <PresentationFormat>Apresentação na tela (4:3)</PresentationFormat>
  <Paragraphs>163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Adjacência</vt:lpstr>
      <vt:lpstr>IMPRESSIONISMO (1859 à  1886)</vt:lpstr>
      <vt:lpstr>Principais características  </vt:lpstr>
      <vt:lpstr>Slide 3</vt:lpstr>
      <vt:lpstr>Slide 4</vt:lpstr>
      <vt:lpstr>CLAUDE MONET (1840-1926)</vt:lpstr>
      <vt:lpstr>CLAUDE MONET (1840-1926)</vt:lpstr>
      <vt:lpstr>CLAUDE MONET </vt:lpstr>
      <vt:lpstr>CLAUDE MONET </vt:lpstr>
      <vt:lpstr>CLAUDE MONET </vt:lpstr>
      <vt:lpstr>CLAUDE MONET </vt:lpstr>
      <vt:lpstr>CLAUDE MONET</vt:lpstr>
      <vt:lpstr>CLAUDE MONET </vt:lpstr>
      <vt:lpstr>ÉDOUARD MANET (1832-1883) </vt:lpstr>
      <vt:lpstr>Slide 14</vt:lpstr>
      <vt:lpstr>ÉDOUARD MANET</vt:lpstr>
      <vt:lpstr>ÉDOUARD MANET</vt:lpstr>
      <vt:lpstr>PIERRE-AUGUSTE RENOIR (1841-1919)</vt:lpstr>
      <vt:lpstr>PIERRE-AUGUSTE RENOIR (1841-1919)</vt:lpstr>
      <vt:lpstr>Nas duas pinturas, percebemos o mesmo aspecto  do Impressionismo: é o observador  que une visualmente as pinceladas coloridas e compõe o todo,  percebido como  um grupo de pessoas que conversam e se divertem. </vt:lpstr>
      <vt:lpstr>EDIGAR DEGAS (1834-1917)</vt:lpstr>
      <vt:lpstr>EDIGAR DEGAS (1834-1917)</vt:lpstr>
      <vt:lpstr>EDIGAR DEGAS (1834-1917)</vt:lpstr>
      <vt:lpstr>Jacob Camille Pissarro 1830-1903</vt:lpstr>
      <vt:lpstr>Jacob Camille Pissarro 1830-1903</vt:lpstr>
      <vt:lpstr>Jacob Camille Pissarro 1830-1903</vt:lpstr>
      <vt:lpstr>Jacob Camille Pissarro 1830-1903</vt:lpstr>
      <vt:lpstr>Escultura Impressionista</vt:lpstr>
      <vt:lpstr>EDIGAR DEGAS (1834-1917)</vt:lpstr>
      <vt:lpstr>EDIGAR DEGAS (1834-1917)</vt:lpstr>
      <vt:lpstr>Jean – Baptiste Carpeaux </vt:lpstr>
      <vt:lpstr>Auguste Rudin (1840-1917) </vt:lpstr>
      <vt:lpstr>Pontilhismo / Divisionismo </vt:lpstr>
      <vt:lpstr>Georges Seurat (1859-1891)</vt:lpstr>
      <vt:lpstr>Paul Signat (1863-1935)</vt:lpstr>
      <vt:lpstr>Paul Signat (1863-1935)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IMPRESSIONISMO</dc:title>
  <dc:creator>Marcia Cazella</dc:creator>
  <cp:lastModifiedBy>VaioVPCEH</cp:lastModifiedBy>
  <cp:revision>109</cp:revision>
  <dcterms:created xsi:type="dcterms:W3CDTF">2016-10-04T11:30:43Z</dcterms:created>
  <dcterms:modified xsi:type="dcterms:W3CDTF">2017-09-20T19:31:52Z</dcterms:modified>
</cp:coreProperties>
</file>