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1" r:id="rId3"/>
    <p:sldId id="257" r:id="rId4"/>
    <p:sldId id="259" r:id="rId5"/>
    <p:sldId id="295" r:id="rId6"/>
    <p:sldId id="296" r:id="rId7"/>
    <p:sldId id="297" r:id="rId8"/>
    <p:sldId id="260" r:id="rId9"/>
    <p:sldId id="298" r:id="rId10"/>
    <p:sldId id="299" r:id="rId11"/>
    <p:sldId id="262" r:id="rId12"/>
    <p:sldId id="263" r:id="rId13"/>
    <p:sldId id="266" r:id="rId14"/>
    <p:sldId id="264" r:id="rId15"/>
    <p:sldId id="265" r:id="rId16"/>
    <p:sldId id="267" r:id="rId17"/>
    <p:sldId id="278" r:id="rId18"/>
    <p:sldId id="300" r:id="rId19"/>
    <p:sldId id="279" r:id="rId20"/>
    <p:sldId id="280" r:id="rId21"/>
    <p:sldId id="281" r:id="rId22"/>
    <p:sldId id="268" r:id="rId23"/>
    <p:sldId id="292" r:id="rId24"/>
    <p:sldId id="293" r:id="rId25"/>
    <p:sldId id="294" r:id="rId26"/>
    <p:sldId id="274" r:id="rId27"/>
    <p:sldId id="284" r:id="rId28"/>
    <p:sldId id="290" r:id="rId29"/>
    <p:sldId id="282" r:id="rId30"/>
    <p:sldId id="283" r:id="rId31"/>
    <p:sldId id="286" r:id="rId32"/>
    <p:sldId id="275" r:id="rId33"/>
    <p:sldId id="276" r:id="rId34"/>
    <p:sldId id="271" r:id="rId35"/>
    <p:sldId id="272" r:id="rId36"/>
    <p:sldId id="301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EAAE-6433-48D2-9823-9302C4F290D8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1D7-B154-4693-9EA2-9899D1AE7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EAAE-6433-48D2-9823-9302C4F290D8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1D7-B154-4693-9EA2-9899D1AE7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EAAE-6433-48D2-9823-9302C4F290D8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1D7-B154-4693-9EA2-9899D1AE7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EAAE-6433-48D2-9823-9302C4F290D8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1D7-B154-4693-9EA2-9899D1AE7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EAAE-6433-48D2-9823-9302C4F290D8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1D7-B154-4693-9EA2-9899D1AE7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EAAE-6433-48D2-9823-9302C4F290D8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1D7-B154-4693-9EA2-9899D1AE7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EAAE-6433-48D2-9823-9302C4F290D8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1D7-B154-4693-9EA2-9899D1AE7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EAAE-6433-48D2-9823-9302C4F290D8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1D7-B154-4693-9EA2-9899D1AE7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EAAE-6433-48D2-9823-9302C4F290D8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1D7-B154-4693-9EA2-9899D1AE78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EAAE-6433-48D2-9823-9302C4F290D8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1D7-B154-4693-9EA2-9899D1AE78BF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EAAE-6433-48D2-9823-9302C4F290D8}" type="datetimeFigureOut">
              <a:rPr lang="pt-BR" smtClean="0"/>
              <a:t>05/03/2017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C1D7-B154-4693-9EA2-9899D1AE78BF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C93C1D7-B154-4693-9EA2-9899D1AE78BF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858EAAE-6433-48D2-9823-9302C4F290D8}" type="datetimeFigureOut">
              <a:rPr lang="pt-BR" smtClean="0"/>
              <a:t>05/03/2017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55576" y="274638"/>
            <a:ext cx="6712024" cy="850900"/>
          </a:xfrm>
        </p:spPr>
        <p:txBody>
          <a:bodyPr>
            <a:normAutofit fontScale="90000"/>
          </a:bodyPr>
          <a:lstStyle/>
          <a:p>
            <a:r>
              <a:rPr lang="pt-PT" sz="6600" b="1" dirty="0" smtClean="0">
                <a:solidFill>
                  <a:srgbClr val="0070C0"/>
                </a:solidFill>
              </a:rPr>
              <a:t>Arte Grega </a:t>
            </a:r>
            <a:endParaRPr lang="pt-BR" sz="6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52" y="1412776"/>
            <a:ext cx="3312368" cy="442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0" y="6151343"/>
            <a:ext cx="806489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smtClean="0"/>
              <a:t>Sua civilização se deu entre o século XII a. C e X a. C.</a:t>
            </a:r>
          </a:p>
          <a:p>
            <a:pPr marL="114300" indent="0" algn="just">
              <a:buFont typeface="Arial" pitchFamily="34" charset="0"/>
              <a:buNone/>
            </a:pPr>
            <a:endParaRPr lang="pt-BR" sz="2400" smtClean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593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4000" dirty="0"/>
              <a:t>O escultor fazia com que a estátua fosse um objeto belo e não somente a estátua de um homem.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368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O escultor valorizava a simetria natural, assim como os egípcios </a:t>
            </a:r>
            <a:r>
              <a:rPr lang="pt-BR" sz="2800" dirty="0" smtClean="0"/>
              <a:t>e </a:t>
            </a:r>
            <a:r>
              <a:rPr lang="pt-BR" sz="2800" dirty="0"/>
              <a:t>ele esculpia a figura de homens </a:t>
            </a:r>
            <a:r>
              <a:rPr lang="pt-BR" sz="2800" dirty="0" smtClean="0"/>
              <a:t>nus, </a:t>
            </a:r>
            <a:r>
              <a:rPr lang="pt-BR" sz="2800" dirty="0"/>
              <a:t>numa posição frontal. Mas, como não havia regras rígidas para sua produção, a escultura evoluiu: a escultura possuía a cabeça mais levantada, como em pose, o corpo descansava sobre uma das pernas e o quadril era um pouco mais alto que o outro. Um exemplo disso é a escultura de </a:t>
            </a:r>
            <a:r>
              <a:rPr lang="pt-BR" sz="2800" b="1" u="sng" dirty="0"/>
              <a:t>Efebo </a:t>
            </a:r>
            <a:r>
              <a:rPr lang="pt-BR" sz="2800" b="1" u="sng" dirty="0" smtClean="0"/>
              <a:t>de Crítios.</a:t>
            </a:r>
            <a:endParaRPr lang="pt-BR" sz="2800" b="1" u="sng" dirty="0"/>
          </a:p>
          <a:p>
            <a:pPr marL="11430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32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420072"/>
          </a:xfrm>
        </p:spPr>
        <p:txBody>
          <a:bodyPr>
            <a:normAutofit/>
          </a:bodyPr>
          <a:lstStyle/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Como </a:t>
            </a:r>
            <a:r>
              <a:rPr lang="pt-BR" sz="2800" dirty="0"/>
              <a:t>o mármore se quebrava facilmente, por ser pesado, foi substituído pelo bronze, mais leve e permitia dar mais movimento à escultura. </a:t>
            </a:r>
            <a:endParaRPr lang="pt-BR" sz="2800" dirty="0" smtClean="0"/>
          </a:p>
          <a:p>
            <a:pPr marL="114300" indent="0" algn="just">
              <a:buNone/>
            </a:pPr>
            <a:endParaRPr lang="pt-BR" sz="2800" dirty="0" smtClean="0"/>
          </a:p>
          <a:p>
            <a:pPr algn="just"/>
            <a:r>
              <a:rPr lang="pt-BR" sz="2800" dirty="0"/>
              <a:t>O problema da imobilidade do </a:t>
            </a:r>
            <a:r>
              <a:rPr lang="pt-BR" sz="2800" dirty="0" smtClean="0"/>
              <a:t>tronco.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56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0" y="1700808"/>
            <a:ext cx="3673475" cy="4800600"/>
          </a:xfrm>
        </p:spPr>
        <p:txBody>
          <a:bodyPr/>
          <a:lstStyle/>
          <a:p>
            <a:pPr marL="114300" indent="0" algn="just">
              <a:buNone/>
            </a:pPr>
            <a:endParaRPr lang="pt-BR" sz="2800" dirty="0" smtClean="0"/>
          </a:p>
          <a:p>
            <a:pPr marL="114300" indent="0">
              <a:buNone/>
            </a:pPr>
            <a:r>
              <a:rPr lang="pt-BR" sz="2800" dirty="0" smtClean="0"/>
              <a:t>Escultura </a:t>
            </a:r>
            <a:r>
              <a:rPr lang="pt-BR" sz="2800" dirty="0"/>
              <a:t>do Zeus </a:t>
            </a:r>
            <a:r>
              <a:rPr lang="pt-BR" sz="2800" dirty="0" smtClean="0"/>
              <a:t>Artemísio (cerca de 470 a.C.), </a:t>
            </a:r>
            <a:r>
              <a:rPr lang="pt-BR" sz="2800" dirty="0"/>
              <a:t>em que braços e pernas traduzem movimento; porém, seu tronco era imóvel.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84784"/>
            <a:ext cx="4169283" cy="467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067944" y="1281323"/>
            <a:ext cx="3865562" cy="4772025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Representa um atleta momentos antes de lançar um disco, mas seu tronco continuava rígido. </a:t>
            </a:r>
          </a:p>
          <a:p>
            <a:pPr marL="114300" indent="0" algn="just">
              <a:buNone/>
            </a:pPr>
            <a:r>
              <a:rPr lang="pt-BR" sz="2800" b="1" u="sng" dirty="0" smtClean="0"/>
              <a:t>Discóbolo</a:t>
            </a:r>
            <a:endParaRPr lang="pt-BR" sz="2800" dirty="0" smtClean="0"/>
          </a:p>
          <a:p>
            <a:pPr marL="114300" indent="0" algn="just">
              <a:buNone/>
            </a:pPr>
            <a:r>
              <a:rPr lang="pt-BR" sz="2800" dirty="0" smtClean="0"/>
              <a:t>Escultor -  </a:t>
            </a:r>
            <a:r>
              <a:rPr lang="pt-BR" sz="2800" b="1" u="sng" dirty="0" smtClean="0"/>
              <a:t>Miron.</a:t>
            </a:r>
          </a:p>
          <a:p>
            <a:pPr marL="114300" indent="0" algn="just">
              <a:buNone/>
            </a:pPr>
            <a:r>
              <a:rPr lang="pt-PT" sz="2800" dirty="0" smtClean="0"/>
              <a:t>Material – Bronze.</a:t>
            </a:r>
            <a:endParaRPr lang="pt-BR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2" y="980728"/>
            <a:ext cx="3300144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8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716016" y="1082033"/>
            <a:ext cx="3312368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800" dirty="0" smtClean="0"/>
              <a:t>Foi </a:t>
            </a:r>
            <a:r>
              <a:rPr lang="pt-BR" sz="2800" dirty="0"/>
              <a:t>resolvido por </a:t>
            </a:r>
            <a:r>
              <a:rPr lang="pt-BR" sz="2800" b="1" u="sng" dirty="0" err="1"/>
              <a:t>Policleto</a:t>
            </a:r>
            <a:r>
              <a:rPr lang="pt-BR" sz="2800" dirty="0"/>
              <a:t>, em sua escultura </a:t>
            </a:r>
            <a:r>
              <a:rPr lang="pt-BR" sz="2800" b="1" u="sng" dirty="0" err="1" smtClean="0"/>
              <a:t>Doríforo</a:t>
            </a:r>
            <a:r>
              <a:rPr lang="pt-BR" sz="2800" dirty="0"/>
              <a:t> </a:t>
            </a:r>
            <a:r>
              <a:rPr lang="pt-BR" sz="2800" dirty="0" smtClean="0"/>
              <a:t>(440 a.C.) Altura:1,99 m mostrando </a:t>
            </a:r>
            <a:r>
              <a:rPr lang="pt-BR" sz="2800" dirty="0"/>
              <a:t>um homem pronto a dar um passo</a:t>
            </a:r>
            <a:r>
              <a:rPr lang="pt-BR" sz="2800" dirty="0" smtClean="0"/>
              <a:t>.</a:t>
            </a:r>
            <a:endParaRPr lang="pt-BR" sz="2800" dirty="0"/>
          </a:p>
          <a:p>
            <a:endParaRPr lang="pt-B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4" y="260648"/>
            <a:ext cx="3473252" cy="644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0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2088"/>
            <a:ext cx="4597199" cy="616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024336" cy="5674642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tx1"/>
                </a:solidFill>
              </a:rPr>
              <a:t>O escultor </a:t>
            </a:r>
            <a:r>
              <a:rPr lang="pt-PT" sz="2800" b="1" u="sng" dirty="0" smtClean="0">
                <a:solidFill>
                  <a:schemeClr val="tx1"/>
                </a:solidFill>
              </a:rPr>
              <a:t>Policleto </a:t>
            </a:r>
            <a:r>
              <a:rPr lang="pt-PT" sz="2800" b="1" dirty="0" smtClean="0">
                <a:solidFill>
                  <a:schemeClr val="tx1"/>
                </a:solidFill>
              </a:rPr>
              <a:t>estabeleceu um critério de medidas ideais para o corpo humano, que estabelecia estátuas de beleza ideal.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b="1" dirty="0" smtClean="0"/>
              <a:t>A ESCULTURA DO PERÍODO HELENÍSTICO 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208912" cy="4800600"/>
          </a:xfrm>
        </p:spPr>
        <p:txBody>
          <a:bodyPr>
            <a:normAutofit fontScale="92500"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PT" sz="4000" dirty="0" smtClean="0"/>
              <a:t>A escultura do séc. IV a.C. ;</a:t>
            </a:r>
          </a:p>
          <a:p>
            <a:pPr algn="just">
              <a:lnSpc>
                <a:spcPct val="150000"/>
              </a:lnSpc>
            </a:pPr>
            <a:r>
              <a:rPr lang="pt-PT" sz="4000" dirty="0" smtClean="0"/>
              <a:t>Representação, sob a forma humana, de conceitos e sentimentos, como a paz, o amor, a liberdade, a vit´ria, etc.</a:t>
            </a:r>
          </a:p>
          <a:p>
            <a:pPr algn="just">
              <a:lnSpc>
                <a:spcPct val="150000"/>
              </a:lnSpc>
            </a:pPr>
            <a:r>
              <a:rPr lang="pt-PT" sz="4000" dirty="0" smtClean="0"/>
              <a:t>Surgimento do nu feminino</a:t>
            </a:r>
          </a:p>
          <a:p>
            <a:pPr algn="just">
              <a:lnSpc>
                <a:spcPct val="150000"/>
              </a:lnSpc>
            </a:pP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41145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PT" sz="3200" dirty="0"/>
              <a:t>A escultura do séc. III a.C. </a:t>
            </a:r>
          </a:p>
          <a:p>
            <a:pPr algn="just">
              <a:lnSpc>
                <a:spcPct val="150000"/>
              </a:lnSpc>
            </a:pPr>
            <a:r>
              <a:rPr lang="pt-PT" sz="3200" dirty="0"/>
              <a:t>Figuras que expressassem maior mobilidade e levassem o observador a circular em torno delas.</a:t>
            </a:r>
          </a:p>
          <a:p>
            <a:pPr algn="just">
              <a:lnSpc>
                <a:spcPct val="150000"/>
              </a:lnSpc>
            </a:pPr>
            <a:r>
              <a:rPr lang="pt-PT" sz="3200" dirty="0"/>
              <a:t>A grande conquista foi a representação não de uma só figura, mas de grupos de figuras que sugerissem mobilidade e fossem belos de todos ângulos. </a:t>
            </a: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09979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08760" y="764704"/>
            <a:ext cx="7620000" cy="5616575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pPr marL="114300" indent="0">
              <a:buNone/>
            </a:pPr>
            <a:r>
              <a:rPr lang="pt-PT" b="1" dirty="0" smtClean="0"/>
              <a:t>Afrodite de Cnido</a:t>
            </a:r>
          </a:p>
          <a:p>
            <a:pPr marL="114300" indent="0">
              <a:buNone/>
            </a:pPr>
            <a:r>
              <a:rPr lang="pt-PT" b="1" dirty="0" smtClean="0"/>
              <a:t>Escultor: Praxíteles</a:t>
            </a:r>
          </a:p>
          <a:p>
            <a:pPr marL="114300" indent="0">
              <a:buNone/>
            </a:pPr>
            <a:r>
              <a:rPr lang="pt-PT" b="1" dirty="0" smtClean="0"/>
              <a:t>370 a.C. </a:t>
            </a:r>
          </a:p>
          <a:p>
            <a:pPr marL="114300" indent="0">
              <a:buNone/>
            </a:pPr>
            <a:r>
              <a:rPr lang="pt-PT" b="1" dirty="0" smtClean="0"/>
              <a:t>Altura: 2,04m</a:t>
            </a:r>
          </a:p>
          <a:p>
            <a:pPr marL="114300" indent="0">
              <a:buNone/>
            </a:pPr>
            <a:endParaRPr lang="pt-PT" dirty="0" smtClean="0"/>
          </a:p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2952328" cy="414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76" y="1325822"/>
            <a:ext cx="2548376" cy="374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392880" y="5085184"/>
            <a:ext cx="2548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 smtClean="0"/>
              <a:t>Afrodite de Capua</a:t>
            </a:r>
          </a:p>
          <a:p>
            <a:r>
              <a:rPr lang="pt-PT" sz="2200" b="1" dirty="0" smtClean="0"/>
              <a:t>Escultor: Lisipo</a:t>
            </a:r>
          </a:p>
          <a:p>
            <a:r>
              <a:rPr lang="pt-PT" sz="2200" b="1" dirty="0" smtClean="0"/>
              <a:t>Séc. IV a.C.</a:t>
            </a:r>
          </a:p>
          <a:p>
            <a:r>
              <a:rPr lang="pt-PT" sz="2200" b="1" dirty="0" smtClean="0"/>
              <a:t>Altura: 2,10 m</a:t>
            </a:r>
            <a:endParaRPr lang="pt-BR" sz="2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16216" y="4149080"/>
            <a:ext cx="2304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 smtClean="0"/>
              <a:t>Afrodite de Melos ou Vênus de Milo (romana)</a:t>
            </a:r>
          </a:p>
          <a:p>
            <a:r>
              <a:rPr lang="pt-PT" sz="2200" b="1" dirty="0" smtClean="0"/>
              <a:t>Séc. II a.C.</a:t>
            </a:r>
          </a:p>
          <a:p>
            <a:r>
              <a:rPr lang="pt-PT" sz="2200" b="1" dirty="0" smtClean="0"/>
              <a:t>Altura: 2,04</a:t>
            </a:r>
          </a:p>
          <a:p>
            <a:endParaRPr lang="pt-BR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44" y="265623"/>
            <a:ext cx="24384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9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548680"/>
            <a:ext cx="7992888" cy="5852120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A arte grega foi considerada livre, pois valorizava o homem, como sendo o ser mais importante do universo. 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/>
            <a:r>
              <a:rPr lang="pt-BR" sz="2800" dirty="0"/>
              <a:t>A inteligência humana era superior à fé.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/>
            <a:r>
              <a:rPr lang="pt-BR" sz="2800" dirty="0"/>
              <a:t> O dia a dia, a natureza e as manifestações dos gregos eram retratadas na arte. 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/>
            <a:r>
              <a:rPr lang="pt-BR" sz="2800" dirty="0"/>
              <a:t>Eles procuravam o equilíbrio, o ritmo, a harmonia, pois estavam em busca da perfeição.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03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7" y="381088"/>
            <a:ext cx="3771677" cy="480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38" y="744666"/>
            <a:ext cx="26289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39752" y="5469473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 smtClean="0"/>
              <a:t>Vitória de Samotrácia (190 a.C.) </a:t>
            </a:r>
          </a:p>
          <a:p>
            <a:r>
              <a:rPr lang="pt-PT" sz="2200" b="1" dirty="0" smtClean="0"/>
              <a:t>Altura: 2,75 m</a:t>
            </a:r>
          </a:p>
        </p:txBody>
      </p:sp>
    </p:spTree>
    <p:extLst>
      <p:ext uri="{BB962C8B-B14F-4D97-AF65-F5344CB8AC3E}">
        <p14:creationId xmlns:p14="http://schemas.microsoft.com/office/powerpoint/2010/main" val="38806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1" y="476672"/>
            <a:ext cx="6483459" cy="482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99592" y="5517232"/>
            <a:ext cx="69127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 smtClean="0"/>
              <a:t>O soldado gálata e sua mulher. </a:t>
            </a:r>
          </a:p>
          <a:p>
            <a:r>
              <a:rPr lang="pt-PT" sz="2200" b="1" dirty="0" smtClean="0"/>
              <a:t>Primeira metade do séc. III a.C.</a:t>
            </a:r>
          </a:p>
          <a:p>
            <a:r>
              <a:rPr lang="pt-PT" sz="2200" b="1" dirty="0" smtClean="0"/>
              <a:t> Altura: 2,11 m.</a:t>
            </a:r>
          </a:p>
          <a:p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15222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008112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Arquitetura </a:t>
            </a:r>
            <a:r>
              <a:rPr lang="pt-BR" dirty="0"/>
              <a:t>Grega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04864"/>
            <a:ext cx="7848872" cy="4195936"/>
          </a:xfrm>
        </p:spPr>
        <p:txBody>
          <a:bodyPr>
            <a:normAutofit/>
          </a:bodyPr>
          <a:lstStyle/>
          <a:p>
            <a:pPr algn="just"/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endParaRPr lang="pt-PT" sz="2800" dirty="0" smtClean="0"/>
          </a:p>
          <a:p>
            <a:pPr algn="just"/>
            <a:endParaRPr lang="pt-PT" sz="2800" dirty="0"/>
          </a:p>
          <a:p>
            <a:pPr algn="just"/>
            <a:endParaRPr lang="pt-PT" sz="2800" dirty="0" smtClean="0"/>
          </a:p>
          <a:p>
            <a:pPr algn="just"/>
            <a:endParaRPr lang="pt-PT" sz="2800" dirty="0"/>
          </a:p>
          <a:p>
            <a:pPr algn="just"/>
            <a:endParaRPr lang="pt-PT" sz="2800" dirty="0" smtClean="0"/>
          </a:p>
          <a:p>
            <a:pPr algn="just"/>
            <a:endParaRPr lang="pt-BR" sz="2800" dirty="0" smtClean="0"/>
          </a:p>
          <a:p>
            <a:pPr algn="just"/>
            <a:endParaRPr lang="pt-BR" sz="2800" dirty="0"/>
          </a:p>
          <a:p>
            <a:pPr marL="114300" indent="0">
              <a:buNone/>
            </a:pPr>
            <a:endParaRPr lang="pt-BR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78848"/>
            <a:ext cx="753976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0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3" y="589153"/>
            <a:ext cx="8403423" cy="609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9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3" y="730232"/>
            <a:ext cx="7488831" cy="559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23808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Ordem dórica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2148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4832"/>
            <a:ext cx="7320055" cy="552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33265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Ordem jônica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8733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79512" y="333375"/>
            <a:ext cx="7958013" cy="6067425"/>
          </a:xfrm>
        </p:spPr>
        <p:txBody>
          <a:bodyPr/>
          <a:lstStyle/>
          <a:p>
            <a:endParaRPr lang="pt-BR" sz="2400" dirty="0" smtClean="0"/>
          </a:p>
          <a:p>
            <a:pPr algn="just"/>
            <a:r>
              <a:rPr lang="pt-PT" sz="2400" dirty="0" smtClean="0"/>
              <a:t>O Templo como a expressão máxima  da Arquitetura grega.</a:t>
            </a:r>
            <a:endParaRPr lang="pt-BR" sz="2400" dirty="0"/>
          </a:p>
          <a:p>
            <a:pPr algn="just"/>
            <a:r>
              <a:rPr lang="pt-BR" sz="2400" dirty="0" smtClean="0"/>
              <a:t>Morada e abrigo dos deuses.</a:t>
            </a:r>
          </a:p>
          <a:p>
            <a:pPr marL="114300" indent="0" algn="just">
              <a:buNone/>
            </a:pPr>
            <a:endParaRPr lang="pt-PT" sz="2400" dirty="0"/>
          </a:p>
          <a:p>
            <a:pPr algn="just"/>
            <a:r>
              <a:rPr lang="pt-PT" sz="2400" dirty="0" smtClean="0"/>
              <a:t>Sua característica mais forte  é a simetria entre o pórtico da entrada  - o pronau – e o dos fundos – o opistódomo.</a:t>
            </a:r>
          </a:p>
          <a:p>
            <a:pPr marL="114300" indent="0" algn="just">
              <a:buNone/>
            </a:pPr>
            <a:endParaRPr lang="pt-PT" sz="2400" dirty="0" smtClean="0"/>
          </a:p>
          <a:p>
            <a:pPr algn="just"/>
            <a:r>
              <a:rPr lang="pt-BR" sz="2400" dirty="0"/>
              <a:t>E foi a partir deles que se iniciaram as colunas, cujo modelo era de origem dórica ou jônica</a:t>
            </a:r>
            <a:r>
              <a:rPr lang="pt-BR" sz="2400" dirty="0" smtClean="0"/>
              <a:t>.</a:t>
            </a:r>
          </a:p>
          <a:p>
            <a:pPr marL="114300" indent="0" algn="just">
              <a:buNone/>
            </a:pPr>
            <a:endParaRPr lang="pt-BR" sz="2400" dirty="0" smtClean="0"/>
          </a:p>
          <a:p>
            <a:pPr algn="just"/>
            <a:r>
              <a:rPr lang="pt-PT" sz="2400" dirty="0" smtClean="0"/>
              <a:t>No final do séc. V a.C., foi criado o capitel corintio.</a:t>
            </a:r>
            <a:endParaRPr lang="pt-BR" sz="2400" dirty="0" smtClean="0"/>
          </a:p>
          <a:p>
            <a:pPr algn="just"/>
            <a:endParaRPr lang="pt-BR" sz="2800" dirty="0"/>
          </a:p>
          <a:p>
            <a:endParaRPr lang="pt-PT" sz="2800" dirty="0" smtClean="0"/>
          </a:p>
          <a:p>
            <a:endParaRPr lang="pt-PT" sz="2800" dirty="0"/>
          </a:p>
          <a:p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9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O templo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7992888" cy="5132040"/>
          </a:xfrm>
        </p:spPr>
        <p:txBody>
          <a:bodyPr>
            <a:normAutofit/>
          </a:bodyPr>
          <a:lstStyle/>
          <a:p>
            <a:pPr algn="just"/>
            <a:r>
              <a:rPr lang="pt-PT" sz="2400" dirty="0" smtClean="0"/>
              <a:t>Era construído sobre uma base de três degraus. O degrau mais elevado chamava-se estilóbata e sobre ele eram ergida as colunas do peristilo (galeria ou corredor  formada por colunas) e as paredes do núcleo do templo.</a:t>
            </a:r>
          </a:p>
          <a:p>
            <a:pPr marL="114300" indent="0" algn="just">
              <a:buNone/>
            </a:pPr>
            <a:endParaRPr lang="pt-PT" sz="2400" dirty="0" smtClean="0"/>
          </a:p>
          <a:p>
            <a:pPr algn="just"/>
            <a:r>
              <a:rPr lang="pt-PT" sz="2400" dirty="0"/>
              <a:t> </a:t>
            </a:r>
            <a:r>
              <a:rPr lang="pt-PT" sz="2400" dirty="0" smtClean="0"/>
              <a:t>O que diferenciava um templo do outro era se ele era da ordem dórica ou jônica.</a:t>
            </a:r>
          </a:p>
          <a:p>
            <a:pPr algn="just"/>
            <a:endParaRPr lang="pt-PT" sz="2100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69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sz="2400" dirty="0"/>
              <a:t>As colunas sustentavam um entablamento horizontal, formado por três partes: a arquitrave, o friso e a cornija. As colunas e o entablamento eram construídos segundo os modelos da ordem dórica e a orem jônica.</a:t>
            </a:r>
          </a:p>
          <a:p>
            <a:pPr algn="just"/>
            <a:endParaRPr lang="pt-PT" sz="2400" dirty="0"/>
          </a:p>
          <a:p>
            <a:r>
              <a:rPr lang="pt-PT" sz="2400" dirty="0"/>
              <a:t>Embora as dessas duas ordens fossem constantes seus elementos podiam ser alterados. Em geral a ordem jônica tinha um tratamento mais livre do que a dórica. Com isso foi criado o capitel coríntio, que foi muito usado no lugar do capitel jônico.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34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563888" y="460499"/>
            <a:ext cx="4680520" cy="613685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PT" sz="2400" dirty="0" smtClean="0"/>
              <a:t>O núcleo templo era formado pelo </a:t>
            </a:r>
          </a:p>
          <a:p>
            <a:pPr algn="just"/>
            <a:r>
              <a:rPr lang="pt-PT" sz="2400" b="1" u="sng" dirty="0" smtClean="0"/>
              <a:t>Pronau</a:t>
            </a:r>
            <a:r>
              <a:rPr lang="pt-PT" sz="2400" dirty="0" smtClean="0"/>
              <a:t> (espécie de pórticos) entrada principal de um edifício nobre</a:t>
            </a:r>
          </a:p>
          <a:p>
            <a:pPr algn="just"/>
            <a:r>
              <a:rPr lang="pt-PT" sz="2400" b="1" u="sng" dirty="0" smtClean="0"/>
              <a:t>naos</a:t>
            </a:r>
            <a:r>
              <a:rPr lang="pt-PT" sz="2400" dirty="0" smtClean="0"/>
              <a:t> (recinto onde ficava a imagem da divindade)</a:t>
            </a:r>
          </a:p>
          <a:p>
            <a:pPr algn="just"/>
            <a:r>
              <a:rPr lang="pt-PT" sz="2400" b="1" u="sng" dirty="0" smtClean="0"/>
              <a:t>opistódomo</a:t>
            </a:r>
            <a:r>
              <a:rPr lang="pt-PT" sz="2400" dirty="0" smtClean="0"/>
              <a:t> (câmara do tesouro onde eram guardados os bens preciosos da cidade, assim como as oferendas aos deuses) . </a:t>
            </a:r>
          </a:p>
          <a:p>
            <a:pPr marL="114300" indent="0" algn="just">
              <a:buNone/>
            </a:pPr>
            <a:endParaRPr lang="pt-PT" sz="2400" dirty="0"/>
          </a:p>
          <a:p>
            <a:pPr marL="114300" indent="0" algn="just">
              <a:buNone/>
            </a:pPr>
            <a:r>
              <a:rPr lang="pt-PT" sz="2400" dirty="0" smtClean="0"/>
              <a:t>Esse núcleo era cercado por uma colunata chamada peristilo (uma espécie de corredor coberto e circundante), por onde circulavam os fiéis. Em cidades mais ricas, o peristilo chegou a ser formado por duas sérires de colunas em torno do núcleo do templo.</a:t>
            </a:r>
            <a:endParaRPr lang="pt-BR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84603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5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39552" y="1052736"/>
            <a:ext cx="7344816" cy="4800600"/>
          </a:xfrm>
        </p:spPr>
        <p:txBody>
          <a:bodyPr>
            <a:normAutofit/>
          </a:bodyPr>
          <a:lstStyle/>
          <a:p>
            <a:pPr algn="just"/>
            <a:r>
              <a:rPr lang="pt-BR" sz="3600" dirty="0"/>
              <a:t>Suas características são buscar a beleza das coisas, a superioridade do homem, a razão e a democracia</a:t>
            </a:r>
            <a:r>
              <a:rPr lang="pt-BR" sz="3600" dirty="0" smtClean="0"/>
              <a:t>.</a:t>
            </a:r>
          </a:p>
          <a:p>
            <a:pPr algn="just"/>
            <a:endParaRPr lang="pt-PT" sz="3600" dirty="0"/>
          </a:p>
          <a:p>
            <a:pPr algn="just"/>
            <a:r>
              <a:rPr lang="pt-PT" sz="3600" dirty="0" smtClean="0"/>
              <a:t>Seja em filosofia, matemática ou ciências, os gregos eram geniais em desenvolver sistemas.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6264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455732"/>
            <a:ext cx="35283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/>
              <a:t>Ordem Dórica</a:t>
            </a:r>
            <a:r>
              <a:rPr lang="pt-BR" sz="2200" dirty="0" smtClean="0"/>
              <a:t>: simples e maciça.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2200" dirty="0" smtClean="0"/>
              <a:t>Os </a:t>
            </a:r>
            <a:r>
              <a:rPr lang="pt-PT" sz="2200" b="1" u="sng" dirty="0" smtClean="0"/>
              <a:t>fustes</a:t>
            </a:r>
            <a:r>
              <a:rPr lang="pt-PT" sz="2200" dirty="0" smtClean="0"/>
              <a:t> da coluna eram grossos e firmavam-se diretamente no estilóbata.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2200" dirty="0" smtClean="0"/>
              <a:t>Os </a:t>
            </a:r>
            <a:r>
              <a:rPr lang="pt-PT" sz="2200" b="1" u="sng" dirty="0" smtClean="0"/>
              <a:t>capitéis</a:t>
            </a:r>
            <a:r>
              <a:rPr lang="pt-PT" sz="2200" dirty="0" smtClean="0"/>
              <a:t>, que ficavam no alto dos fustes.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2200" dirty="0" smtClean="0"/>
              <a:t>A </a:t>
            </a:r>
            <a:r>
              <a:rPr lang="pt-PT" sz="2200" b="1" u="sng" dirty="0" smtClean="0"/>
              <a:t>arquitrave</a:t>
            </a:r>
            <a:r>
              <a:rPr lang="pt-PT" sz="2200" dirty="0" smtClean="0"/>
              <a:t> era lisa e, sobre ela, ficava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2200" dirty="0" smtClean="0"/>
              <a:t>O </a:t>
            </a:r>
            <a:r>
              <a:rPr lang="pt-PT" sz="2200" b="1" u="sng" dirty="0" smtClean="0"/>
              <a:t>friso</a:t>
            </a:r>
            <a:r>
              <a:rPr lang="pt-PT" sz="2200" dirty="0" smtClean="0"/>
              <a:t> que era dividido em tríglifos (retângulos com sulcos verticais) e métopas (retângulos que podeiam ser lisos e pintados em relevo).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2200" dirty="0" smtClean="0"/>
              <a:t>A </a:t>
            </a:r>
            <a:r>
              <a:rPr lang="pt-PT" sz="2200" b="1" u="sng" dirty="0" smtClean="0"/>
              <a:t>cornija</a:t>
            </a:r>
            <a:r>
              <a:rPr lang="pt-PT" sz="2200" dirty="0" smtClean="0"/>
              <a:t> era lisa</a:t>
            </a:r>
            <a:endParaRPr lang="pt-BR" sz="22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4438248" y="394692"/>
            <a:ext cx="380616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200" b="1" dirty="0" smtClean="0"/>
              <a:t>Ordem Jônica: </a:t>
            </a:r>
            <a:r>
              <a:rPr lang="pt-PT" sz="2200" dirty="0" smtClean="0"/>
              <a:t>sugeria leveza e era mais ornamentada.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2200" dirty="0" smtClean="0"/>
              <a:t>As colunas apresentavam </a:t>
            </a:r>
            <a:r>
              <a:rPr lang="pt-PT" sz="2200" b="1" u="sng" dirty="0" smtClean="0"/>
              <a:t>fustes</a:t>
            </a:r>
            <a:r>
              <a:rPr lang="pt-PT" sz="2200" dirty="0" smtClean="0"/>
              <a:t> mais delgados e que não se firmavam diretamente sobre o estilóbata, mas sobre uma base decorada.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2200" dirty="0" smtClean="0"/>
              <a:t>Os </a:t>
            </a:r>
            <a:r>
              <a:rPr lang="pt-PT" sz="2200" b="1" u="sng" dirty="0" smtClean="0"/>
              <a:t>capitéis</a:t>
            </a:r>
            <a:r>
              <a:rPr lang="pt-PT" sz="2200" dirty="0" smtClean="0"/>
              <a:t> eram enfeitados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2200" dirty="0" smtClean="0"/>
              <a:t>A </a:t>
            </a:r>
            <a:r>
              <a:rPr lang="pt-PT" sz="2200" b="1" u="sng" dirty="0" smtClean="0"/>
              <a:t>arquitrave</a:t>
            </a:r>
            <a:r>
              <a:rPr lang="pt-PT" sz="2200" dirty="0" smtClean="0"/>
              <a:t>, dividida em três partes horizontais.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2200" dirty="0" smtClean="0"/>
              <a:t>O </a:t>
            </a:r>
            <a:r>
              <a:rPr lang="pt-PT" sz="2200" b="1" u="sng" dirty="0" smtClean="0"/>
              <a:t>friso</a:t>
            </a:r>
            <a:r>
              <a:rPr lang="pt-PT" sz="2200" dirty="0" smtClean="0"/>
              <a:t> também era dividido em partes ou então decorado  por uma faixa esculpido em relevo.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PT" sz="2200" dirty="0" smtClean="0"/>
              <a:t>A </a:t>
            </a:r>
            <a:r>
              <a:rPr lang="pt-PT" sz="2200" b="1" u="sng" dirty="0" smtClean="0"/>
              <a:t>cornija</a:t>
            </a:r>
            <a:r>
              <a:rPr lang="pt-PT" sz="2200" dirty="0" smtClean="0"/>
              <a:t> era mais ornamentada e podia apresentar trabalhos de escultura.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16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36" y="908720"/>
            <a:ext cx="873069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5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427093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20" y="3284985"/>
            <a:ext cx="4480927" cy="307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44008" y="274637"/>
            <a:ext cx="3433192" cy="3010347"/>
          </a:xfrm>
        </p:spPr>
        <p:txBody>
          <a:bodyPr/>
          <a:lstStyle/>
          <a:p>
            <a:pPr marL="285750" indent="-285750"/>
            <a:r>
              <a:rPr lang="pt-PT" sz="2800" b="1" dirty="0" smtClean="0"/>
              <a:t>PARTENON</a:t>
            </a:r>
            <a:br>
              <a:rPr lang="pt-PT" sz="2800" b="1" dirty="0" smtClean="0"/>
            </a:br>
            <a:r>
              <a:rPr lang="pt-PT" sz="2800" b="1" dirty="0"/>
              <a:t/>
            </a:r>
            <a:br>
              <a:rPr lang="pt-PT" sz="2800" b="1" dirty="0"/>
            </a:br>
            <a:r>
              <a:rPr lang="pt-PT" sz="1800" dirty="0" smtClean="0">
                <a:solidFill>
                  <a:schemeClr val="tx1"/>
                </a:solidFill>
              </a:rPr>
              <a:t>FOI </a:t>
            </a:r>
            <a:r>
              <a:rPr lang="pt-PT" sz="1800" dirty="0">
                <a:solidFill>
                  <a:schemeClr val="tx1"/>
                </a:solidFill>
              </a:rPr>
              <a:t>PROJETADO PARA ABRIGAR UMA IMENSA ESTÁTUA DA DEUSA ATENA</a:t>
            </a:r>
            <a:r>
              <a:rPr lang="pt-PT" sz="1800" dirty="0" smtClean="0">
                <a:solidFill>
                  <a:schemeClr val="tx1"/>
                </a:solidFill>
              </a:rPr>
              <a:t>.</a:t>
            </a:r>
            <a:br>
              <a:rPr lang="pt-PT" sz="1800" dirty="0" smtClean="0">
                <a:solidFill>
                  <a:schemeClr val="tx1"/>
                </a:solidFill>
              </a:rPr>
            </a:br>
            <a:r>
              <a:rPr lang="pt-PT" sz="1800" dirty="0">
                <a:solidFill>
                  <a:schemeClr val="tx1"/>
                </a:solidFill>
              </a:rPr>
              <a:t/>
            </a:r>
            <a:br>
              <a:rPr lang="pt-PT" sz="1800" dirty="0">
                <a:solidFill>
                  <a:schemeClr val="tx1"/>
                </a:solidFill>
              </a:rPr>
            </a:br>
            <a:r>
              <a:rPr lang="pt-PT" sz="1800" dirty="0">
                <a:solidFill>
                  <a:schemeClr val="tx1"/>
                </a:solidFill>
              </a:rPr>
              <a:t>ARQUITETO – ICTINO</a:t>
            </a:r>
            <a:br>
              <a:rPr lang="pt-PT" sz="1800" dirty="0">
                <a:solidFill>
                  <a:schemeClr val="tx1"/>
                </a:solidFill>
              </a:rPr>
            </a:br>
            <a:r>
              <a:rPr lang="pt-PT" sz="2800" dirty="0"/>
              <a:t/>
            </a:r>
            <a:br>
              <a:rPr lang="pt-PT" sz="2800" dirty="0"/>
            </a:b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350100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pt-PT" b="1" dirty="0" smtClean="0"/>
              <a:t>MESMO EM RUINAS PROJETA UMA IMAGEM DE CLAREZA, PRECISÃO E LÓGICA</a:t>
            </a:r>
          </a:p>
          <a:p>
            <a:pPr algn="just"/>
            <a:endParaRPr lang="pt-PT" b="1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t-PT" b="1" dirty="0" smtClean="0"/>
              <a:t>CARATER FORTEMENTE ESTÉTICO, TAL COMO UMA ESCULTURA.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915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698477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7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1600200"/>
            <a:ext cx="7992888" cy="480060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Ao </a:t>
            </a:r>
            <a:r>
              <a:rPr lang="pt-BR" sz="2800" dirty="0"/>
              <a:t>longo da evolução da arquitetura, os elementos que compunham as colunas, junto com o entablamento poderiam variar, tanto é que foi criado um capitel coríntio para ser colocado no lugar de um capitel da ordem jônica, para enriquecê-la, por exemplo.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090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Havia um espaço chamado frontal, um telhado grego ornamentado por esculturas e ficava tanto na parte da frente quando na de trás do templo. Outra decoração se encontrava nas métopas, que eram decoradas com relevos de esculturas. E também, no friso, que possuía o problema por ser longo, mas foi resolvido no </a:t>
            </a:r>
            <a:r>
              <a:rPr lang="pt-BR" sz="2800" b="1" dirty="0" err="1"/>
              <a:t>Partenon</a:t>
            </a:r>
            <a:r>
              <a:rPr lang="pt-BR" sz="2800" dirty="0"/>
              <a:t>, quando o escultor utilizou o tema de uma procissão em honra à deusa Atena.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290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Bibliografia 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Proença, Graça. História da Arte. Ed. Ática </a:t>
            </a:r>
          </a:p>
          <a:p>
            <a:r>
              <a:rPr lang="pt-PT" dirty="0" smtClean="0"/>
              <a:t>Strickland, Carol. Arte Comentada da pré-história ao pós moderno. Ed. Ediouro </a:t>
            </a:r>
          </a:p>
          <a:p>
            <a:r>
              <a:rPr lang="pt-PT" dirty="0" smtClean="0"/>
              <a:t>Imagens google arts.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27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8460432" cy="1008112"/>
          </a:xfrm>
        </p:spPr>
        <p:txBody>
          <a:bodyPr/>
          <a:lstStyle/>
          <a:p>
            <a:r>
              <a:rPr lang="pt-BR" sz="3600" dirty="0" smtClean="0"/>
              <a:t>A arte grega divide-se  em quatro períodos: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7620000" cy="47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dirty="0" err="1" smtClean="0"/>
              <a:t>Pré</a:t>
            </a:r>
            <a:r>
              <a:rPr lang="pt-BR" sz="3600" b="1" dirty="0" smtClean="0"/>
              <a:t>-Helenístico: </a:t>
            </a:r>
            <a:r>
              <a:rPr lang="pt-BR" sz="3600" dirty="0" smtClean="0"/>
              <a:t>fase da aprendizagem e de estruturação da arte, desenvolveu-se em Creta, </a:t>
            </a:r>
            <a:r>
              <a:rPr lang="pt-BR" sz="3600" dirty="0" err="1" smtClean="0"/>
              <a:t>Micenas</a:t>
            </a:r>
            <a:r>
              <a:rPr lang="pt-BR" sz="3600" dirty="0" smtClean="0"/>
              <a:t> e Chipre´;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5057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556792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/>
              <a:t>Período Arcaico</a:t>
            </a:r>
            <a:r>
              <a:rPr lang="pt-BR" sz="3600" dirty="0"/>
              <a:t> </a:t>
            </a:r>
            <a:r>
              <a:rPr lang="pt-BR" sz="3600" dirty="0" smtClean="0"/>
              <a:t>– fase da definição da arte.</a:t>
            </a:r>
          </a:p>
          <a:p>
            <a:pPr marL="114300" indent="0" algn="just"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92506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7620000" cy="4800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dirty="0"/>
              <a:t>Período Clássico </a:t>
            </a:r>
            <a:r>
              <a:rPr lang="pt-BR" sz="4000" dirty="0" smtClean="0"/>
              <a:t>– fase da perfeição, em todos os sentidos, da cultura e da arte. </a:t>
            </a:r>
            <a:r>
              <a:rPr lang="pt-BR" sz="4000" dirty="0" err="1" smtClean="0"/>
              <a:t>Fídias</a:t>
            </a:r>
            <a:r>
              <a:rPr lang="pt-BR" sz="4000" dirty="0" smtClean="0"/>
              <a:t> foi o artista de maior destaque.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58213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620688"/>
            <a:ext cx="7620000" cy="525658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dirty="0"/>
              <a:t>Período Helenístico</a:t>
            </a:r>
            <a:r>
              <a:rPr lang="pt-BR" sz="4000" dirty="0"/>
              <a:t> (século IV até o século II </a:t>
            </a:r>
            <a:r>
              <a:rPr lang="pt-BR" sz="4000" dirty="0" smtClean="0"/>
              <a:t>a.C.). Fase de expansão da arte para o Egito, Ásia Menor, Síria e Roma</a:t>
            </a:r>
            <a:endParaRPr lang="pt-BR" sz="4000" dirty="0"/>
          </a:p>
          <a:p>
            <a:pPr algn="just">
              <a:lnSpc>
                <a:spcPct val="150000"/>
              </a:lnSpc>
            </a:pPr>
            <a:endParaRPr lang="pt-BR" sz="4000" dirty="0"/>
          </a:p>
          <a:p>
            <a:pPr algn="just">
              <a:lnSpc>
                <a:spcPct val="150000"/>
              </a:lnSpc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61083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792088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Escultura </a:t>
            </a:r>
            <a:r>
              <a:rPr lang="pt-BR" dirty="0"/>
              <a:t>Grega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/>
              <a:t>N</a:t>
            </a:r>
            <a:r>
              <a:rPr lang="pt-BR" sz="4000" dirty="0" smtClean="0"/>
              <a:t>o </a:t>
            </a:r>
            <a:r>
              <a:rPr lang="pt-BR" sz="4000" dirty="0"/>
              <a:t>final do século VII a.C. </a:t>
            </a:r>
            <a:r>
              <a:rPr lang="pt-BR" sz="4000" dirty="0" smtClean="0"/>
              <a:t>no </a:t>
            </a:r>
            <a:r>
              <a:rPr lang="pt-BR" sz="4000" dirty="0"/>
              <a:t>Período Arcaico, eles </a:t>
            </a:r>
            <a:r>
              <a:rPr lang="pt-BR" sz="3600" dirty="0"/>
              <a:t>começaram</a:t>
            </a:r>
            <a:r>
              <a:rPr lang="pt-BR" sz="4000" dirty="0"/>
              <a:t> a esculpir e mostrar a influência que a escultura egípcia tinha sobre </a:t>
            </a:r>
            <a:r>
              <a:rPr lang="pt-BR" sz="4000" dirty="0" smtClean="0"/>
              <a:t>eles, a proporção. 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49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5229200"/>
            <a:ext cx="8108548" cy="144016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pt-BR" sz="4000" dirty="0"/>
              <a:t>Estátuas eram perfeitas. Inicialmente, o material era feito com mármore, cujo nome era </a:t>
            </a:r>
            <a:r>
              <a:rPr lang="pt-BR" sz="4000" b="1" u="sng" dirty="0" err="1"/>
              <a:t>Kouros</a:t>
            </a:r>
            <a:r>
              <a:rPr lang="pt-BR" sz="4000" dirty="0"/>
              <a:t>, que significa homem jovem. </a:t>
            </a:r>
          </a:p>
          <a:p>
            <a:pPr>
              <a:lnSpc>
                <a:spcPct val="150000"/>
              </a:lnSpc>
            </a:pPr>
            <a:endParaRPr lang="pt-BR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3625"/>
            <a:ext cx="5948308" cy="49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540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3752</TotalTime>
  <Words>1260</Words>
  <Application>Microsoft Office PowerPoint</Application>
  <PresentationFormat>Apresentação na tela (4:3)</PresentationFormat>
  <Paragraphs>126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Adjacência</vt:lpstr>
      <vt:lpstr>Arte Grega </vt:lpstr>
      <vt:lpstr>Apresentação do PowerPoint</vt:lpstr>
      <vt:lpstr>Apresentação do PowerPoint</vt:lpstr>
      <vt:lpstr>A arte grega divide-se  em quatro períodos:</vt:lpstr>
      <vt:lpstr>Apresentação do PowerPoint</vt:lpstr>
      <vt:lpstr>Apresentação do PowerPoint</vt:lpstr>
      <vt:lpstr>Apresentação do PowerPoint</vt:lpstr>
      <vt:lpstr> Escultura Grega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escultor Policleto estabeleceu um critério de medidas ideais para o corpo humano, que estabelecia estátuas de beleza ideal.</vt:lpstr>
      <vt:lpstr>A ESCULTURA DO PERÍODO HELENÍSTICO </vt:lpstr>
      <vt:lpstr>Apresentação do PowerPoint</vt:lpstr>
      <vt:lpstr>Apresentação do PowerPoint</vt:lpstr>
      <vt:lpstr>Apresentação do PowerPoint</vt:lpstr>
      <vt:lpstr>Apresentação do PowerPoint</vt:lpstr>
      <vt:lpstr> Arquitetura Grega </vt:lpstr>
      <vt:lpstr>Apresentação do PowerPoint</vt:lpstr>
      <vt:lpstr>Apresentação do PowerPoint</vt:lpstr>
      <vt:lpstr>Apresentação do PowerPoint</vt:lpstr>
      <vt:lpstr>Apresentação do PowerPoint</vt:lpstr>
      <vt:lpstr>O templo</vt:lpstr>
      <vt:lpstr>Apresentação do PowerPoint</vt:lpstr>
      <vt:lpstr>Apresentação do PowerPoint</vt:lpstr>
      <vt:lpstr>Apresentação do PowerPoint</vt:lpstr>
      <vt:lpstr>Apresentação do PowerPoint</vt:lpstr>
      <vt:lpstr>PARTENON  FOI PROJETADO PARA ABRIGAR UMA IMENSA ESTÁTUA DA DEUSA ATENA.  ARQUITETO – ICTINO  </vt:lpstr>
      <vt:lpstr>Apresentação do PowerPoint</vt:lpstr>
      <vt:lpstr>Apresentação do PowerPoint</vt:lpstr>
      <vt:lpstr>Apresentação do PowerPoint</vt:lpstr>
      <vt:lpstr>Bibliografia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 grega</dc:title>
  <dc:creator>Marcia Cazella</dc:creator>
  <cp:lastModifiedBy>Marcia Cazella</cp:lastModifiedBy>
  <cp:revision>73</cp:revision>
  <dcterms:created xsi:type="dcterms:W3CDTF">2016-04-02T14:58:35Z</dcterms:created>
  <dcterms:modified xsi:type="dcterms:W3CDTF">2017-03-05T14:40:02Z</dcterms:modified>
</cp:coreProperties>
</file>