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2" r:id="rId15"/>
    <p:sldId id="268" r:id="rId16"/>
    <p:sldId id="269" r:id="rId17"/>
    <p:sldId id="270" r:id="rId18"/>
    <p:sldId id="273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6" name="Espaço Reservado par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470F-A041-4DAE-A43A-900B0BA64BFC}" type="datetimeFigureOut">
              <a:rPr lang="pt-BR" smtClean="0"/>
              <a:pPr/>
              <a:t>27/09/2017</a:t>
            </a:fld>
            <a:endParaRPr lang="pt-BR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DF15374-3F55-4722-97AC-B96201608C5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470F-A041-4DAE-A43A-900B0BA64BFC}" type="datetimeFigureOut">
              <a:rPr lang="pt-BR" smtClean="0"/>
              <a:pPr/>
              <a:t>27/09/2017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5374-3F55-4722-97AC-B96201608C5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470F-A041-4DAE-A43A-900B0BA64BFC}" type="datetimeFigureOut">
              <a:rPr lang="pt-BR" smtClean="0"/>
              <a:pPr/>
              <a:t>27/09/2017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5374-3F55-4722-97AC-B96201608C5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7" name="Espaço Reservado para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470F-A041-4DAE-A43A-900B0BA64BFC}" type="datetimeFigureOut">
              <a:rPr lang="pt-BR" smtClean="0"/>
              <a:pPr/>
              <a:t>27/09/2017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DF15374-3F55-4722-97AC-B96201608C5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470F-A041-4DAE-A43A-900B0BA64BFC}" type="datetimeFigureOut">
              <a:rPr lang="pt-BR" smtClean="0"/>
              <a:pPr/>
              <a:t>27/09/2017</a:t>
            </a:fld>
            <a:endParaRPr lang="pt-BR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5374-3F55-4722-97AC-B96201608C5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470F-A041-4DAE-A43A-900B0BA64BFC}" type="datetimeFigureOut">
              <a:rPr lang="pt-BR" smtClean="0"/>
              <a:pPr/>
              <a:t>27/09/2017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5374-3F55-4722-97AC-B96201608C5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8" name="Espaço Reservado para Conteúd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470F-A041-4DAE-A43A-900B0BA64BFC}" type="datetimeFigureOut">
              <a:rPr lang="pt-BR" smtClean="0"/>
              <a:pPr/>
              <a:t>27/09/2017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DF15374-3F55-4722-97AC-B96201608C5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470F-A041-4DAE-A43A-900B0BA64BFC}" type="datetimeFigureOut">
              <a:rPr lang="pt-BR" smtClean="0"/>
              <a:pPr/>
              <a:t>27/09/2017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5374-3F55-4722-97AC-B96201608C5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470F-A041-4DAE-A43A-900B0BA64BFC}" type="datetimeFigureOut">
              <a:rPr lang="pt-BR" smtClean="0"/>
              <a:pPr/>
              <a:t>27/09/2017</a:t>
            </a:fld>
            <a:endParaRPr lang="pt-BR"/>
          </a:p>
        </p:txBody>
      </p:sp>
      <p:sp>
        <p:nvSpPr>
          <p:cNvPr id="24" name="Espaço Reservado para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5374-3F55-4722-97AC-B96201608C5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470F-A041-4DAE-A43A-900B0BA64BFC}" type="datetimeFigureOut">
              <a:rPr lang="pt-BR" smtClean="0"/>
              <a:pPr/>
              <a:t>27/09/2017</a:t>
            </a:fld>
            <a:endParaRPr lang="pt-BR"/>
          </a:p>
        </p:txBody>
      </p:sp>
      <p:sp>
        <p:nvSpPr>
          <p:cNvPr id="29" name="Espaço Reservado para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5374-3F55-4722-97AC-B96201608C5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470F-A041-4DAE-A43A-900B0BA64BFC}" type="datetimeFigureOut">
              <a:rPr lang="pt-BR" smtClean="0"/>
              <a:pPr/>
              <a:t>27/09/2017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15374-3F55-4722-97AC-B96201608C5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91F470F-A041-4DAE-A43A-900B0BA64BFC}" type="datetimeFigureOut">
              <a:rPr lang="pt-BR" smtClean="0"/>
              <a:pPr/>
              <a:t>27/09/2017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DF15374-3F55-4722-97AC-B96201608C5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Títu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steticaarte2009.blogspot.com.br/" TargetMode="External"/><Relationship Id="rId2" Type="http://schemas.openxmlformats.org/officeDocument/2006/relationships/hyperlink" Target="http://www.pinturasemtela.com.b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ortalaz.com.br/blog/dom-severi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PÓS-IMPRESSIONISMO</a:t>
            </a:r>
            <a:br>
              <a:rPr lang="pt-PT" dirty="0" smtClean="0"/>
            </a:br>
            <a:r>
              <a:rPr lang="pt-PT" dirty="0" smtClean="0"/>
              <a:t>                  (1885-1907)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76766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821677"/>
            <a:ext cx="3275856" cy="403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/>
          <a:lstStyle/>
          <a:p>
            <a:r>
              <a:rPr lang="pt-PT" b="1" dirty="0" smtClean="0">
                <a:solidFill>
                  <a:schemeClr val="tx1"/>
                </a:solidFill>
              </a:rPr>
              <a:t>Paul Cézanne (1839-1906)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0" y="1268760"/>
            <a:ext cx="8686800" cy="4680520"/>
          </a:xfrm>
        </p:spPr>
        <p:txBody>
          <a:bodyPr>
            <a:normAutofit fontScale="92500" lnSpcReduction="20000"/>
          </a:bodyPr>
          <a:lstStyle/>
          <a:p>
            <a:r>
              <a:rPr lang="pt-PT" b="1" u="sng" dirty="0" smtClean="0">
                <a:solidFill>
                  <a:schemeClr val="tx1"/>
                </a:solidFill>
              </a:rPr>
              <a:t>Tema</a:t>
            </a:r>
            <a:r>
              <a:rPr lang="pt-PT" dirty="0" smtClean="0"/>
              <a:t> – </a:t>
            </a:r>
            <a:r>
              <a:rPr lang="pt-PT" dirty="0" smtClean="0">
                <a:solidFill>
                  <a:schemeClr val="tx1"/>
                </a:solidFill>
              </a:rPr>
              <a:t>Naturezas mortas com frutas, paisagens de Mont Ste. Victoire, L’Estaque</a:t>
            </a:r>
          </a:p>
          <a:p>
            <a:r>
              <a:rPr lang="pt-PT" b="1" u="sng" dirty="0" smtClean="0">
                <a:solidFill>
                  <a:schemeClr val="tx1"/>
                </a:solidFill>
              </a:rPr>
              <a:t>Característica</a:t>
            </a:r>
            <a:r>
              <a:rPr lang="pt-PT" dirty="0" smtClean="0">
                <a:solidFill>
                  <a:schemeClr val="tx1"/>
                </a:solidFill>
              </a:rPr>
              <a:t> – Ênfase protocubista na estrutura geométrica.</a:t>
            </a:r>
          </a:p>
          <a:p>
            <a:r>
              <a:rPr lang="pt-PT" b="1" u="sng" dirty="0" smtClean="0">
                <a:solidFill>
                  <a:schemeClr val="tx1"/>
                </a:solidFill>
              </a:rPr>
              <a:t>Tipo </a:t>
            </a:r>
            <a:r>
              <a:rPr lang="pt-PT" dirty="0" smtClean="0">
                <a:solidFill>
                  <a:schemeClr val="tx1"/>
                </a:solidFill>
              </a:rPr>
              <a:t>– Analítico, estável.</a:t>
            </a:r>
          </a:p>
          <a:p>
            <a:r>
              <a:rPr lang="pt-PT" b="1" u="sng" dirty="0" smtClean="0">
                <a:solidFill>
                  <a:schemeClr val="tx1"/>
                </a:solidFill>
              </a:rPr>
              <a:t>Preocupação</a:t>
            </a:r>
            <a:r>
              <a:rPr lang="pt-PT" dirty="0" smtClean="0">
                <a:solidFill>
                  <a:schemeClr val="tx1"/>
                </a:solidFill>
              </a:rPr>
              <a:t> – Ordem permanente subjacente.</a:t>
            </a:r>
          </a:p>
          <a:p>
            <a:r>
              <a:rPr lang="pt-PT" b="1" u="sng" dirty="0" smtClean="0">
                <a:solidFill>
                  <a:schemeClr val="tx1"/>
                </a:solidFill>
              </a:rPr>
              <a:t>Marcas</a:t>
            </a:r>
            <a:r>
              <a:rPr lang="pt-PT" dirty="0" smtClean="0">
                <a:solidFill>
                  <a:schemeClr val="tx1"/>
                </a:solidFill>
              </a:rPr>
              <a:t> – Desenho equilibrado manchas chapadas, quadradas, de cor em </a:t>
            </a:r>
          </a:p>
          <a:p>
            <a:pPr>
              <a:buNone/>
            </a:pPr>
            <a:r>
              <a:rPr lang="pt-PT" dirty="0" smtClean="0">
                <a:solidFill>
                  <a:schemeClr val="tx1"/>
                </a:solidFill>
              </a:rPr>
              <a:t>   gradações de tom; formas </a:t>
            </a:r>
          </a:p>
          <a:p>
            <a:pPr>
              <a:buNone/>
            </a:pPr>
            <a:r>
              <a:rPr lang="pt-PT" dirty="0" smtClean="0">
                <a:solidFill>
                  <a:schemeClr val="tx1"/>
                </a:solidFill>
              </a:rPr>
              <a:t>   geométricas    simples.</a:t>
            </a:r>
          </a:p>
          <a:p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394077"/>
            <a:ext cx="2973363" cy="246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86800" cy="841248"/>
          </a:xfrm>
        </p:spPr>
        <p:txBody>
          <a:bodyPr/>
          <a:lstStyle/>
          <a:p>
            <a:r>
              <a:rPr lang="pt-PT" b="1" dirty="0" smtClean="0">
                <a:solidFill>
                  <a:schemeClr val="tx1"/>
                </a:solidFill>
              </a:rPr>
              <a:t>Paul Cézanne (1839-1906)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467544" y="5373216"/>
            <a:ext cx="2880320" cy="7639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dirty="0" smtClean="0">
                <a:solidFill>
                  <a:schemeClr val="tx1"/>
                </a:solidFill>
              </a:rPr>
              <a:t>Natureza morta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4344817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933056"/>
            <a:ext cx="380367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5436096" y="6334780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dirty="0" smtClean="0">
                <a:solidFill>
                  <a:schemeClr val="tx1"/>
                </a:solidFill>
              </a:rPr>
              <a:t>Três crânios</a:t>
            </a:r>
            <a:endParaRPr lang="pt-BR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86800" cy="841248"/>
          </a:xfrm>
        </p:spPr>
        <p:txBody>
          <a:bodyPr/>
          <a:lstStyle/>
          <a:p>
            <a:r>
              <a:rPr lang="pt-PT" b="1" dirty="0" smtClean="0">
                <a:solidFill>
                  <a:schemeClr val="tx1"/>
                </a:solidFill>
              </a:rPr>
              <a:t>Paul Cézanne (1839-1906)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23528" y="5661248"/>
            <a:ext cx="4191000" cy="663352"/>
          </a:xfrm>
        </p:spPr>
        <p:txBody>
          <a:bodyPr>
            <a:normAutofit fontScale="85000" lnSpcReduction="10000"/>
          </a:bodyPr>
          <a:lstStyle/>
          <a:p>
            <a:r>
              <a:rPr lang="pt-PT" b="1" dirty="0" smtClean="0">
                <a:solidFill>
                  <a:schemeClr val="tx1"/>
                </a:solidFill>
              </a:rPr>
              <a:t>Banhistas Grandes (1906)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4139455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68760"/>
            <a:ext cx="430604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788024" y="4581128"/>
            <a:ext cx="4191000" cy="663352"/>
          </a:xfrm>
        </p:spPr>
        <p:txBody>
          <a:bodyPr>
            <a:normAutofit/>
          </a:bodyPr>
          <a:lstStyle/>
          <a:p>
            <a:r>
              <a:rPr lang="pt-PT" sz="2000" b="1" dirty="0" smtClean="0">
                <a:solidFill>
                  <a:schemeClr val="tx1"/>
                </a:solidFill>
              </a:rPr>
              <a:t>Mont Sainte-Victore (1902)</a:t>
            </a:r>
            <a:endParaRPr lang="pt-BR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/>
          <a:lstStyle/>
          <a:p>
            <a:r>
              <a:rPr lang="pt-PT" b="1" dirty="0" smtClean="0"/>
              <a:t>Paul gauguin (1848-1903)</a:t>
            </a:r>
            <a:endParaRPr lang="pt-BR" b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251520" y="1556792"/>
            <a:ext cx="8686800" cy="4525963"/>
          </a:xfrm>
        </p:spPr>
        <p:txBody>
          <a:bodyPr>
            <a:normAutofit/>
          </a:bodyPr>
          <a:lstStyle/>
          <a:p>
            <a:r>
              <a:rPr lang="pt-PT" b="1" u="sng" dirty="0" smtClean="0">
                <a:solidFill>
                  <a:schemeClr val="tx1"/>
                </a:solidFill>
              </a:rPr>
              <a:t>Tema</a:t>
            </a:r>
            <a:r>
              <a:rPr lang="pt-PT" dirty="0" smtClean="0"/>
              <a:t> – </a:t>
            </a:r>
            <a:r>
              <a:rPr lang="pt-PT" dirty="0" smtClean="0">
                <a:solidFill>
                  <a:schemeClr val="tx1"/>
                </a:solidFill>
              </a:rPr>
              <a:t>Nativos do Taiti, </a:t>
            </a:r>
          </a:p>
          <a:p>
            <a:pPr>
              <a:buNone/>
            </a:pPr>
            <a:r>
              <a:rPr lang="pt-PT" dirty="0" smtClean="0">
                <a:solidFill>
                  <a:schemeClr val="tx1"/>
                </a:solidFill>
              </a:rPr>
              <a:t>   camponeses na Bretanha.</a:t>
            </a:r>
          </a:p>
          <a:p>
            <a:r>
              <a:rPr lang="pt-PT" b="1" u="sng" dirty="0" smtClean="0">
                <a:solidFill>
                  <a:schemeClr val="tx1"/>
                </a:solidFill>
              </a:rPr>
              <a:t>Característica</a:t>
            </a:r>
            <a:r>
              <a:rPr lang="pt-PT" dirty="0" smtClean="0">
                <a:solidFill>
                  <a:schemeClr val="tx1"/>
                </a:solidFill>
              </a:rPr>
              <a:t> – Primitivismo exótico.</a:t>
            </a:r>
          </a:p>
          <a:p>
            <a:r>
              <a:rPr lang="pt-PT" b="1" u="sng" dirty="0" smtClean="0">
                <a:solidFill>
                  <a:schemeClr val="tx1"/>
                </a:solidFill>
              </a:rPr>
              <a:t>Tipo </a:t>
            </a:r>
            <a:r>
              <a:rPr lang="pt-PT" dirty="0" smtClean="0">
                <a:solidFill>
                  <a:schemeClr val="tx1"/>
                </a:solidFill>
              </a:rPr>
              <a:t>– Simbólico, misterioso.</a:t>
            </a:r>
          </a:p>
          <a:p>
            <a:r>
              <a:rPr lang="pt-PT" b="1" u="sng" dirty="0" smtClean="0">
                <a:solidFill>
                  <a:schemeClr val="tx1"/>
                </a:solidFill>
              </a:rPr>
              <a:t>Preocupação</a:t>
            </a:r>
            <a:r>
              <a:rPr lang="pt-PT" dirty="0" smtClean="0">
                <a:solidFill>
                  <a:schemeClr val="tx1"/>
                </a:solidFill>
              </a:rPr>
              <a:t> – Cor viva para expressar emoção </a:t>
            </a:r>
          </a:p>
          <a:p>
            <a:r>
              <a:rPr lang="pt-PT" b="1" u="sng" dirty="0" smtClean="0">
                <a:solidFill>
                  <a:schemeClr val="tx1"/>
                </a:solidFill>
              </a:rPr>
              <a:t>Marcas</a:t>
            </a:r>
            <a:r>
              <a:rPr lang="pt-PT" dirty="0" smtClean="0">
                <a:solidFill>
                  <a:schemeClr val="tx1"/>
                </a:solidFill>
              </a:rPr>
              <a:t> – Formas simplificadas em cores não-naturais, contornos fortes em padrões rítmicos.</a:t>
            </a:r>
          </a:p>
          <a:p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0"/>
            <a:ext cx="3059832" cy="218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r>
              <a:rPr lang="pt-PT" b="1" dirty="0" smtClean="0"/>
              <a:t>Paul gauguin (1848-1903)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4797153"/>
            <a:ext cx="5400600" cy="792088"/>
          </a:xfrm>
        </p:spPr>
        <p:txBody>
          <a:bodyPr>
            <a:normAutofit/>
          </a:bodyPr>
          <a:lstStyle/>
          <a:p>
            <a:pPr fontAlgn="base"/>
            <a:r>
              <a:rPr lang="pt-BR" sz="2400" b="1" i="1" dirty="0" smtClean="0"/>
              <a:t>Mulheres de Taiti na praia</a:t>
            </a:r>
            <a:r>
              <a:rPr lang="pt-BR" sz="2400" b="1" dirty="0" smtClean="0"/>
              <a:t> (1891)</a:t>
            </a:r>
          </a:p>
          <a:p>
            <a:pPr fontAlgn="base"/>
            <a:endParaRPr lang="pt-BR" sz="2400" b="1" dirty="0" smtClean="0"/>
          </a:p>
          <a:p>
            <a:endParaRPr lang="pt-BR" sz="24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4752528" cy="338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196752"/>
            <a:ext cx="3172966" cy="402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5436096" y="5373216"/>
            <a:ext cx="3420888" cy="7920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pt-BR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Cristo amarelo (1889) </a:t>
            </a:r>
            <a:endParaRPr kumimoji="0" lang="pt-B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pt-B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8686800" cy="838200"/>
          </a:xfrm>
        </p:spPr>
        <p:txBody>
          <a:bodyPr/>
          <a:lstStyle/>
          <a:p>
            <a:r>
              <a:rPr lang="pt-PT" b="1" dirty="0" smtClean="0">
                <a:solidFill>
                  <a:schemeClr val="tx1"/>
                </a:solidFill>
              </a:rPr>
              <a:t>Van Gogh </a:t>
            </a:r>
            <a:r>
              <a:rPr lang="pt-BR" b="1" dirty="0" smtClean="0">
                <a:solidFill>
                  <a:schemeClr val="tx1"/>
                </a:solidFill>
              </a:rPr>
              <a:t>(1853-1890) 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589240"/>
          </a:xfrm>
        </p:spPr>
        <p:txBody>
          <a:bodyPr>
            <a:normAutofit lnSpcReduction="10000"/>
          </a:bodyPr>
          <a:lstStyle/>
          <a:p>
            <a:r>
              <a:rPr lang="pt-PT" b="1" u="sng" dirty="0" smtClean="0">
                <a:solidFill>
                  <a:schemeClr val="tx1"/>
                </a:solidFill>
              </a:rPr>
              <a:t>Tema</a:t>
            </a:r>
            <a:r>
              <a:rPr lang="pt-PT" dirty="0" smtClean="0"/>
              <a:t> – </a:t>
            </a:r>
            <a:r>
              <a:rPr lang="pt-PT" dirty="0" smtClean="0">
                <a:solidFill>
                  <a:schemeClr val="tx1"/>
                </a:solidFill>
              </a:rPr>
              <a:t>autorretratos, flores, paisagens, naturezas-mortas</a:t>
            </a:r>
          </a:p>
          <a:p>
            <a:r>
              <a:rPr lang="pt-PT" b="1" u="sng" dirty="0" smtClean="0">
                <a:solidFill>
                  <a:schemeClr val="tx1"/>
                </a:solidFill>
              </a:rPr>
              <a:t>Característica</a:t>
            </a:r>
            <a:r>
              <a:rPr lang="pt-PT" dirty="0" smtClean="0">
                <a:solidFill>
                  <a:schemeClr val="tx1"/>
                </a:solidFill>
              </a:rPr>
              <a:t> – Pinceladas agitadas, em espiral</a:t>
            </a:r>
          </a:p>
          <a:p>
            <a:r>
              <a:rPr lang="pt-PT" b="1" u="sng" dirty="0" smtClean="0">
                <a:solidFill>
                  <a:schemeClr val="tx1"/>
                </a:solidFill>
              </a:rPr>
              <a:t>Tipo </a:t>
            </a:r>
            <a:r>
              <a:rPr lang="pt-PT" dirty="0" smtClean="0">
                <a:solidFill>
                  <a:schemeClr val="tx1"/>
                </a:solidFill>
              </a:rPr>
              <a:t>– Apaixonado, vibrante</a:t>
            </a:r>
          </a:p>
          <a:p>
            <a:r>
              <a:rPr lang="pt-PT" b="1" u="sng" dirty="0" smtClean="0">
                <a:solidFill>
                  <a:schemeClr val="tx1"/>
                </a:solidFill>
              </a:rPr>
              <a:t>Preocupação</a:t>
            </a:r>
            <a:r>
              <a:rPr lang="pt-PT" dirty="0" smtClean="0">
                <a:solidFill>
                  <a:schemeClr val="tx1"/>
                </a:solidFill>
              </a:rPr>
              <a:t> – Reação emocional ao tema através da cor</a:t>
            </a:r>
          </a:p>
          <a:p>
            <a:r>
              <a:rPr lang="pt-PT" b="1" u="sng" dirty="0" smtClean="0">
                <a:solidFill>
                  <a:schemeClr val="tx1"/>
                </a:solidFill>
              </a:rPr>
              <a:t>Marcas</a:t>
            </a:r>
            <a:r>
              <a:rPr lang="pt-PT" dirty="0" smtClean="0">
                <a:solidFill>
                  <a:schemeClr val="tx1"/>
                </a:solidFill>
              </a:rPr>
              <a:t> – Impasto grosso com pinceladas cortadas ou faixas onduladas; formas simples em  cores puras, brilhantes; ritmos em caracol sugerindo movimento.</a:t>
            </a:r>
          </a:p>
          <a:p>
            <a:endParaRPr lang="pt-B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3371" y="1"/>
            <a:ext cx="1610629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/>
          <a:lstStyle/>
          <a:p>
            <a:r>
              <a:rPr lang="pt-PT" b="1" dirty="0" smtClean="0">
                <a:solidFill>
                  <a:schemeClr val="tx1"/>
                </a:solidFill>
              </a:rPr>
              <a:t>Van Gogh </a:t>
            </a:r>
            <a:r>
              <a:rPr lang="pt-BR" b="1" dirty="0" smtClean="0">
                <a:solidFill>
                  <a:schemeClr val="tx1"/>
                </a:solidFill>
              </a:rPr>
              <a:t>(1853-1890) 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4048" y="5373216"/>
            <a:ext cx="3907160" cy="418877"/>
          </a:xfrm>
        </p:spPr>
        <p:txBody>
          <a:bodyPr>
            <a:normAutofit fontScale="77500" lnSpcReduction="20000"/>
          </a:bodyPr>
          <a:lstStyle/>
          <a:p>
            <a:r>
              <a:rPr lang="pt-PT" dirty="0" smtClean="0">
                <a:solidFill>
                  <a:schemeClr val="tx1"/>
                </a:solidFill>
              </a:rPr>
              <a:t>Girassóis (1888)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12776"/>
            <a:ext cx="3019735" cy="359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8840"/>
            <a:ext cx="450941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323528" y="465313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b="1" dirty="0" smtClean="0"/>
              <a:t>Autorretrato com Orelha Cortada, 1888</a:t>
            </a:r>
            <a:br>
              <a:rPr lang="pt-BR" sz="2000" b="1" dirty="0" smtClean="0"/>
            </a:br>
            <a:endParaRPr lang="pt-BR" sz="20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41248"/>
          </a:xfrm>
        </p:spPr>
        <p:txBody>
          <a:bodyPr/>
          <a:lstStyle/>
          <a:p>
            <a:r>
              <a:rPr lang="pt-PT" b="1" dirty="0" smtClean="0">
                <a:solidFill>
                  <a:schemeClr val="tx1"/>
                </a:solidFill>
              </a:rPr>
              <a:t>Van Gogh </a:t>
            </a:r>
            <a:r>
              <a:rPr lang="pt-BR" b="1" dirty="0" smtClean="0">
                <a:solidFill>
                  <a:schemeClr val="tx1"/>
                </a:solidFill>
              </a:rPr>
              <a:t>(1853-1890) 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1691680" y="5517232"/>
            <a:ext cx="4191000" cy="980728"/>
          </a:xfrm>
        </p:spPr>
        <p:txBody>
          <a:bodyPr>
            <a:normAutofit/>
          </a:bodyPr>
          <a:lstStyle/>
          <a:p>
            <a:r>
              <a:rPr lang="pt-PT" sz="2200" b="1" dirty="0" smtClean="0">
                <a:solidFill>
                  <a:schemeClr val="tx1"/>
                </a:solidFill>
              </a:rPr>
              <a:t>A noite estrelada (1889)</a:t>
            </a:r>
            <a:endParaRPr lang="pt-BR" sz="2200" b="1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6840760" cy="409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838200"/>
          </a:xfrm>
        </p:spPr>
        <p:txBody>
          <a:bodyPr/>
          <a:lstStyle/>
          <a:p>
            <a:r>
              <a:rPr lang="pt-PT" b="1" dirty="0" smtClean="0"/>
              <a:t>referênciAS </a:t>
            </a:r>
            <a:endParaRPr lang="pt-BR" b="1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Strickland, Carol. Arte Comentada</a:t>
            </a:r>
          </a:p>
          <a:p>
            <a:r>
              <a:rPr lang="pt-PT" dirty="0" smtClean="0"/>
              <a:t>Farthing, Stephen. Tudo sobre arte</a:t>
            </a:r>
          </a:p>
          <a:p>
            <a:r>
              <a:rPr lang="pt-PT" dirty="0" smtClean="0">
                <a:hlinkClick r:id="rId2"/>
              </a:rPr>
              <a:t>http://www.pinturasemtela.com.br</a:t>
            </a:r>
            <a:endParaRPr lang="pt-PT" dirty="0" smtClean="0"/>
          </a:p>
          <a:p>
            <a:r>
              <a:rPr lang="pt-PT" dirty="0" smtClean="0">
                <a:hlinkClick r:id="rId3"/>
              </a:rPr>
              <a:t>http://esteticaarte2009.blogspot.com.br</a:t>
            </a:r>
            <a:endParaRPr lang="pt-PT" dirty="0" smtClean="0"/>
          </a:p>
          <a:p>
            <a:r>
              <a:rPr lang="pt-PT" dirty="0" smtClean="0">
                <a:hlinkClick r:id="rId4"/>
              </a:rPr>
              <a:t>www.portalaz.com.br/blog/dom-severin</a:t>
            </a:r>
            <a:endParaRPr lang="pt-PT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PÓS - IMPRESSIONISMO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68760"/>
            <a:ext cx="6408712" cy="4525963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Os artistas pós-impressionistas não seguiram um padrão artístico uniforme e coeso comum, como ocorreu em muitos movimentos. artísticos.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77045"/>
            <a:ext cx="3491880" cy="258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2076" y="2996952"/>
            <a:ext cx="1821924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9704" y="0"/>
            <a:ext cx="2664296" cy="2270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3645024"/>
            <a:ext cx="3312368" cy="267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CARACTERÍSTICAS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pt-BR" b="1" dirty="0" smtClean="0"/>
              <a:t> Ultrapassou as tendências artísticas do impressionismo.</a:t>
            </a:r>
          </a:p>
          <a:p>
            <a:pPr fontAlgn="base">
              <a:buNone/>
            </a:pPr>
            <a:r>
              <a:rPr lang="pt-BR" b="1" dirty="0" smtClean="0"/>
              <a:t> </a:t>
            </a:r>
          </a:p>
          <a:p>
            <a:pPr fontAlgn="base"/>
            <a:r>
              <a:rPr lang="pt-BR" b="1" dirty="0" smtClean="0"/>
              <a:t>- Utilização de cores vivas.</a:t>
            </a:r>
          </a:p>
          <a:p>
            <a:pPr fontAlgn="base"/>
            <a:endParaRPr lang="pt-BR" b="1" dirty="0" smtClean="0"/>
          </a:p>
          <a:p>
            <a:pPr fontAlgn="base"/>
            <a:r>
              <a:rPr lang="pt-BR" b="1" dirty="0" smtClean="0"/>
              <a:t>- Retratação de temas da vida real.</a:t>
            </a:r>
          </a:p>
          <a:p>
            <a:pPr fontAlgn="base"/>
            <a:endParaRPr lang="pt-BR" b="1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pt-BR" b="1" dirty="0" smtClean="0"/>
              <a:t>- Visão subjetiva do mundo.</a:t>
            </a:r>
          </a:p>
          <a:p>
            <a:pPr fontAlgn="base"/>
            <a:endParaRPr lang="pt-BR" b="1" dirty="0" smtClean="0"/>
          </a:p>
          <a:p>
            <a:pPr fontAlgn="base"/>
            <a:r>
              <a:rPr lang="pt-BR" b="1" dirty="0" smtClean="0"/>
              <a:t>- Uso da técnica do pontilhismo por alguns pintores pós-impressionistas, entre eles Paul </a:t>
            </a:r>
            <a:r>
              <a:rPr lang="pt-BR" b="1" dirty="0" err="1" smtClean="0"/>
              <a:t>Signac</a:t>
            </a:r>
            <a:r>
              <a:rPr lang="pt-BR" b="1" dirty="0" smtClean="0"/>
              <a:t> e Georges </a:t>
            </a:r>
            <a:r>
              <a:rPr lang="pt-BR" b="1" dirty="0" err="1" smtClean="0"/>
              <a:t>Seurat</a:t>
            </a:r>
            <a:r>
              <a:rPr lang="pt-BR" b="1" dirty="0" smtClean="0"/>
              <a:t>.</a:t>
            </a:r>
          </a:p>
          <a:p>
            <a:pPr fontAlgn="base"/>
            <a:endParaRPr lang="pt-BR" b="1" dirty="0" smtClean="0"/>
          </a:p>
          <a:p>
            <a:pPr fontAlgn="base"/>
            <a:r>
              <a:rPr lang="pt-BR" b="1" dirty="0" smtClean="0"/>
              <a:t>- Tendência de experimentação da força da imagem, o contorno de segurança e a liberdade de cor.</a:t>
            </a:r>
          </a:p>
          <a:p>
            <a:pPr fontAlgn="base"/>
            <a:endParaRPr lang="pt-BR" b="1" dirty="0" smtClean="0"/>
          </a:p>
          <a:p>
            <a:endParaRPr lang="pt-BR" b="1" dirty="0" smtClean="0"/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1" y="0"/>
            <a:ext cx="3491880" cy="258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0" y="3068960"/>
            <a:ext cx="8458200" cy="1222375"/>
          </a:xfrm>
        </p:spPr>
        <p:txBody>
          <a:bodyPr/>
          <a:lstStyle/>
          <a:p>
            <a:r>
              <a:rPr lang="pt-PT" b="1" dirty="0" smtClean="0">
                <a:solidFill>
                  <a:schemeClr val="tx1"/>
                </a:solidFill>
              </a:rPr>
              <a:t>PRINCIPAIS ARTISTAS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756167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052736"/>
            <a:ext cx="3491880" cy="444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20652"/>
            <a:ext cx="4788024" cy="283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GEORGES  SEURAT (1859-1891)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b="1" u="sng" dirty="0" smtClean="0">
                <a:solidFill>
                  <a:schemeClr val="tx1"/>
                </a:solidFill>
              </a:rPr>
              <a:t>Tema</a:t>
            </a:r>
            <a:r>
              <a:rPr lang="pt-PT" dirty="0" smtClean="0"/>
              <a:t> – </a:t>
            </a:r>
            <a:r>
              <a:rPr lang="pt-PT" dirty="0" smtClean="0">
                <a:solidFill>
                  <a:schemeClr val="tx1"/>
                </a:solidFill>
              </a:rPr>
              <a:t>atividades de lazer em Paris.</a:t>
            </a:r>
          </a:p>
          <a:p>
            <a:r>
              <a:rPr lang="pt-PT" b="1" u="sng" dirty="0" smtClean="0">
                <a:solidFill>
                  <a:schemeClr val="tx1"/>
                </a:solidFill>
              </a:rPr>
              <a:t>Característica</a:t>
            </a:r>
            <a:r>
              <a:rPr lang="pt-PT" dirty="0" smtClean="0">
                <a:solidFill>
                  <a:schemeClr val="tx1"/>
                </a:solidFill>
              </a:rPr>
              <a:t> – Cores vivas em pontos minúsculos (Pontilhismo)</a:t>
            </a:r>
          </a:p>
          <a:p>
            <a:r>
              <a:rPr lang="pt-PT" b="1" u="sng" dirty="0" smtClean="0">
                <a:solidFill>
                  <a:schemeClr val="tx1"/>
                </a:solidFill>
              </a:rPr>
              <a:t>Tipo </a:t>
            </a:r>
            <a:r>
              <a:rPr lang="pt-PT" dirty="0" smtClean="0">
                <a:solidFill>
                  <a:schemeClr val="tx1"/>
                </a:solidFill>
              </a:rPr>
              <a:t>– científico, lógico.</a:t>
            </a:r>
          </a:p>
          <a:p>
            <a:r>
              <a:rPr lang="pt-PT" b="1" u="sng" dirty="0" smtClean="0">
                <a:solidFill>
                  <a:schemeClr val="tx1"/>
                </a:solidFill>
              </a:rPr>
              <a:t>Preocupação</a:t>
            </a:r>
            <a:r>
              <a:rPr lang="pt-PT" dirty="0" smtClean="0">
                <a:solidFill>
                  <a:schemeClr val="tx1"/>
                </a:solidFill>
              </a:rPr>
              <a:t> - Sistema de mistura ótica no olho do receptor.</a:t>
            </a:r>
          </a:p>
          <a:p>
            <a:r>
              <a:rPr lang="pt-PT" b="1" u="sng" dirty="0" smtClean="0">
                <a:solidFill>
                  <a:schemeClr val="tx1"/>
                </a:solidFill>
              </a:rPr>
              <a:t>Marcas</a:t>
            </a:r>
            <a:r>
              <a:rPr lang="pt-PT" dirty="0" smtClean="0">
                <a:solidFill>
                  <a:schemeClr val="tx1"/>
                </a:solidFill>
              </a:rPr>
              <a:t> – superfície granulada, figuras estilizadas em aura de luz ; desenho chapado.</a:t>
            </a:r>
          </a:p>
          <a:p>
            <a:endParaRPr lang="pt-PT" dirty="0" smtClean="0"/>
          </a:p>
          <a:p>
            <a:endParaRPr lang="pt-B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"/>
            <a:ext cx="2195735" cy="179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841248"/>
          </a:xfrm>
        </p:spPr>
        <p:txBody>
          <a:bodyPr/>
          <a:lstStyle/>
          <a:p>
            <a:r>
              <a:rPr lang="pt-PT" b="1" dirty="0" smtClean="0"/>
              <a:t>GEORGES  SEURAT (1859-91)</a:t>
            </a:r>
            <a:endParaRPr lang="pt-BR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7"/>
            <a:ext cx="4320480" cy="292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179512" y="443711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1600" b="1" i="1" dirty="0" smtClean="0"/>
              <a:t>Uma Tarde de Domingo na Ilha de Grande Jatte</a:t>
            </a:r>
            <a:endParaRPr lang="pt-PT" sz="16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196752"/>
            <a:ext cx="3312368" cy="41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Espaço Reservado para Conteúdo 8"/>
          <p:cNvSpPr>
            <a:spLocks noGrp="1"/>
          </p:cNvSpPr>
          <p:nvPr>
            <p:ph sz="half" idx="2"/>
          </p:nvPr>
        </p:nvSpPr>
        <p:spPr>
          <a:xfrm>
            <a:off x="4800600" y="5517232"/>
            <a:ext cx="4343400" cy="5913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sz="1800" b="1" dirty="0" smtClean="0">
                <a:solidFill>
                  <a:schemeClr val="tx1"/>
                </a:solidFill>
              </a:rPr>
              <a:t>    O circo</a:t>
            </a:r>
            <a:endParaRPr lang="pt-BR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838200"/>
          </a:xfrm>
        </p:spPr>
        <p:txBody>
          <a:bodyPr>
            <a:normAutofit/>
          </a:bodyPr>
          <a:lstStyle/>
          <a:p>
            <a:r>
              <a:rPr lang="pt-PT" sz="3200" b="1" dirty="0" smtClean="0">
                <a:solidFill>
                  <a:schemeClr val="tx1"/>
                </a:solidFill>
              </a:rPr>
              <a:t>Toulouse-lautrec  (1864-1961)</a:t>
            </a:r>
            <a:endParaRPr lang="pt-BR" sz="3200" b="1" dirty="0">
              <a:solidFill>
                <a:schemeClr val="tx1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9512" y="1556792"/>
            <a:ext cx="8686800" cy="4525963"/>
          </a:xfrm>
        </p:spPr>
        <p:txBody>
          <a:bodyPr/>
          <a:lstStyle/>
          <a:p>
            <a:r>
              <a:rPr lang="pt-PT" b="1" u="sng" dirty="0" smtClean="0">
                <a:solidFill>
                  <a:schemeClr val="tx1"/>
                </a:solidFill>
              </a:rPr>
              <a:t>Tema</a:t>
            </a:r>
            <a:r>
              <a:rPr lang="pt-PT" b="1" dirty="0" smtClean="0">
                <a:solidFill>
                  <a:schemeClr val="tx1"/>
                </a:solidFill>
              </a:rPr>
              <a:t> – </a:t>
            </a:r>
            <a:r>
              <a:rPr lang="pt-PT" dirty="0" smtClean="0">
                <a:solidFill>
                  <a:schemeClr val="tx1"/>
                </a:solidFill>
              </a:rPr>
              <a:t>vida noturna de cabaré</a:t>
            </a:r>
          </a:p>
          <a:p>
            <a:r>
              <a:rPr lang="pt-PT" b="1" u="sng" dirty="0" smtClean="0">
                <a:solidFill>
                  <a:schemeClr val="tx1"/>
                </a:solidFill>
              </a:rPr>
              <a:t>Característica</a:t>
            </a:r>
            <a:r>
              <a:rPr lang="pt-PT" b="1" dirty="0" smtClean="0">
                <a:solidFill>
                  <a:schemeClr val="tx1"/>
                </a:solidFill>
              </a:rPr>
              <a:t> – </a:t>
            </a:r>
            <a:r>
              <a:rPr lang="pt-PT" dirty="0" smtClean="0">
                <a:solidFill>
                  <a:schemeClr val="tx1"/>
                </a:solidFill>
              </a:rPr>
              <a:t>cartazes artísticos</a:t>
            </a:r>
          </a:p>
          <a:p>
            <a:pPr>
              <a:buNone/>
            </a:pPr>
            <a:r>
              <a:rPr lang="pt-PT" dirty="0" smtClean="0">
                <a:solidFill>
                  <a:schemeClr val="tx1"/>
                </a:solidFill>
              </a:rPr>
              <a:t>  usados para propaganda (litografia</a:t>
            </a:r>
            <a:r>
              <a:rPr lang="pt-PT" b="1" dirty="0" smtClean="0">
                <a:solidFill>
                  <a:schemeClr val="tx1"/>
                </a:solidFill>
              </a:rPr>
              <a:t>)</a:t>
            </a:r>
          </a:p>
          <a:p>
            <a:r>
              <a:rPr lang="pt-PT" b="1" u="sng" dirty="0" smtClean="0">
                <a:solidFill>
                  <a:schemeClr val="tx1"/>
                </a:solidFill>
              </a:rPr>
              <a:t>Tipo</a:t>
            </a:r>
            <a:r>
              <a:rPr lang="pt-PT" b="1" dirty="0" smtClean="0">
                <a:solidFill>
                  <a:schemeClr val="tx1"/>
                </a:solidFill>
              </a:rPr>
              <a:t> – </a:t>
            </a:r>
            <a:r>
              <a:rPr lang="pt-PT" dirty="0" smtClean="0">
                <a:solidFill>
                  <a:schemeClr val="tx1"/>
                </a:solidFill>
              </a:rPr>
              <a:t>decadente e febril</a:t>
            </a:r>
          </a:p>
          <a:p>
            <a:r>
              <a:rPr lang="pt-PT" b="1" u="sng" dirty="0" smtClean="0">
                <a:solidFill>
                  <a:schemeClr val="tx1"/>
                </a:solidFill>
              </a:rPr>
              <a:t>Marcas</a:t>
            </a:r>
            <a:r>
              <a:rPr lang="pt-PT" b="1" dirty="0" smtClean="0">
                <a:solidFill>
                  <a:schemeClr val="tx1"/>
                </a:solidFill>
              </a:rPr>
              <a:t> – </a:t>
            </a:r>
            <a:r>
              <a:rPr lang="pt-PT" dirty="0" smtClean="0">
                <a:solidFill>
                  <a:schemeClr val="tx1"/>
                </a:solidFill>
              </a:rPr>
              <a:t>desenho esboçado, centro vazio e figuras cortadas nas margens; cores fantásticas, de interior e fora de tom, caricaturas, traços semelhantes a máscaras</a:t>
            </a:r>
            <a:r>
              <a:rPr lang="pt-PT" b="1" dirty="0" smtClean="0">
                <a:solidFill>
                  <a:schemeClr val="tx1"/>
                </a:solidFill>
              </a:rPr>
              <a:t>.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6550" y="0"/>
            <a:ext cx="245745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41248"/>
          </a:xfrm>
        </p:spPr>
        <p:txBody>
          <a:bodyPr/>
          <a:lstStyle/>
          <a:p>
            <a:r>
              <a:rPr lang="pt-PT" b="1" dirty="0" smtClean="0">
                <a:solidFill>
                  <a:schemeClr val="tx1"/>
                </a:solidFill>
              </a:rPr>
              <a:t>Toulouse-lautrec  (1864-1961)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4644008" y="5805264"/>
            <a:ext cx="4191000" cy="4473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sz="2000" b="1" dirty="0" smtClean="0">
                <a:solidFill>
                  <a:schemeClr val="tx1"/>
                </a:solidFill>
              </a:rPr>
              <a:t>      No Moule Rouge </a:t>
            </a:r>
            <a:endParaRPr lang="pt-BR" sz="2000" b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2736304" cy="428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4032448" cy="391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gem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329</TotalTime>
  <Words>464</Words>
  <Application>Microsoft Office PowerPoint</Application>
  <PresentationFormat>Apresentação na tela (4:3)</PresentationFormat>
  <Paragraphs>74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Viagem</vt:lpstr>
      <vt:lpstr>PÓS-IMPRESSIONISMO                   (1885-1907)</vt:lpstr>
      <vt:lpstr>PÓS - IMPRESSIONISMO</vt:lpstr>
      <vt:lpstr>CARACTERÍSTICAS</vt:lpstr>
      <vt:lpstr>Slide 4</vt:lpstr>
      <vt:lpstr>PRINCIPAIS ARTISTAS</vt:lpstr>
      <vt:lpstr>GEORGES  SEURAT (1859-1891)</vt:lpstr>
      <vt:lpstr>GEORGES  SEURAT (1859-91)</vt:lpstr>
      <vt:lpstr>Toulouse-lautrec  (1864-1961)</vt:lpstr>
      <vt:lpstr>Toulouse-lautrec  (1864-1961)</vt:lpstr>
      <vt:lpstr>Paul Cézanne (1839-1906)</vt:lpstr>
      <vt:lpstr>Paul Cézanne (1839-1906)</vt:lpstr>
      <vt:lpstr>Paul Cézanne (1839-1906)</vt:lpstr>
      <vt:lpstr>Paul gauguin (1848-1903)</vt:lpstr>
      <vt:lpstr>Paul gauguin (1848-1903)</vt:lpstr>
      <vt:lpstr>Van Gogh (1853-1890) </vt:lpstr>
      <vt:lpstr>Van Gogh (1853-1890) </vt:lpstr>
      <vt:lpstr>Van Gogh (1853-1890) </vt:lpstr>
      <vt:lpstr>referênciAS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VaioVPCEH</dc:creator>
  <cp:lastModifiedBy>VaioVPCEH</cp:lastModifiedBy>
  <cp:revision>67</cp:revision>
  <dcterms:created xsi:type="dcterms:W3CDTF">2017-09-26T12:18:08Z</dcterms:created>
  <dcterms:modified xsi:type="dcterms:W3CDTF">2017-09-27T17:28:59Z</dcterms:modified>
</cp:coreProperties>
</file>