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notesMasterIdLst>
    <p:notesMasterId r:id="rId32"/>
  </p:notesMasterIdLst>
  <p:sldIdLst>
    <p:sldId id="289" r:id="rId3"/>
    <p:sldId id="321" r:id="rId4"/>
    <p:sldId id="322" r:id="rId5"/>
    <p:sldId id="323" r:id="rId6"/>
    <p:sldId id="331" r:id="rId7"/>
    <p:sldId id="325" r:id="rId8"/>
    <p:sldId id="324" r:id="rId9"/>
    <p:sldId id="333" r:id="rId10"/>
    <p:sldId id="330" r:id="rId11"/>
    <p:sldId id="334" r:id="rId12"/>
    <p:sldId id="327" r:id="rId13"/>
    <p:sldId id="332" r:id="rId14"/>
    <p:sldId id="328" r:id="rId15"/>
    <p:sldId id="329" r:id="rId16"/>
    <p:sldId id="337" r:id="rId17"/>
    <p:sldId id="339" r:id="rId18"/>
    <p:sldId id="338" r:id="rId19"/>
    <p:sldId id="336" r:id="rId20"/>
    <p:sldId id="340" r:id="rId21"/>
    <p:sldId id="342" r:id="rId22"/>
    <p:sldId id="344" r:id="rId23"/>
    <p:sldId id="343" r:id="rId24"/>
    <p:sldId id="345" r:id="rId25"/>
    <p:sldId id="347" r:id="rId26"/>
    <p:sldId id="346" r:id="rId27"/>
    <p:sldId id="348" r:id="rId28"/>
    <p:sldId id="350" r:id="rId29"/>
    <p:sldId id="349" r:id="rId30"/>
    <p:sldId id="35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99"/>
    <a:srgbClr val="F8F8F8"/>
    <a:srgbClr val="CCFF33"/>
    <a:srgbClr val="37BCFF"/>
    <a:srgbClr val="66CCFF"/>
    <a:srgbClr val="A08ECE"/>
    <a:srgbClr val="AC9AC2"/>
    <a:srgbClr val="000000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6" autoAdjust="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E8E1C-2662-4E6E-A1FD-77715E78031E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FC9CF-D339-4A1B-9AF2-43BD7CEDA5C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3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5108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893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7282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1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37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43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74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1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5509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1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24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0953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5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186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45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49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438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51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724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967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7514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961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307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0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22CA-7688-4CC4-A79E-CE00570959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CFFF0D-0199-40F6-98A2-0B4E765CD1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Imagética\Downloads\2012_05_07_23_50_5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" b="21228"/>
          <a:stretch/>
        </p:blipFill>
        <p:spPr bwMode="auto">
          <a:xfrm>
            <a:off x="-1608" y="-42202"/>
            <a:ext cx="9145608" cy="432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 flipH="1">
            <a:off x="2195736" y="6191388"/>
            <a:ext cx="69495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0" y="3099550"/>
            <a:ext cx="9142470" cy="1224326"/>
          </a:xfrm>
          <a:prstGeom prst="rect">
            <a:avLst/>
          </a:prstGeom>
          <a:solidFill>
            <a:schemeClr val="tx1">
              <a:lumMod val="85000"/>
              <a:lumOff val="1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19"/>
          <p:cNvSpPr txBox="1"/>
          <p:nvPr/>
        </p:nvSpPr>
        <p:spPr>
          <a:xfrm>
            <a:off x="2069333" y="3391644"/>
            <a:ext cx="6651031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</a:rPr>
              <a:t>Renascimento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41" name="TextBox 19"/>
          <p:cNvSpPr txBox="1"/>
          <p:nvPr/>
        </p:nvSpPr>
        <p:spPr>
          <a:xfrm>
            <a:off x="2110404" y="3099550"/>
            <a:ext cx="3160160" cy="5539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</a:rPr>
              <a:t>HISTÓRIA DA ARTE</a:t>
            </a:r>
            <a:endParaRPr lang="en-US" sz="3000" b="1" dirty="0">
              <a:solidFill>
                <a:srgbClr val="00B0F0"/>
              </a:solidFill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51384" y="4454387"/>
            <a:ext cx="4288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“O Nascimento de Vênus” – Sandro Botticelli (1485)</a:t>
            </a:r>
          </a:p>
        </p:txBody>
      </p:sp>
    </p:spTree>
    <p:extLst>
      <p:ext uri="{BB962C8B-B14F-4D97-AF65-F5344CB8AC3E}">
        <p14:creationId xmlns:p14="http://schemas.microsoft.com/office/powerpoint/2010/main" val="246186554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5"/>
          <p:cNvSpPr txBox="1"/>
          <p:nvPr/>
        </p:nvSpPr>
        <p:spPr>
          <a:xfrm>
            <a:off x="4777797" y="836712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 </a:t>
            </a:r>
            <a:r>
              <a:rPr lang="pt-BR" sz="2000" dirty="0">
                <a:solidFill>
                  <a:srgbClr val="FFFF00"/>
                </a:solidFill>
              </a:rPr>
              <a:t>têmpera </a:t>
            </a:r>
            <a:r>
              <a:rPr lang="pt-BR" sz="2000" dirty="0">
                <a:solidFill>
                  <a:schemeClr val="bg1"/>
                </a:solidFill>
              </a:rPr>
              <a:t>é um método de pintura no qual os pigmentos de terra são misturados a um “colante”, uma emulsão de água e gemas de ovo ou ovos inteiros (às vezes cola ou leite).</a:t>
            </a:r>
          </a:p>
        </p:txBody>
      </p:sp>
      <p:sp>
        <p:nvSpPr>
          <p:cNvPr id="22" name="TextBox 25"/>
          <p:cNvSpPr txBox="1"/>
          <p:nvPr/>
        </p:nvSpPr>
        <p:spPr>
          <a:xfrm>
            <a:off x="4777797" y="3068960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O </a:t>
            </a:r>
            <a:r>
              <a:rPr lang="pt-BR" sz="2000" dirty="0">
                <a:solidFill>
                  <a:srgbClr val="FFFF00"/>
                </a:solidFill>
              </a:rPr>
              <a:t>afresco </a:t>
            </a:r>
            <a:r>
              <a:rPr lang="pt-BR" sz="2000" dirty="0">
                <a:solidFill>
                  <a:schemeClr val="bg1"/>
                </a:solidFill>
              </a:rPr>
              <a:t>trata-se de uma técnica de pintura com </a:t>
            </a:r>
            <a:r>
              <a:rPr lang="pt-BR" sz="2000" dirty="0">
                <a:solidFill>
                  <a:srgbClr val="FFFF00"/>
                </a:solidFill>
              </a:rPr>
              <a:t>pigmentos </a:t>
            </a:r>
            <a:r>
              <a:rPr lang="pt-BR" sz="2000" dirty="0">
                <a:solidFill>
                  <a:schemeClr val="bg1"/>
                </a:solidFill>
              </a:rPr>
              <a:t>à base de água, feita sobre argamassa ainda fresca de cal queimada e areia. Geralmente feita em murais.</a:t>
            </a:r>
          </a:p>
        </p:txBody>
      </p:sp>
      <p:pic>
        <p:nvPicPr>
          <p:cNvPr id="8194" name="Picture 2" descr="D:\Escola\Liceu 2012\407px-Duccio_The-Madonna-and-Child-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72" y="970236"/>
            <a:ext cx="37211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5"/>
          <p:cNvSpPr txBox="1"/>
          <p:nvPr/>
        </p:nvSpPr>
        <p:spPr>
          <a:xfrm>
            <a:off x="4170509" y="6140433"/>
            <a:ext cx="357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“Madonna e criança com dois anjos”,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Duccio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 (1284).</a:t>
            </a:r>
          </a:p>
        </p:txBody>
      </p:sp>
    </p:spTree>
    <p:extLst>
      <p:ext uri="{BB962C8B-B14F-4D97-AF65-F5344CB8AC3E}">
        <p14:creationId xmlns:p14="http://schemas.microsoft.com/office/powerpoint/2010/main" val="13745809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Escola\Liceu 2012\carpac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84" y="922798"/>
            <a:ext cx="640080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194820" y="836712"/>
            <a:ext cx="4478788" cy="5691807"/>
            <a:chOff x="-194820" y="836712"/>
            <a:chExt cx="4478788" cy="5691807"/>
          </a:xfrm>
        </p:grpSpPr>
        <p:sp>
          <p:nvSpPr>
            <p:cNvPr id="18" name="Retângulo 17"/>
            <p:cNvSpPr/>
            <p:nvPr/>
          </p:nvSpPr>
          <p:spPr>
            <a:xfrm>
              <a:off x="0" y="845085"/>
              <a:ext cx="4283968" cy="5683434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extBox 25"/>
            <p:cNvSpPr txBox="1"/>
            <p:nvPr/>
          </p:nvSpPr>
          <p:spPr>
            <a:xfrm>
              <a:off x="-194820" y="5974521"/>
              <a:ext cx="29004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“A disputa de São </a:t>
              </a:r>
              <a:r>
                <a:rPr lang="pt-BR" sz="1500" dirty="0" err="1">
                  <a:solidFill>
                    <a:schemeClr val="bg1">
                      <a:lumMod val="95000"/>
                    </a:schemeClr>
                  </a:solidFill>
                </a:rPr>
                <a:t>Estévão</a:t>
              </a:r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” – </a:t>
              </a:r>
              <a:r>
                <a:rPr lang="pt-BR" sz="1500" dirty="0" err="1">
                  <a:solidFill>
                    <a:schemeClr val="bg1">
                      <a:lumMod val="95000"/>
                    </a:schemeClr>
                  </a:solidFill>
                </a:rPr>
                <a:t>Carpaccio</a:t>
              </a:r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 (1514). </a:t>
              </a:r>
            </a:p>
          </p:txBody>
        </p:sp>
        <p:sp>
          <p:nvSpPr>
            <p:cNvPr id="19" name="TextBox 25"/>
            <p:cNvSpPr txBox="1"/>
            <p:nvPr/>
          </p:nvSpPr>
          <p:spPr>
            <a:xfrm>
              <a:off x="539552" y="836712"/>
              <a:ext cx="3672408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</a:rPr>
                <a:t>Os quatro grandes patamares da</a:t>
              </a:r>
            </a:p>
            <a:p>
              <a:r>
                <a:rPr lang="pt-BR" sz="2000" dirty="0">
                  <a:solidFill>
                    <a:schemeClr val="bg1">
                      <a:lumMod val="95000"/>
                    </a:schemeClr>
                  </a:solidFill>
                </a:rPr>
                <a:t>Arte no Renascimento:</a:t>
              </a:r>
            </a:p>
            <a:p>
              <a:endParaRPr lang="pt-BR" sz="2000" dirty="0">
                <a:solidFill>
                  <a:schemeClr val="bg1">
                    <a:lumMod val="95000"/>
                  </a:schemeClr>
                </a:solidFill>
              </a:endParaRPr>
            </a:p>
            <a:p>
              <a:r>
                <a:rPr lang="pt-BR" sz="2000" b="1" dirty="0">
                  <a:solidFill>
                    <a:srgbClr val="FFFF00"/>
                  </a:solidFill>
                </a:rPr>
                <a:t>2 – PERSPECTIVA</a:t>
              </a:r>
            </a:p>
            <a:p>
              <a:r>
                <a:rPr lang="pt-BR" sz="2000" dirty="0">
                  <a:solidFill>
                    <a:schemeClr val="bg1"/>
                  </a:solidFill>
                </a:rPr>
                <a:t>Criar a ilusão de profundidade numa superfície plana. Foi a base da pintura </a:t>
              </a:r>
              <a:r>
                <a:rPr lang="pt-BR" sz="2000" dirty="0" err="1">
                  <a:solidFill>
                    <a:schemeClr val="bg1"/>
                  </a:solidFill>
                </a:rPr>
                <a:t>européia</a:t>
              </a:r>
              <a:r>
                <a:rPr lang="pt-BR" sz="2000" dirty="0">
                  <a:solidFill>
                    <a:schemeClr val="bg1"/>
                  </a:solidFill>
                </a:rPr>
                <a:t> nos quinhentos anos seguintes.</a:t>
              </a:r>
            </a:p>
            <a:p>
              <a:endParaRPr lang="pt-BR" sz="2000" dirty="0">
                <a:solidFill>
                  <a:schemeClr val="bg1"/>
                </a:solidFill>
              </a:endParaRPr>
            </a:p>
            <a:p>
              <a:r>
                <a:rPr lang="pt-BR" sz="2000" dirty="0">
                  <a:solidFill>
                    <a:schemeClr val="bg1"/>
                  </a:solidFill>
                </a:rPr>
                <a:t>A perspectiva linear cria efeitos óticos usando a linha do horizonte, linhas de convergência e pontos de fuga dando a ilusão de distanciamento, dimensão e escala.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082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Escola\Liceu 2012\rafael_aescola_de_ate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90" y="0"/>
            <a:ext cx="9266990" cy="69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-122989" y="6383334"/>
            <a:ext cx="3974910" cy="435223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25"/>
          <p:cNvSpPr txBox="1"/>
          <p:nvPr/>
        </p:nvSpPr>
        <p:spPr>
          <a:xfrm>
            <a:off x="107504" y="6439364"/>
            <a:ext cx="4104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“A Escola de Atenas” – Rafael (1509), Vaticano.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179512" y="188640"/>
            <a:ext cx="8424936" cy="5544616"/>
            <a:chOff x="179512" y="188640"/>
            <a:chExt cx="8424936" cy="5544616"/>
          </a:xfrm>
        </p:grpSpPr>
        <p:cxnSp>
          <p:nvCxnSpPr>
            <p:cNvPr id="12" name="Conector reto 11"/>
            <p:cNvCxnSpPr/>
            <p:nvPr/>
          </p:nvCxnSpPr>
          <p:spPr>
            <a:xfrm flipH="1" flipV="1">
              <a:off x="1475656" y="260648"/>
              <a:ext cx="3034849" cy="3672408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flipV="1">
              <a:off x="4510505" y="188640"/>
              <a:ext cx="2653783" cy="3744416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flipH="1">
              <a:off x="179512" y="3933056"/>
              <a:ext cx="4330994" cy="180020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4510507" y="3933056"/>
              <a:ext cx="4093941" cy="180020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143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Os quatro grandes patamares da</a:t>
            </a: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Arte no Renascimento: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3 – LUZ E SOMBRA</a:t>
            </a:r>
          </a:p>
          <a:p>
            <a:r>
              <a:rPr lang="pt-BR" sz="2000" dirty="0">
                <a:solidFill>
                  <a:schemeClr val="bg1"/>
                </a:solidFill>
              </a:rPr>
              <a:t>Uso da técnica do </a:t>
            </a:r>
            <a:r>
              <a:rPr lang="pt-BR" sz="2000" i="1" dirty="0" err="1">
                <a:solidFill>
                  <a:schemeClr val="bg1"/>
                </a:solidFill>
              </a:rPr>
              <a:t>chiaroscuro</a:t>
            </a:r>
            <a:r>
              <a:rPr lang="pt-BR" sz="2000" i="1" dirty="0">
                <a:solidFill>
                  <a:schemeClr val="bg1"/>
                </a:solidFill>
              </a:rPr>
              <a:t> </a:t>
            </a:r>
            <a:r>
              <a:rPr lang="pt-BR" sz="2000" dirty="0">
                <a:solidFill>
                  <a:schemeClr val="bg1"/>
                </a:solidFill>
              </a:rPr>
              <a:t>que cria efeitos de “claro/escuro” fazendo a imagem ter gradações entre as áreas claras e obscuras, dando à superfície plana um efeito tridimensional de volume. 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Escola\Liceu 2012\bl-pl-arte-pintura-rafael-sanzio-transfigura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75" y="848947"/>
            <a:ext cx="3879354" cy="584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5"/>
          <p:cNvSpPr txBox="1"/>
          <p:nvPr/>
        </p:nvSpPr>
        <p:spPr>
          <a:xfrm>
            <a:off x="996886" y="6137350"/>
            <a:ext cx="3634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“A transfiguração” – Rafael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Sanzio</a:t>
            </a:r>
            <a:endParaRPr lang="pt-BR" sz="15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Óleo sobre madeira (1499-1502).</a:t>
            </a:r>
          </a:p>
        </p:txBody>
      </p:sp>
    </p:spTree>
    <p:extLst>
      <p:ext uri="{BB962C8B-B14F-4D97-AF65-F5344CB8AC3E}">
        <p14:creationId xmlns:p14="http://schemas.microsoft.com/office/powerpoint/2010/main" val="1245956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Os quatro grandes patamares da</a:t>
            </a: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Arte no Renascimento: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4 – CONFIGURAÇÃO EM PIRÂMIDE</a:t>
            </a:r>
          </a:p>
          <a:p>
            <a:r>
              <a:rPr lang="pt-BR" sz="2000" dirty="0">
                <a:solidFill>
                  <a:schemeClr val="bg1"/>
                </a:solidFill>
              </a:rPr>
              <a:t>Os retratos de pessoas (sozinhas ou em grupos) que antes eram rígidos numa forma horizontal eram configurados numa forma de pirâmide, dando um efeito mais tridimensional. 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:\Escola\Liceu 2012\da-vinci-virgin-and-child-with-st-an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6" y="883136"/>
            <a:ext cx="3745269" cy="568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iângulo isósceles 1"/>
          <p:cNvSpPr/>
          <p:nvPr/>
        </p:nvSpPr>
        <p:spPr>
          <a:xfrm>
            <a:off x="4678791" y="1686867"/>
            <a:ext cx="3936500" cy="3686349"/>
          </a:xfrm>
          <a:prstGeom prst="triangle">
            <a:avLst>
              <a:gd name="adj" fmla="val 45901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858605" y="5890679"/>
            <a:ext cx="3634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“A Virgem e o menino com Santa Ana” – Leonardo da Vinci</a:t>
            </a:r>
          </a:p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Óleo sobre madeira (1508-1513).</a:t>
            </a:r>
          </a:p>
        </p:txBody>
      </p:sp>
    </p:spTree>
    <p:extLst>
      <p:ext uri="{BB962C8B-B14F-4D97-AF65-F5344CB8AC3E}">
        <p14:creationId xmlns:p14="http://schemas.microsoft.com/office/powerpoint/2010/main" val="143599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GRANDES ARTISTAS RENASCENTISTAS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Séc. XV – </a:t>
            </a:r>
            <a:r>
              <a:rPr lang="pt-BR" sz="2000" b="1" dirty="0" err="1">
                <a:solidFill>
                  <a:srgbClr val="FFFF00"/>
                </a:solidFill>
              </a:rPr>
              <a:t>Quattrocento</a:t>
            </a:r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i="1" dirty="0">
                <a:solidFill>
                  <a:srgbClr val="FF9900"/>
                </a:solidFill>
              </a:rPr>
              <a:t>- </a:t>
            </a:r>
            <a:r>
              <a:rPr lang="pt-BR" sz="2000" i="1" dirty="0" err="1">
                <a:solidFill>
                  <a:srgbClr val="FF9900"/>
                </a:solidFill>
              </a:rPr>
              <a:t>Masaccio</a:t>
            </a:r>
            <a:r>
              <a:rPr lang="pt-BR" sz="2000" i="1" dirty="0">
                <a:solidFill>
                  <a:srgbClr val="FF9900"/>
                </a:solidFill>
              </a:rPr>
              <a:t>: </a:t>
            </a:r>
            <a:r>
              <a:rPr lang="pt-BR" sz="2000" dirty="0">
                <a:solidFill>
                  <a:schemeClr val="bg1"/>
                </a:solidFill>
              </a:rPr>
              <a:t>pintor da primeira fase da Renascença. Não representava a figura humana de forma alongada, como no estilo gótico da Idade Média, mas de forma mais natural e real.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5"/>
          <p:cNvSpPr txBox="1"/>
          <p:nvPr/>
        </p:nvSpPr>
        <p:spPr>
          <a:xfrm>
            <a:off x="611559" y="5890679"/>
            <a:ext cx="388106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“Batismo de neófitos” –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Masaccio</a:t>
            </a:r>
            <a:endParaRPr lang="pt-BR" sz="15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en-US" sz="1600" dirty="0" err="1">
                <a:solidFill>
                  <a:schemeClr val="bg1"/>
                </a:solidFill>
              </a:rPr>
              <a:t>Pintura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afresco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c. 1424-28, </a:t>
            </a:r>
            <a:r>
              <a:rPr lang="en-US" sz="1600" dirty="0" err="1">
                <a:solidFill>
                  <a:schemeClr val="bg1"/>
                </a:solidFill>
              </a:rPr>
              <a:t>Capela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Brancacci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Florença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endParaRPr lang="pt-BR" sz="15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Escola\Liceu 2012\masaccio_neophy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94" y="764887"/>
            <a:ext cx="3782128" cy="591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431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GRANDES ARTISTAS RENASCENTISTAS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Séc. XV – </a:t>
            </a:r>
            <a:r>
              <a:rPr lang="pt-BR" sz="2000" b="1" dirty="0" err="1">
                <a:solidFill>
                  <a:srgbClr val="FFFF00"/>
                </a:solidFill>
              </a:rPr>
              <a:t>Quattrocento</a:t>
            </a:r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i="1" dirty="0">
                <a:solidFill>
                  <a:srgbClr val="FF9900"/>
                </a:solidFill>
              </a:rPr>
              <a:t>- </a:t>
            </a:r>
            <a:r>
              <a:rPr lang="pt-BR" sz="2000" i="1" dirty="0" err="1">
                <a:solidFill>
                  <a:srgbClr val="FF9900"/>
                </a:solidFill>
              </a:rPr>
              <a:t>Donatello</a:t>
            </a:r>
            <a:r>
              <a:rPr lang="pt-BR" sz="2000" i="1" dirty="0">
                <a:solidFill>
                  <a:srgbClr val="FF9900"/>
                </a:solidFill>
              </a:rPr>
              <a:t>: </a:t>
            </a:r>
            <a:r>
              <a:rPr lang="pt-BR" sz="2000" dirty="0">
                <a:solidFill>
                  <a:schemeClr val="bg1"/>
                </a:solidFill>
              </a:rPr>
              <a:t>Escultor que redescobriu um elemento central da escultura clássica, o </a:t>
            </a:r>
            <a:r>
              <a:rPr lang="pt-BR" sz="2000" i="1" dirty="0" err="1">
                <a:solidFill>
                  <a:schemeClr val="bg1"/>
                </a:solidFill>
              </a:rPr>
              <a:t>contrapposto</a:t>
            </a:r>
            <a:r>
              <a:rPr lang="pt-BR" sz="2000" dirty="0">
                <a:solidFill>
                  <a:schemeClr val="bg1"/>
                </a:solidFill>
              </a:rPr>
              <a:t>, ou peso concentrado numa das pernas e o resto do corpo em relaxamento, ligeiramente virado para um lado. Suas figuras eram bastante realistas seguindo a tendência naturalista.</a:t>
            </a:r>
          </a:p>
        </p:txBody>
      </p:sp>
      <p:sp>
        <p:nvSpPr>
          <p:cNvPr id="21" name="TextBox 25"/>
          <p:cNvSpPr txBox="1"/>
          <p:nvPr/>
        </p:nvSpPr>
        <p:spPr>
          <a:xfrm>
            <a:off x="858605" y="5890679"/>
            <a:ext cx="3634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“David” –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Donatello</a:t>
            </a:r>
            <a:endParaRPr lang="pt-BR" sz="15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Bronze, c. 1430-1460, Florença.</a:t>
            </a:r>
          </a:p>
        </p:txBody>
      </p:sp>
      <p:pic>
        <p:nvPicPr>
          <p:cNvPr id="2050" name="Picture 2" descr="D:\Escola\Liceu 2012\david_fren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r="10401"/>
          <a:stretch/>
        </p:blipFill>
        <p:spPr bwMode="auto">
          <a:xfrm>
            <a:off x="4539177" y="926148"/>
            <a:ext cx="2277758" cy="55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Escola\Liceu 2012\david_cos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3976"/>
          <a:stretch/>
        </p:blipFill>
        <p:spPr bwMode="auto">
          <a:xfrm>
            <a:off x="6782175" y="926148"/>
            <a:ext cx="2067321" cy="55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6687130" y="1199126"/>
            <a:ext cx="81065" cy="496855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5"/>
          <p:cNvSpPr txBox="1"/>
          <p:nvPr/>
        </p:nvSpPr>
        <p:spPr>
          <a:xfrm>
            <a:off x="6005834" y="3674287"/>
            <a:ext cx="7218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FF0000"/>
                </a:solidFill>
              </a:rPr>
              <a:t>1,58m</a:t>
            </a:r>
          </a:p>
        </p:txBody>
      </p:sp>
    </p:spTree>
    <p:extLst>
      <p:ext uri="{BB962C8B-B14F-4D97-AF65-F5344CB8AC3E}">
        <p14:creationId xmlns:p14="http://schemas.microsoft.com/office/powerpoint/2010/main" val="32087265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Escola\Liceu 2012\david 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8"/>
          <a:stretch/>
        </p:blipFill>
        <p:spPr bwMode="auto">
          <a:xfrm>
            <a:off x="179512" y="1556792"/>
            <a:ext cx="2857500" cy="38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Escola\Liceu 2012\David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5754666" cy="38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5"/>
          <p:cNvSpPr txBox="1"/>
          <p:nvPr/>
        </p:nvSpPr>
        <p:spPr>
          <a:xfrm>
            <a:off x="5335064" y="5587653"/>
            <a:ext cx="3634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“David” –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Donatello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 (detalhes da escultura)</a:t>
            </a:r>
          </a:p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Bronze, c. 1430-1460, Florença.</a:t>
            </a:r>
          </a:p>
        </p:txBody>
      </p:sp>
    </p:spTree>
    <p:extLst>
      <p:ext uri="{BB962C8B-B14F-4D97-AF65-F5344CB8AC3E}">
        <p14:creationId xmlns:p14="http://schemas.microsoft.com/office/powerpoint/2010/main" val="26282474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GRANDES ARTISTAS RENASCENTISTAS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Séc. XV – </a:t>
            </a:r>
            <a:r>
              <a:rPr lang="pt-BR" sz="2000" b="1" dirty="0" err="1">
                <a:solidFill>
                  <a:srgbClr val="FFFF00"/>
                </a:solidFill>
              </a:rPr>
              <a:t>Quattrocento</a:t>
            </a:r>
            <a:r>
              <a:rPr lang="pt-BR" sz="2000" b="1" dirty="0">
                <a:solidFill>
                  <a:srgbClr val="FFFF00"/>
                </a:solidFill>
              </a:rPr>
              <a:t> (Florença)</a:t>
            </a:r>
          </a:p>
          <a:p>
            <a:r>
              <a:rPr lang="pt-BR" sz="2000" i="1" dirty="0">
                <a:solidFill>
                  <a:srgbClr val="FF9900"/>
                </a:solidFill>
              </a:rPr>
              <a:t>- Sandro Botticelli: </a:t>
            </a:r>
            <a:r>
              <a:rPr lang="pt-BR" sz="2000" dirty="0">
                <a:solidFill>
                  <a:schemeClr val="bg1"/>
                </a:solidFill>
              </a:rPr>
              <a:t>indo na direção oposta do realismo tridimensional, tem um estilo decorativo linear e seus nus acabam caracterizando bem a Renascença. Ele resgatou a mitologia greco-romana como tema a ser explorada na Arte.</a:t>
            </a:r>
          </a:p>
        </p:txBody>
      </p:sp>
      <p:sp>
        <p:nvSpPr>
          <p:cNvPr id="21" name="TextBox 25"/>
          <p:cNvSpPr txBox="1"/>
          <p:nvPr/>
        </p:nvSpPr>
        <p:spPr>
          <a:xfrm>
            <a:off x="1619672" y="5740369"/>
            <a:ext cx="308897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“A coroação da Virgem” – Botticelli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Pintura têmpora sobre madeira, 1490 -1492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, Florença.</a:t>
            </a:r>
          </a:p>
        </p:txBody>
      </p:sp>
      <p:pic>
        <p:nvPicPr>
          <p:cNvPr id="2052" name="Picture 4" descr="D:\Escola\Liceu 2012\Botticelli_coroação_da_virg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33" y="836712"/>
            <a:ext cx="3785131" cy="571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3737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Escola\Liceu 2012\Botticelli-primav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491"/>
            <a:ext cx="9069376" cy="59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5"/>
          <p:cNvSpPr txBox="1"/>
          <p:nvPr/>
        </p:nvSpPr>
        <p:spPr>
          <a:xfrm>
            <a:off x="51358" y="6093296"/>
            <a:ext cx="522983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“Primavera” – Botticelli</a:t>
            </a:r>
          </a:p>
          <a:p>
            <a:r>
              <a:rPr lang="pt-BR" sz="1600" dirty="0">
                <a:solidFill>
                  <a:schemeClr val="bg1"/>
                </a:solidFill>
              </a:rPr>
              <a:t>Pintura têmpora sobre madeira, 1477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, Florença.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79512" y="804969"/>
            <a:ext cx="8064896" cy="4568247"/>
            <a:chOff x="179512" y="804969"/>
            <a:chExt cx="8064896" cy="4568247"/>
          </a:xfrm>
        </p:grpSpPr>
        <p:sp>
          <p:nvSpPr>
            <p:cNvPr id="20" name="Retângulo 19"/>
            <p:cNvSpPr/>
            <p:nvPr/>
          </p:nvSpPr>
          <p:spPr>
            <a:xfrm>
              <a:off x="179512" y="2060848"/>
              <a:ext cx="1440160" cy="3312368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extBox 25"/>
            <p:cNvSpPr txBox="1"/>
            <p:nvPr/>
          </p:nvSpPr>
          <p:spPr>
            <a:xfrm>
              <a:off x="412293" y="1718374"/>
              <a:ext cx="9745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Mercúrio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1691680" y="2492896"/>
              <a:ext cx="2067932" cy="1826811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26684" y="2169731"/>
              <a:ext cx="135668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As três graças</a:t>
              </a: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4247231" y="2038661"/>
              <a:ext cx="1116857" cy="1826811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extBox 25"/>
            <p:cNvSpPr txBox="1"/>
            <p:nvPr/>
          </p:nvSpPr>
          <p:spPr>
            <a:xfrm>
              <a:off x="4487356" y="1715496"/>
              <a:ext cx="79384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Vênus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6876256" y="2038661"/>
              <a:ext cx="1368152" cy="1030299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extBox 25"/>
            <p:cNvSpPr txBox="1"/>
            <p:nvPr/>
          </p:nvSpPr>
          <p:spPr>
            <a:xfrm>
              <a:off x="7204759" y="1715494"/>
              <a:ext cx="7495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Zéfiro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6414574" y="2744924"/>
              <a:ext cx="1224136" cy="936104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TextBox 25"/>
            <p:cNvSpPr txBox="1"/>
            <p:nvPr/>
          </p:nvSpPr>
          <p:spPr>
            <a:xfrm>
              <a:off x="6538647" y="3645024"/>
              <a:ext cx="11615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Ninfa </a:t>
              </a:r>
              <a:r>
                <a:rPr lang="pt-BR" sz="1500" dirty="0" err="1">
                  <a:solidFill>
                    <a:schemeClr val="bg1">
                      <a:lumMod val="95000"/>
                    </a:schemeClr>
                  </a:solidFill>
                </a:rPr>
                <a:t>Clóris</a:t>
              </a:r>
              <a:endParaRPr lang="pt-BR" sz="15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4" name="Retângulo 43"/>
            <p:cNvSpPr/>
            <p:nvPr/>
          </p:nvSpPr>
          <p:spPr>
            <a:xfrm>
              <a:off x="5436096" y="2470196"/>
              <a:ext cx="936104" cy="1336409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TextBox 25"/>
            <p:cNvSpPr txBox="1"/>
            <p:nvPr/>
          </p:nvSpPr>
          <p:spPr>
            <a:xfrm>
              <a:off x="5613753" y="2169731"/>
              <a:ext cx="5807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Flora</a:t>
              </a: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3866382" y="804969"/>
              <a:ext cx="1402283" cy="913405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TextBox 25"/>
            <p:cNvSpPr txBox="1"/>
            <p:nvPr/>
          </p:nvSpPr>
          <p:spPr>
            <a:xfrm>
              <a:off x="3069958" y="1100088"/>
              <a:ext cx="79384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chemeClr val="bg1">
                      <a:lumMod val="95000"/>
                    </a:schemeClr>
                  </a:solidFill>
                </a:rPr>
                <a:t>Cupido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132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1agost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"/>
          <a:stretch/>
        </p:blipFill>
        <p:spPr bwMode="auto">
          <a:xfrm>
            <a:off x="1636568" y="1006308"/>
            <a:ext cx="7543944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0" y="534663"/>
            <a:ext cx="4283968" cy="5716443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Box 25"/>
          <p:cNvSpPr txBox="1"/>
          <p:nvPr/>
        </p:nvSpPr>
        <p:spPr>
          <a:xfrm>
            <a:off x="323528" y="534663"/>
            <a:ext cx="3384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O movimento da </a:t>
            </a:r>
            <a:r>
              <a:rPr lang="pt-BR" sz="2000" dirty="0">
                <a:solidFill>
                  <a:srgbClr val="FFFF00"/>
                </a:solidFill>
              </a:rPr>
              <a:t>Renascença ou Renascimento Cultural ou Renascentismo 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teve início em </a:t>
            </a:r>
            <a:r>
              <a:rPr lang="pt-BR" sz="2000" dirty="0">
                <a:solidFill>
                  <a:srgbClr val="FFFF00"/>
                </a:solidFill>
              </a:rPr>
              <a:t>1400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em </a:t>
            </a:r>
            <a:r>
              <a:rPr lang="pt-BR" sz="2000" dirty="0">
                <a:solidFill>
                  <a:srgbClr val="FFFF00"/>
                </a:solidFill>
              </a:rPr>
              <a:t>Florença</a:t>
            </a:r>
            <a:r>
              <a:rPr lang="pt-BR" sz="2000" dirty="0">
                <a:solidFill>
                  <a:schemeClr val="bg1"/>
                </a:solidFill>
              </a:rPr>
              <a:t>,</a:t>
            </a:r>
            <a:r>
              <a:rPr lang="pt-BR" sz="2000" dirty="0">
                <a:solidFill>
                  <a:srgbClr val="FFC000"/>
                </a:solidFill>
              </a:rPr>
              <a:t> 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antiga cidade/estado da atual Itália, estendendo-se para Roma e Veneza e, em </a:t>
            </a:r>
            <a:r>
              <a:rPr lang="pt-BR" sz="2000" dirty="0">
                <a:solidFill>
                  <a:srgbClr val="FFFF00"/>
                </a:solidFill>
              </a:rPr>
              <a:t>1500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para o resto da Europa tendo sua culminância em cerca de </a:t>
            </a:r>
            <a:r>
              <a:rPr lang="pt-BR" sz="2000" dirty="0">
                <a:solidFill>
                  <a:srgbClr val="FFFF00"/>
                </a:solidFill>
              </a:rPr>
              <a:t>1600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pt-BR" sz="2000" dirty="0">
                <a:solidFill>
                  <a:srgbClr val="FFFF00"/>
                </a:solidFill>
              </a:rPr>
              <a:t>Idade Média 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é chamada desta forma porque  situou-se entre dois picos de glória artística: o </a:t>
            </a:r>
            <a:r>
              <a:rPr lang="pt-BR" sz="2000" dirty="0">
                <a:solidFill>
                  <a:srgbClr val="FFFF00"/>
                </a:solidFill>
              </a:rPr>
              <a:t>período clássico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 e o </a:t>
            </a:r>
            <a:r>
              <a:rPr lang="pt-BR" sz="2000" dirty="0">
                <a:solidFill>
                  <a:srgbClr val="FFFF00"/>
                </a:solidFill>
              </a:rPr>
              <a:t>Renascimento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.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08764" y="5373216"/>
            <a:ext cx="381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Falta de perspectiva, desproporcionalidade</a:t>
            </a:r>
          </a:p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e cores irreais em obras da Idade Média.</a:t>
            </a:r>
          </a:p>
        </p:txBody>
      </p:sp>
    </p:spTree>
    <p:extLst>
      <p:ext uri="{BB962C8B-B14F-4D97-AF65-F5344CB8AC3E}">
        <p14:creationId xmlns:p14="http://schemas.microsoft.com/office/powerpoint/2010/main" val="291542619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1" y="836712"/>
            <a:ext cx="43114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GRANDES ARTISTAS RENASCENTISTAS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Séc. XVI – Alta Renascença 1490 – 1520 (Roma e Veneza)</a:t>
            </a:r>
          </a:p>
          <a:p>
            <a:r>
              <a:rPr lang="pt-BR" sz="2000" i="1" dirty="0">
                <a:solidFill>
                  <a:srgbClr val="FF9900"/>
                </a:solidFill>
              </a:rPr>
              <a:t>- Leonardo da Vinci (1452 – 1519): </a:t>
            </a:r>
            <a:r>
              <a:rPr lang="pt-BR" sz="2000" dirty="0">
                <a:solidFill>
                  <a:schemeClr val="bg1"/>
                </a:solidFill>
              </a:rPr>
              <a:t>chamado “o homem da Renascença” com múltiplos talentos e que irradiava o saber.</a:t>
            </a:r>
          </a:p>
          <a:p>
            <a:r>
              <a:rPr lang="pt-BR" sz="2000" dirty="0">
                <a:solidFill>
                  <a:schemeClr val="bg1"/>
                </a:solidFill>
              </a:rPr>
              <a:t>Apesar do recente interesse e admiração por Leonardo como cientista e inventor, durante mais de quatrocentos anos a sua enorme fama apoiou-se nos seus feitos como pintor e algumas das obras-primas supremas já criadas pelo homem são suas.</a:t>
            </a:r>
          </a:p>
        </p:txBody>
      </p:sp>
      <p:sp>
        <p:nvSpPr>
          <p:cNvPr id="21" name="TextBox 25"/>
          <p:cNvSpPr txBox="1"/>
          <p:nvPr/>
        </p:nvSpPr>
        <p:spPr>
          <a:xfrm>
            <a:off x="1005219" y="5986590"/>
            <a:ext cx="370342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“Provável autorretrato” – Leonardo da Vinci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1512 a 1515</a:t>
            </a:r>
            <a:r>
              <a:rPr lang="pt-BR" sz="15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122" name="Picture 2" descr="D:\Escola\Liceu 2012\Leonardo_se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645055" cy="571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1671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Escola\Liceu 2012\LeonardodaVinci_Virgin_of_the_Rocks_Lond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93" y="764704"/>
            <a:ext cx="3809071" cy="59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5"/>
          <p:cNvSpPr txBox="1"/>
          <p:nvPr/>
        </p:nvSpPr>
        <p:spPr>
          <a:xfrm>
            <a:off x="539551" y="836712"/>
            <a:ext cx="43114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FF00"/>
                </a:solidFill>
              </a:rPr>
              <a:t>GRANDES ARTISTAS RENASCENTISTAS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i="1" dirty="0">
                <a:solidFill>
                  <a:srgbClr val="FF9900"/>
                </a:solidFill>
              </a:rPr>
              <a:t>- Leonardo da Vinci:  </a:t>
            </a:r>
            <a:r>
              <a:rPr lang="pt-BR" sz="2000" dirty="0">
                <a:solidFill>
                  <a:schemeClr val="bg1"/>
                </a:solidFill>
              </a:rPr>
              <a:t>entre as características da pintura que tornam a obra de Leonardo única estão as técnicas inovadoras que ele usou na aplicação da tinta, seu conhecimento detalhado de anatomia, luz, botânica e</a:t>
            </a:r>
          </a:p>
          <a:p>
            <a:r>
              <a:rPr lang="pt-BR" sz="2000" dirty="0">
                <a:solidFill>
                  <a:schemeClr val="bg1"/>
                </a:solidFill>
              </a:rPr>
              <a:t>geologia, seu interesse na fisionomia e na maneira pelo qual os humanos registram emoções em suas expressões e gestos, seu uso inovador da forma humana em composições figurativas, e o uso da graduação sutil da tonalidade.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1103098" y="5927619"/>
            <a:ext cx="370342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“Virgem das rochas” – Leonardo da Vinci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Óleo sobre madeira, 1503-1506. 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189.5 × 120 cm</a:t>
            </a:r>
            <a:endParaRPr lang="pt-BR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9978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FF9900"/>
                </a:solidFill>
              </a:rPr>
              <a:t>- Leonardo da Vinci:  </a:t>
            </a:r>
            <a:r>
              <a:rPr lang="pt-BR" sz="2000" dirty="0">
                <a:solidFill>
                  <a:schemeClr val="bg1"/>
                </a:solidFill>
              </a:rPr>
              <a:t>o quadro concentra todas as inovações de Leonardo na época: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rosto virado em uma posição de três-quartos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o gesto da mão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a definição da forma pela luz 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representação do movimento interrompido</a:t>
            </a:r>
            <a:endParaRPr lang="pt-BR" sz="2000" baseline="30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000" dirty="0">
                <a:solidFill>
                  <a:schemeClr val="bg1"/>
                </a:solidFill>
              </a:rPr>
              <a:t>Estrutura helicoidal.</a:t>
            </a:r>
            <a:r>
              <a:rPr lang="pt-BR" sz="2000" baseline="30000" dirty="0">
                <a:solidFill>
                  <a:schemeClr val="bg1"/>
                </a:solidFill>
              </a:rPr>
              <a:t> 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732708" y="5877272"/>
            <a:ext cx="37034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pt-BR" sz="1600" dirty="0">
                <a:solidFill>
                  <a:schemeClr val="bg1"/>
                </a:solidFill>
              </a:rPr>
              <a:t>Retrato de Cecília </a:t>
            </a:r>
            <a:r>
              <a:rPr lang="pt-BR" sz="1600" dirty="0" err="1">
                <a:solidFill>
                  <a:schemeClr val="bg1"/>
                </a:solidFill>
              </a:rPr>
              <a:t>Gallerani</a:t>
            </a:r>
            <a:r>
              <a:rPr lang="pt-BR" sz="1600" dirty="0">
                <a:solidFill>
                  <a:schemeClr val="bg1"/>
                </a:solidFill>
              </a:rPr>
              <a:t>, </a:t>
            </a:r>
            <a:r>
              <a:rPr lang="pt-BR" sz="1600" i="1" dirty="0">
                <a:solidFill>
                  <a:schemeClr val="bg1"/>
                </a:solidFill>
              </a:rPr>
              <a:t>Dama com Arminho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” – Leonardo da Vinci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1483-1490</a:t>
            </a:r>
            <a:r>
              <a:rPr lang="pt-BR" sz="1500" dirty="0">
                <a:solidFill>
                  <a:schemeClr val="bg1"/>
                </a:solidFill>
              </a:rPr>
              <a:t>. </a:t>
            </a:r>
            <a:r>
              <a:rPr lang="pt-BR" sz="1600" dirty="0">
                <a:solidFill>
                  <a:schemeClr val="bg1"/>
                </a:solidFill>
              </a:rPr>
              <a:t>40.3 × 54.8 cm</a:t>
            </a:r>
            <a:endParaRPr lang="pt-BR" sz="1500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Escola\Liceu 2012\DaVinci_The_Lady_with_an_Erm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64" y="853991"/>
            <a:ext cx="4232747" cy="57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89080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Escola\Liceu 2012\monalisa_La_gioconda_LeonardodaVin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61" y="836712"/>
            <a:ext cx="3728903" cy="56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5"/>
          <p:cNvSpPr txBox="1"/>
          <p:nvPr/>
        </p:nvSpPr>
        <p:spPr>
          <a:xfrm>
            <a:off x="539552" y="836712"/>
            <a:ext cx="415359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i="1" dirty="0">
                <a:solidFill>
                  <a:srgbClr val="FF9900"/>
                </a:solidFill>
              </a:rPr>
              <a:t>- Leonardo da Vinci:  </a:t>
            </a:r>
            <a:r>
              <a:rPr lang="pt-BR" sz="1900" dirty="0">
                <a:solidFill>
                  <a:schemeClr val="bg1"/>
                </a:solidFill>
              </a:rPr>
              <a:t>Lisa, a mulher retratada não era importante historicamente, era a jovem esposa de um mercador florentino chamado Giocondo. “Mona” é a abreviatura de “Madonna” (senhora). Nesta pintura podemos observar: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1900" dirty="0">
                <a:solidFill>
                  <a:schemeClr val="bg1"/>
                </a:solidFill>
              </a:rPr>
              <a:t>Exploração ao máximo do potencial do óleo sobre tela.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1900" dirty="0">
                <a:solidFill>
                  <a:schemeClr val="bg1"/>
                </a:solidFill>
              </a:rPr>
              <a:t>Composição triangular e geométrica.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1900" dirty="0">
                <a:solidFill>
                  <a:schemeClr val="bg1"/>
                </a:solidFill>
              </a:rPr>
              <a:t>Postura natural, relaxada e em 3/4.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1900" dirty="0">
                <a:solidFill>
                  <a:schemeClr val="bg1"/>
                </a:solidFill>
              </a:rPr>
              <a:t>Efeitos de volume e tridimensionalidade com o </a:t>
            </a:r>
            <a:r>
              <a:rPr lang="pt-BR" sz="1900" i="1" dirty="0" err="1">
                <a:solidFill>
                  <a:schemeClr val="bg1"/>
                </a:solidFill>
              </a:rPr>
              <a:t>chiaroscuro</a:t>
            </a:r>
            <a:r>
              <a:rPr lang="pt-BR" sz="1900" i="1" dirty="0">
                <a:solidFill>
                  <a:schemeClr val="bg1"/>
                </a:solidFill>
              </a:rPr>
              <a:t> </a:t>
            </a:r>
            <a:r>
              <a:rPr lang="pt-BR" sz="1900" dirty="0">
                <a:solidFill>
                  <a:schemeClr val="bg1"/>
                </a:solidFill>
              </a:rPr>
              <a:t>(claro-escuro).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1900" dirty="0">
                <a:solidFill>
                  <a:schemeClr val="bg1"/>
                </a:solidFill>
              </a:rPr>
              <a:t>Efeito de perspectiva atmosférica com a técnica do </a:t>
            </a:r>
            <a:r>
              <a:rPr lang="pt-BR" sz="1900" dirty="0" err="1">
                <a:solidFill>
                  <a:schemeClr val="bg1"/>
                </a:solidFill>
              </a:rPr>
              <a:t>sfumato</a:t>
            </a:r>
            <a:r>
              <a:rPr lang="pt-BR" sz="1900" dirty="0">
                <a:solidFill>
                  <a:schemeClr val="bg1"/>
                </a:solidFill>
              </a:rPr>
              <a:t> (</a:t>
            </a:r>
            <a:r>
              <a:rPr lang="pt-BR" sz="1900" dirty="0" err="1">
                <a:solidFill>
                  <a:schemeClr val="bg1"/>
                </a:solidFill>
              </a:rPr>
              <a:t>esfumçado</a:t>
            </a:r>
            <a:r>
              <a:rPr lang="pt-BR" sz="1900" dirty="0">
                <a:solidFill>
                  <a:schemeClr val="bg1"/>
                </a:solidFill>
              </a:rPr>
              <a:t>) criando graduações tonais sutis.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1900" dirty="0">
                <a:solidFill>
                  <a:schemeClr val="bg1"/>
                </a:solidFill>
              </a:rPr>
              <a:t>Delicadeza e transparência nos detalhes.</a:t>
            </a:r>
          </a:p>
        </p:txBody>
      </p:sp>
      <p:sp>
        <p:nvSpPr>
          <p:cNvPr id="21" name="TextBox 25"/>
          <p:cNvSpPr txBox="1"/>
          <p:nvPr/>
        </p:nvSpPr>
        <p:spPr>
          <a:xfrm>
            <a:off x="4693148" y="5745748"/>
            <a:ext cx="405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pt-BR" sz="1600" dirty="0">
                <a:solidFill>
                  <a:schemeClr val="bg1"/>
                </a:solidFill>
              </a:rPr>
              <a:t>La Gioconda – A Mona Lisa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” –</a:t>
            </a:r>
          </a:p>
          <a:p>
            <a:pPr algn="r"/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Leonardo da Vinci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Óleo sobre tela. 1503-1506</a:t>
            </a:r>
            <a:r>
              <a:rPr lang="pt-BR" sz="1500" dirty="0">
                <a:solidFill>
                  <a:schemeClr val="bg1"/>
                </a:solidFill>
              </a:rPr>
              <a:t>. </a:t>
            </a:r>
            <a:r>
              <a:rPr lang="pt-BR" sz="1600" dirty="0">
                <a:solidFill>
                  <a:schemeClr val="bg1"/>
                </a:solidFill>
              </a:rPr>
              <a:t>77cm × 53 cm</a:t>
            </a:r>
            <a:endParaRPr lang="pt-BR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7143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D:\Escola\Liceu 2012\monalisa_La_gioconda_LeonardodaVinc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72509" r="29663" b="6202"/>
          <a:stretch/>
        </p:blipFill>
        <p:spPr bwMode="auto">
          <a:xfrm>
            <a:off x="207364" y="3284984"/>
            <a:ext cx="410892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Escola\Liceu 2012\monalisa_La_gioconda_LeonardodaVin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76" y="802804"/>
            <a:ext cx="3728903" cy="56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Escola\Liceu 2012\monalisa_La_gioconda_LeonardodaVinc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11181" r="26797" b="60775"/>
          <a:stretch/>
        </p:blipFill>
        <p:spPr bwMode="auto">
          <a:xfrm>
            <a:off x="221434" y="764704"/>
            <a:ext cx="4062534" cy="24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4255393" y="802804"/>
            <a:ext cx="4608512" cy="5682138"/>
            <a:chOff x="4255393" y="802804"/>
            <a:chExt cx="4608512" cy="5682138"/>
          </a:xfrm>
        </p:grpSpPr>
        <p:sp>
          <p:nvSpPr>
            <p:cNvPr id="2" name="Triângulo isósceles 1"/>
            <p:cNvSpPr/>
            <p:nvPr/>
          </p:nvSpPr>
          <p:spPr>
            <a:xfrm>
              <a:off x="4255393" y="1306860"/>
              <a:ext cx="4608512" cy="4716524"/>
            </a:xfrm>
            <a:prstGeom prst="triangl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Elipse 2"/>
            <p:cNvSpPr/>
            <p:nvPr/>
          </p:nvSpPr>
          <p:spPr>
            <a:xfrm>
              <a:off x="4260262" y="1306860"/>
              <a:ext cx="4598774" cy="4716524"/>
            </a:xfrm>
            <a:prstGeom prst="ellipse">
              <a:avLst/>
            </a:prstGeom>
            <a:noFill/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" name="Conector reto 4"/>
            <p:cNvCxnSpPr>
              <a:stCxn id="7171" idx="0"/>
              <a:endCxn id="7171" idx="2"/>
            </p:cNvCxnSpPr>
            <p:nvPr/>
          </p:nvCxnSpPr>
          <p:spPr>
            <a:xfrm>
              <a:off x="6573128" y="802804"/>
              <a:ext cx="0" cy="5682138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riângulo isósceles 24"/>
          <p:cNvSpPr/>
          <p:nvPr/>
        </p:nvSpPr>
        <p:spPr>
          <a:xfrm flipV="1">
            <a:off x="2016966" y="1671871"/>
            <a:ext cx="1264596" cy="1080120"/>
          </a:xfrm>
          <a:prstGeom prst="triangl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extBox 25"/>
          <p:cNvSpPr txBox="1"/>
          <p:nvPr/>
        </p:nvSpPr>
        <p:spPr>
          <a:xfrm>
            <a:off x="419240" y="1639550"/>
            <a:ext cx="9158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i="1" dirty="0" err="1">
                <a:solidFill>
                  <a:schemeClr val="bg1">
                    <a:lumMod val="95000"/>
                  </a:schemeClr>
                </a:solidFill>
              </a:rPr>
              <a:t>sfumato</a:t>
            </a:r>
            <a:endParaRPr lang="pt-BR" sz="1500" i="1" dirty="0">
              <a:solidFill>
                <a:schemeClr val="bg1"/>
              </a:solidFill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2841296" y="2590408"/>
            <a:ext cx="1218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i="1" dirty="0" err="1">
                <a:solidFill>
                  <a:schemeClr val="bg1">
                    <a:lumMod val="95000"/>
                  </a:schemeClr>
                </a:solidFill>
              </a:rPr>
              <a:t>chiaroscuro</a:t>
            </a:r>
            <a:endParaRPr lang="pt-BR" sz="1500" i="1" dirty="0">
              <a:solidFill>
                <a:schemeClr val="bg1"/>
              </a:solidFill>
            </a:endParaRPr>
          </a:p>
        </p:txBody>
      </p:sp>
      <p:sp>
        <p:nvSpPr>
          <p:cNvPr id="34" name="TextBox 25"/>
          <p:cNvSpPr txBox="1"/>
          <p:nvPr/>
        </p:nvSpPr>
        <p:spPr>
          <a:xfrm>
            <a:off x="1152237" y="2568019"/>
            <a:ext cx="1565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 dirty="0">
                <a:solidFill>
                  <a:schemeClr val="bg1">
                    <a:lumMod val="95000"/>
                  </a:schemeClr>
                </a:solidFill>
              </a:rPr>
              <a:t>delicadeza e transparência</a:t>
            </a:r>
            <a:endParaRPr lang="pt-BR" sz="1500" i="1" dirty="0">
              <a:solidFill>
                <a:schemeClr val="bg1"/>
              </a:solidFill>
            </a:endParaRPr>
          </a:p>
        </p:txBody>
      </p:sp>
      <p:sp>
        <p:nvSpPr>
          <p:cNvPr id="42" name="TextBox 25"/>
          <p:cNvSpPr txBox="1"/>
          <p:nvPr/>
        </p:nvSpPr>
        <p:spPr>
          <a:xfrm>
            <a:off x="1311818" y="4804410"/>
            <a:ext cx="20896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 dirty="0">
                <a:solidFill>
                  <a:schemeClr val="bg1">
                    <a:lumMod val="95000"/>
                  </a:schemeClr>
                </a:solidFill>
              </a:rPr>
              <a:t>Simbolismo de decoro feminino com as mãos cruzadas</a:t>
            </a:r>
            <a:endParaRPr lang="pt-BR" sz="1500" i="1" dirty="0">
              <a:solidFill>
                <a:schemeClr val="bg1"/>
              </a:solidFill>
            </a:endParaRPr>
          </a:p>
        </p:txBody>
      </p:sp>
      <p:sp>
        <p:nvSpPr>
          <p:cNvPr id="44" name="TextBox 25"/>
          <p:cNvSpPr txBox="1"/>
          <p:nvPr/>
        </p:nvSpPr>
        <p:spPr>
          <a:xfrm>
            <a:off x="5507557" y="6171272"/>
            <a:ext cx="2089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 dirty="0">
                <a:solidFill>
                  <a:schemeClr val="bg1">
                    <a:lumMod val="95000"/>
                  </a:schemeClr>
                </a:solidFill>
              </a:rPr>
              <a:t>Composição geométrica</a:t>
            </a:r>
            <a:endParaRPr lang="pt-BR" sz="1500" i="1" dirty="0">
              <a:solidFill>
                <a:schemeClr val="bg1"/>
              </a:solidFill>
            </a:endParaRPr>
          </a:p>
        </p:txBody>
      </p:sp>
      <p:pic>
        <p:nvPicPr>
          <p:cNvPr id="45" name="Picture 3" descr="D:\Escola\Liceu 2012\monalisa_La_gioconda_LeonardodaVinc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4" t="27473" r="43946" b="65904"/>
          <a:stretch/>
        </p:blipFill>
        <p:spPr bwMode="auto">
          <a:xfrm>
            <a:off x="221434" y="5680385"/>
            <a:ext cx="2106689" cy="104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25"/>
          <p:cNvSpPr txBox="1"/>
          <p:nvPr/>
        </p:nvSpPr>
        <p:spPr>
          <a:xfrm>
            <a:off x="2123728" y="6165304"/>
            <a:ext cx="20896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 dirty="0">
                <a:solidFill>
                  <a:schemeClr val="bg1">
                    <a:lumMod val="95000"/>
                  </a:schemeClr>
                </a:solidFill>
              </a:rPr>
              <a:t>O enigmático sorriso</a:t>
            </a:r>
            <a:endParaRPr lang="pt-BR" sz="1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83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5"/>
          <p:cNvSpPr txBox="1"/>
          <p:nvPr/>
        </p:nvSpPr>
        <p:spPr>
          <a:xfrm>
            <a:off x="172585" y="5877272"/>
            <a:ext cx="448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“</a:t>
            </a:r>
            <a:r>
              <a:rPr lang="pt-BR" sz="1600" dirty="0">
                <a:solidFill>
                  <a:schemeClr val="bg1"/>
                </a:solidFill>
              </a:rPr>
              <a:t>A última ceia</a:t>
            </a:r>
            <a:r>
              <a:rPr lang="pt-BR" sz="1500" dirty="0">
                <a:solidFill>
                  <a:schemeClr val="bg1"/>
                </a:solidFill>
              </a:rPr>
              <a:t>” – Leonardo da Vinci</a:t>
            </a:r>
          </a:p>
          <a:p>
            <a:r>
              <a:rPr lang="pt-BR" sz="1600" dirty="0">
                <a:solidFill>
                  <a:schemeClr val="bg1"/>
                </a:solidFill>
              </a:rPr>
              <a:t>Pintura de têmpera sobre parede, 1495-1498</a:t>
            </a:r>
            <a:r>
              <a:rPr lang="pt-BR" sz="1500" dirty="0">
                <a:solidFill>
                  <a:schemeClr val="bg1"/>
                </a:solidFill>
              </a:rPr>
              <a:t>. </a:t>
            </a:r>
            <a:r>
              <a:rPr lang="it-IT" sz="1600" dirty="0">
                <a:solidFill>
                  <a:schemeClr val="bg1"/>
                </a:solidFill>
              </a:rPr>
              <a:t>Convento de Santa Maria delle Grazie, Milão - Itália</a:t>
            </a:r>
            <a:endParaRPr lang="pt-BR" sz="1500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Escola\Liceu 2012\Leonardo_da_Vinci_(1452-1519)_-_The_Last_Supper_(1495-149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" y="1196752"/>
            <a:ext cx="901744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62426" y="1196752"/>
            <a:ext cx="9017442" cy="4608512"/>
            <a:chOff x="62426" y="1196752"/>
            <a:chExt cx="9017442" cy="4608512"/>
          </a:xfrm>
        </p:grpSpPr>
        <p:cxnSp>
          <p:nvCxnSpPr>
            <p:cNvPr id="3" name="Conector reto 2"/>
            <p:cNvCxnSpPr/>
            <p:nvPr/>
          </p:nvCxnSpPr>
          <p:spPr>
            <a:xfrm flipH="1">
              <a:off x="62426" y="1196752"/>
              <a:ext cx="9017442" cy="4608512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H="1" flipV="1">
              <a:off x="62427" y="1196752"/>
              <a:ext cx="9014898" cy="4584923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riângulo isósceles 25"/>
            <p:cNvSpPr/>
            <p:nvPr/>
          </p:nvSpPr>
          <p:spPr>
            <a:xfrm>
              <a:off x="4047078" y="3212976"/>
              <a:ext cx="1264596" cy="1138014"/>
            </a:xfrm>
            <a:prstGeom prst="triangl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7" name="Conector reto 26"/>
            <p:cNvCxnSpPr/>
            <p:nvPr/>
          </p:nvCxnSpPr>
          <p:spPr>
            <a:xfrm>
              <a:off x="4679485" y="1196752"/>
              <a:ext cx="0" cy="4608512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ipse 33"/>
            <p:cNvSpPr/>
            <p:nvPr/>
          </p:nvSpPr>
          <p:spPr>
            <a:xfrm>
              <a:off x="3944475" y="3160018"/>
              <a:ext cx="1462495" cy="1499942"/>
            </a:xfrm>
            <a:prstGeom prst="ellipse">
              <a:avLst/>
            </a:prstGeom>
            <a:noFill/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2" name="Conector reto 41"/>
            <p:cNvCxnSpPr>
              <a:stCxn id="8194" idx="1"/>
              <a:endCxn id="8194" idx="3"/>
            </p:cNvCxnSpPr>
            <p:nvPr/>
          </p:nvCxnSpPr>
          <p:spPr>
            <a:xfrm>
              <a:off x="62426" y="3501008"/>
              <a:ext cx="9017442" cy="0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947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39952" y="620688"/>
            <a:ext cx="5004048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25"/>
          <p:cNvSpPr txBox="1"/>
          <p:nvPr/>
        </p:nvSpPr>
        <p:spPr>
          <a:xfrm>
            <a:off x="539552" y="836712"/>
            <a:ext cx="3434971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i="1" dirty="0">
                <a:solidFill>
                  <a:srgbClr val="FF9900"/>
                </a:solidFill>
              </a:rPr>
              <a:t>- Michelangelo </a:t>
            </a:r>
            <a:r>
              <a:rPr lang="pt-BR" sz="2000" i="1" dirty="0" err="1">
                <a:solidFill>
                  <a:srgbClr val="FF9900"/>
                </a:solidFill>
              </a:rPr>
              <a:t>Buonarroti</a:t>
            </a:r>
            <a:r>
              <a:rPr lang="pt-BR" sz="1900" i="1" dirty="0">
                <a:solidFill>
                  <a:srgbClr val="FF9900"/>
                </a:solidFill>
              </a:rPr>
              <a:t> (1475 – 1564):  </a:t>
            </a:r>
            <a:r>
              <a:rPr lang="pt-BR" sz="1900" dirty="0">
                <a:solidFill>
                  <a:schemeClr val="bg1"/>
                </a:solidFill>
              </a:rPr>
              <a:t>Foi o artista que mais contribuiu para elevar o status de artista. Arquiteto, escultor, pintor, poeta e engenheiro, Michelangelo não conhecia limites.</a:t>
            </a:r>
          </a:p>
          <a:p>
            <a:endParaRPr lang="pt-BR" sz="1900" dirty="0">
              <a:solidFill>
                <a:schemeClr val="bg1"/>
              </a:solidFill>
            </a:endParaRPr>
          </a:p>
          <a:p>
            <a:r>
              <a:rPr lang="pt-BR" sz="1900" dirty="0">
                <a:solidFill>
                  <a:schemeClr val="bg1"/>
                </a:solidFill>
              </a:rPr>
              <a:t>Em escultura Michelangelo fazia suas peças em único bloco “libertando a figura do mármore que a aprisiona”.</a:t>
            </a:r>
          </a:p>
          <a:p>
            <a:endParaRPr lang="pt-BR" sz="1900" dirty="0">
              <a:solidFill>
                <a:schemeClr val="bg1"/>
              </a:solidFill>
            </a:endParaRPr>
          </a:p>
          <a:p>
            <a:r>
              <a:rPr lang="pt-BR" sz="1900" dirty="0">
                <a:solidFill>
                  <a:schemeClr val="bg1"/>
                </a:solidFill>
              </a:rPr>
              <a:t>Suas peças tinham uma precisão anatômica buscando o naturalismo em sua expressividade.</a:t>
            </a:r>
          </a:p>
        </p:txBody>
      </p:sp>
      <p:sp>
        <p:nvSpPr>
          <p:cNvPr id="21" name="TextBox 25"/>
          <p:cNvSpPr txBox="1"/>
          <p:nvPr/>
        </p:nvSpPr>
        <p:spPr>
          <a:xfrm>
            <a:off x="539552" y="6021288"/>
            <a:ext cx="38333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Pietá. </a:t>
            </a:r>
            <a:r>
              <a:rPr lang="pt-BR" sz="1400" dirty="0">
                <a:solidFill>
                  <a:schemeClr val="bg1"/>
                </a:solidFill>
              </a:rPr>
              <a:t>174 cm X 195 cm X 64 cm.</a:t>
            </a:r>
            <a:endParaRPr lang="pt-BR" sz="1400" b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Michelangelo. Igreja de São Pedro,</a:t>
            </a:r>
          </a:p>
          <a:p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Vaticano, Itália. C. de 1500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9" name="Picture 42" descr="Michelangelo_Pietá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22" y="1106682"/>
            <a:ext cx="4846782" cy="49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83776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scola\DOCS_Escola\Material Didático\michelangelo-da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" y="624880"/>
            <a:ext cx="8310826" cy="62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5748068" y="6068828"/>
            <a:ext cx="3000396" cy="651247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5"/>
          <p:cNvSpPr txBox="1"/>
          <p:nvPr/>
        </p:nvSpPr>
        <p:spPr>
          <a:xfrm>
            <a:off x="5836787" y="6040338"/>
            <a:ext cx="29116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David. </a:t>
            </a:r>
            <a:r>
              <a:rPr lang="pt-BR" sz="1400" dirty="0">
                <a:solidFill>
                  <a:schemeClr val="bg1"/>
                </a:solidFill>
              </a:rPr>
              <a:t>5,17 m.</a:t>
            </a:r>
            <a:endParaRPr lang="pt-BR" sz="1400" b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Michelangelo. </a:t>
            </a:r>
            <a:r>
              <a:rPr lang="pt-BR" sz="1200" dirty="0" err="1">
                <a:solidFill>
                  <a:schemeClr val="bg1"/>
                </a:solidFill>
                <a:latin typeface="Verdana" pitchFamily="34" charset="0"/>
              </a:rPr>
              <a:t>Galleria</a:t>
            </a:r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Verdana" pitchFamily="34" charset="0"/>
              </a:rPr>
              <a:t>dell</a:t>
            </a:r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’ </a:t>
            </a:r>
            <a:r>
              <a:rPr lang="pt-BR" sz="1200" dirty="0" err="1">
                <a:solidFill>
                  <a:schemeClr val="bg1"/>
                </a:solidFill>
                <a:latin typeface="Verdana" pitchFamily="34" charset="0"/>
              </a:rPr>
              <a:t>Accademia</a:t>
            </a:r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. Florença. 1501-1504.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3525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5"/>
          <p:cNvSpPr txBox="1"/>
          <p:nvPr/>
        </p:nvSpPr>
        <p:spPr>
          <a:xfrm>
            <a:off x="311732" y="836712"/>
            <a:ext cx="297954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i="1" dirty="0">
                <a:solidFill>
                  <a:srgbClr val="FF9900"/>
                </a:solidFill>
              </a:rPr>
              <a:t>- Michelangelo </a:t>
            </a:r>
            <a:r>
              <a:rPr lang="pt-BR" sz="2000" i="1" dirty="0" err="1">
                <a:solidFill>
                  <a:srgbClr val="FF9900"/>
                </a:solidFill>
              </a:rPr>
              <a:t>Buonarroti</a:t>
            </a:r>
            <a:r>
              <a:rPr lang="pt-BR" sz="1900" i="1" dirty="0">
                <a:solidFill>
                  <a:srgbClr val="FF9900"/>
                </a:solidFill>
              </a:rPr>
              <a:t> (1475 – 1564):  </a:t>
            </a:r>
            <a:r>
              <a:rPr lang="pt-BR" sz="1900" dirty="0">
                <a:solidFill>
                  <a:schemeClr val="bg1"/>
                </a:solidFill>
              </a:rPr>
              <a:t>Uma das obras-primas de Michelangelo (e uma das grandes obras de arte da humanidade) é a pintura do teto da Capela Sistina.</a:t>
            </a:r>
          </a:p>
          <a:p>
            <a:endParaRPr lang="pt-BR" sz="1900" dirty="0">
              <a:solidFill>
                <a:schemeClr val="bg1"/>
              </a:solidFill>
            </a:endParaRPr>
          </a:p>
          <a:p>
            <a:r>
              <a:rPr lang="pt-BR" sz="1900" dirty="0">
                <a:solidFill>
                  <a:schemeClr val="bg1"/>
                </a:solidFill>
              </a:rPr>
              <a:t>Apesar de Michelangelo considerar a pintura uma arte inferior, o afresco do artista atingiu o ponto máximo. Os nus foram pintados em escala colossal com expressividade escultural.</a:t>
            </a:r>
          </a:p>
          <a:p>
            <a:endParaRPr lang="pt-BR" sz="1900" dirty="0">
              <a:solidFill>
                <a:schemeClr val="bg1"/>
              </a:solidFill>
            </a:endParaRPr>
          </a:p>
          <a:p>
            <a:endParaRPr lang="pt-BR" sz="1900" dirty="0">
              <a:solidFill>
                <a:schemeClr val="bg1"/>
              </a:solidFill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4571147" y="5157192"/>
            <a:ext cx="417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Capela Sistina (detalhe – a criação de Adão).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Michelangelo. Capela Sistina,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Vaticano, Itália. C. de 1508 -1512.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Escola\DOCS_Escola\Material Didático\michelangelo -sistine_creation_of_adam - 1510 - Renascimen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67" y="942077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8220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scola\DOCS_Escola\Material Didático\mi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8232"/>
            <a:ext cx="7444665" cy="620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827584" y="6067265"/>
            <a:ext cx="3000396" cy="651247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Box 25"/>
          <p:cNvSpPr txBox="1"/>
          <p:nvPr/>
        </p:nvSpPr>
        <p:spPr>
          <a:xfrm>
            <a:off x="855391" y="6072181"/>
            <a:ext cx="290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Capela Sistina.</a:t>
            </a:r>
          </a:p>
          <a:p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Michelangelo. Capela Sistina,</a:t>
            </a:r>
          </a:p>
          <a:p>
            <a:r>
              <a:rPr lang="pt-BR" sz="1200" dirty="0">
                <a:solidFill>
                  <a:schemeClr val="bg1"/>
                </a:solidFill>
                <a:latin typeface="Verdana" pitchFamily="34" charset="0"/>
              </a:rPr>
              <a:t>Vaticano, Itália. C. de 1508 -1512.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611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D:\Escola\Liceu 2012\historia-map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/>
        </p:blipFill>
        <p:spPr bwMode="auto">
          <a:xfrm>
            <a:off x="-1706" y="845722"/>
            <a:ext cx="9144000" cy="57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845722"/>
            <a:ext cx="4283968" cy="5716443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25"/>
          <p:cNvSpPr txBox="1"/>
          <p:nvPr/>
        </p:nvSpPr>
        <p:spPr>
          <a:xfrm>
            <a:off x="305780" y="476672"/>
            <a:ext cx="367240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Houve uma </a:t>
            </a:r>
            <a:r>
              <a:rPr lang="pt-BR" sz="2000" dirty="0">
                <a:solidFill>
                  <a:srgbClr val="FFFF00"/>
                </a:solidFill>
              </a:rPr>
              <a:t>expansão do conhecimento científico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a maior compreensão da </a:t>
            </a:r>
            <a:r>
              <a:rPr lang="pt-BR" sz="2000" dirty="0">
                <a:solidFill>
                  <a:srgbClr val="FFFF00"/>
                </a:solidFill>
              </a:rPr>
              <a:t>anatomia humana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 e da </a:t>
            </a:r>
            <a:r>
              <a:rPr lang="pt-BR" sz="2000" dirty="0">
                <a:solidFill>
                  <a:srgbClr val="FFFF00"/>
                </a:solidFill>
              </a:rPr>
              <a:t>perspectiva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na representação de paisagens naturais ou arquitetônicas.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As </a:t>
            </a:r>
            <a:r>
              <a:rPr lang="pt-BR" sz="2000" dirty="0">
                <a:solidFill>
                  <a:srgbClr val="FFFF00"/>
                </a:solidFill>
              </a:rPr>
              <a:t>expansões marítimas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o desenvolvimento da Matemática, Cartografia e outras áreas possibilitou a mudança de visão de mundo.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Podemos dizer que o que </a:t>
            </a:r>
            <a:r>
              <a:rPr lang="pt-BR" sz="2000" dirty="0">
                <a:solidFill>
                  <a:srgbClr val="FFFF00"/>
                </a:solidFill>
              </a:rPr>
              <a:t>renasceu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 neste período no campo da arte, e do conhecimento de modo geral, foi a mudança do interesse do sobrenatural para o natural.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4434146" y="5805264"/>
            <a:ext cx="3244066" cy="553998"/>
          </a:xfrm>
          <a:prstGeom prst="rect">
            <a:avLst/>
          </a:prstGeom>
          <a:noFill/>
          <a:effectLst>
            <a:outerShdw dist="762000" dir="2700000" sx="200000" sy="2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500" dirty="0"/>
              <a:t>Cartografia, luneta e outras descobertas e invenções científicas.</a:t>
            </a:r>
          </a:p>
        </p:txBody>
      </p:sp>
    </p:spTree>
    <p:extLst>
      <p:ext uri="{BB962C8B-B14F-4D97-AF65-F5344CB8AC3E}">
        <p14:creationId xmlns:p14="http://schemas.microsoft.com/office/powerpoint/2010/main" val="40569651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400846" y="1124744"/>
            <a:ext cx="36724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 redescoberta da </a:t>
            </a:r>
            <a:r>
              <a:rPr lang="pt-BR" sz="2000" dirty="0">
                <a:solidFill>
                  <a:srgbClr val="FFFF00"/>
                </a:solidFill>
              </a:rPr>
              <a:t>tradição greco-romana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 na Europa ajudou os artistas a reproduzirem acuradamente as imagens visuais.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Uma visão mais humanista, que dá prioridade ao homem e às realizações humanas começa a surgir, saindo da obscuridade da Idade Média.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Isso possibilitou aos artistas dos séculos XV e XVI superarem as técnicas da Grécia e Roma antigas.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5"/>
          <p:cNvSpPr txBox="1"/>
          <p:nvPr/>
        </p:nvSpPr>
        <p:spPr>
          <a:xfrm>
            <a:off x="5220072" y="6420081"/>
            <a:ext cx="28546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Escultura grega – O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Discobolo</a:t>
            </a:r>
            <a:endParaRPr lang="pt-BR" sz="15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4" name="Picture 2" descr="D:\Escola\Liceu 2012\discobol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09" y="915554"/>
            <a:ext cx="3437796" cy="55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0704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Escola\Liceu 2012\CB6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/>
          <a:stretch/>
        </p:blipFill>
        <p:spPr bwMode="auto">
          <a:xfrm>
            <a:off x="0" y="857271"/>
            <a:ext cx="9135349" cy="567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0" y="845085"/>
            <a:ext cx="4283968" cy="5683434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5"/>
          <p:cNvSpPr txBox="1"/>
          <p:nvPr/>
        </p:nvSpPr>
        <p:spPr>
          <a:xfrm>
            <a:off x="298989" y="1132257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Durante esse período, a exploração de novos continentes e a pesquisa científica proclamavam a confiança na homem e, ao mesmo tempo, a </a:t>
            </a:r>
            <a:r>
              <a:rPr lang="pt-BR" sz="2000" dirty="0">
                <a:solidFill>
                  <a:srgbClr val="FFFF00"/>
                </a:solidFill>
              </a:rPr>
              <a:t>Reforma Protestante 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diminuía o poder da igreja </a:t>
            </a:r>
            <a:r>
              <a:rPr lang="pt-BR" sz="2000" dirty="0">
                <a:solidFill>
                  <a:srgbClr val="FFFF00"/>
                </a:solidFill>
              </a:rPr>
              <a:t>Cristã Católica Ortodoxa.</a:t>
            </a:r>
          </a:p>
        </p:txBody>
      </p:sp>
      <p:sp>
        <p:nvSpPr>
          <p:cNvPr id="21" name="TextBox 25"/>
          <p:cNvSpPr txBox="1"/>
          <p:nvPr/>
        </p:nvSpPr>
        <p:spPr>
          <a:xfrm>
            <a:off x="611560" y="6098871"/>
            <a:ext cx="3574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Expansão marítima com uso de caravelas.</a:t>
            </a:r>
          </a:p>
        </p:txBody>
      </p:sp>
    </p:spTree>
    <p:extLst>
      <p:ext uri="{BB962C8B-B14F-4D97-AF65-F5344CB8AC3E}">
        <p14:creationId xmlns:p14="http://schemas.microsoft.com/office/powerpoint/2010/main" val="29046379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D:\Escola\Liceu 2012\colise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b="14248"/>
          <a:stretch/>
        </p:blipFill>
        <p:spPr bwMode="auto">
          <a:xfrm>
            <a:off x="-7426" y="962643"/>
            <a:ext cx="9143999" cy="55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0" y="845085"/>
            <a:ext cx="4283968" cy="5683434"/>
          </a:xfrm>
          <a:prstGeom prst="rect">
            <a:avLst/>
          </a:prstGeom>
          <a:solidFill>
            <a:schemeClr val="tx1">
              <a:lumMod val="85000"/>
              <a:lumOff val="1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25"/>
          <p:cNvSpPr txBox="1"/>
          <p:nvPr/>
        </p:nvSpPr>
        <p:spPr>
          <a:xfrm>
            <a:off x="215516" y="1184529"/>
            <a:ext cx="36724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O foco na visão mais humanista, todavia, não fez com que os artistas deixassem de se inspirar  para suas obras a </a:t>
            </a:r>
            <a:r>
              <a:rPr lang="pt-BR" sz="2000" dirty="0">
                <a:solidFill>
                  <a:srgbClr val="FFFF00"/>
                </a:solidFill>
              </a:rPr>
              <a:t>veneração e a simbologia cristã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. Esta tornou-se mais naturalista, refletindo uma observação mais cuidadosa da forma humana e da natureza. 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Porém novos temas, incluindo a </a:t>
            </a:r>
            <a:r>
              <a:rPr lang="pt-BR" sz="2000" dirty="0">
                <a:solidFill>
                  <a:srgbClr val="FFFF00"/>
                </a:solidFill>
              </a:rPr>
              <a:t>mitologia greco-romana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foram explorados.</a:t>
            </a: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 redescoberta do mundo clássico alterou radicalmente a pintura, a escultura e a arquitetura na Itália. 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4282763" y="6554227"/>
            <a:ext cx="1656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</a:rPr>
              <a:t>O Coliseu - Roma</a:t>
            </a:r>
          </a:p>
        </p:txBody>
      </p:sp>
    </p:spTree>
    <p:extLst>
      <p:ext uri="{BB962C8B-B14F-4D97-AF65-F5344CB8AC3E}">
        <p14:creationId xmlns:p14="http://schemas.microsoft.com/office/powerpoint/2010/main" val="155006106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5"/>
          <p:cNvSpPr txBox="1"/>
          <p:nvPr/>
        </p:nvSpPr>
        <p:spPr>
          <a:xfrm>
            <a:off x="539552" y="921979"/>
            <a:ext cx="36724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Elementos em comum ao Renascimento:</a:t>
            </a:r>
          </a:p>
          <a:p>
            <a:r>
              <a:rPr lang="pt-BR" sz="2000" b="1" dirty="0">
                <a:solidFill>
                  <a:srgbClr val="FFFF00"/>
                </a:solidFill>
              </a:rPr>
              <a:t>- Redescoberta da arte e da literatura da Grécia e Roma do período clássico;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- Estudo científico do corpo humano e do mundo natural;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- Reproduzir com realismo as formas da natureza;</a:t>
            </a:r>
          </a:p>
          <a:p>
            <a:endParaRPr lang="pt-BR" sz="2000" b="1" dirty="0">
              <a:solidFill>
                <a:srgbClr val="FFFF00"/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- Valorização da individualidade do artista como grande criador de obras.</a:t>
            </a:r>
          </a:p>
        </p:txBody>
      </p:sp>
      <p:pic>
        <p:nvPicPr>
          <p:cNvPr id="27" name="Picture 6" descr="Leonardo-Hombre de Vitru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850119"/>
            <a:ext cx="4032448" cy="55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5"/>
          <p:cNvSpPr txBox="1"/>
          <p:nvPr/>
        </p:nvSpPr>
        <p:spPr>
          <a:xfrm>
            <a:off x="4716016" y="6400839"/>
            <a:ext cx="3574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“O Homem </a:t>
            </a:r>
            <a:r>
              <a:rPr lang="pt-BR" sz="1500" dirty="0" err="1">
                <a:solidFill>
                  <a:schemeClr val="bg1">
                    <a:lumMod val="95000"/>
                  </a:schemeClr>
                </a:solidFill>
              </a:rPr>
              <a:t>Vitruviano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” – 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42837420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Escola\Liceu 2012\ren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b="14574"/>
          <a:stretch/>
        </p:blipFill>
        <p:spPr bwMode="auto">
          <a:xfrm>
            <a:off x="0" y="865404"/>
            <a:ext cx="9144000" cy="57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683568" y="842014"/>
            <a:ext cx="7920880" cy="5830417"/>
            <a:chOff x="683568" y="842014"/>
            <a:chExt cx="7920880" cy="5830417"/>
          </a:xfrm>
        </p:grpSpPr>
        <p:sp>
          <p:nvSpPr>
            <p:cNvPr id="21" name="Retângulo 20"/>
            <p:cNvSpPr/>
            <p:nvPr/>
          </p:nvSpPr>
          <p:spPr>
            <a:xfrm>
              <a:off x="683568" y="845085"/>
              <a:ext cx="3651542" cy="5827346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4990475" y="842014"/>
              <a:ext cx="3613973" cy="5827346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5576" y="921979"/>
              <a:ext cx="3672408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sz="2000" dirty="0">
                  <a:solidFill>
                    <a:schemeClr val="bg1"/>
                  </a:solidFill>
                </a:rPr>
                <a:t>Períodos e lugares</a:t>
              </a:r>
            </a:p>
            <a:p>
              <a:pPr>
                <a:defRPr/>
              </a:pPr>
              <a:endParaRPr lang="es-ES_tradnl" sz="2000" dirty="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lang="es-ES_tradnl" sz="2000" b="1" dirty="0">
                  <a:solidFill>
                    <a:srgbClr val="FFFF00"/>
                  </a:solidFill>
                </a:rPr>
                <a:t>PRÉ-RENASCIMENTO</a:t>
              </a:r>
            </a:p>
            <a:p>
              <a:pPr>
                <a:defRPr/>
              </a:pPr>
              <a:r>
                <a:rPr lang="es-ES_tradnl" sz="2000" dirty="0">
                  <a:solidFill>
                    <a:srgbClr val="FFFF00"/>
                  </a:solidFill>
                </a:rPr>
                <a:t>- </a:t>
              </a:r>
              <a:r>
                <a:rPr lang="es-ES_tradnl" sz="2000" dirty="0" err="1">
                  <a:solidFill>
                    <a:srgbClr val="FFFF00"/>
                  </a:solidFill>
                </a:rPr>
                <a:t>Século</a:t>
              </a:r>
              <a:r>
                <a:rPr lang="es-ES_tradnl" sz="2000" dirty="0">
                  <a:solidFill>
                    <a:srgbClr val="FFFF00"/>
                  </a:solidFill>
                </a:rPr>
                <a:t> XIV: </a:t>
              </a:r>
              <a:r>
                <a:rPr lang="es-ES_tradnl" sz="2000" dirty="0" err="1">
                  <a:solidFill>
                    <a:srgbClr val="FFFF00"/>
                  </a:solidFill>
                </a:rPr>
                <a:t>Trecento</a:t>
              </a:r>
              <a:endParaRPr lang="es-ES_tradnl" sz="2000" dirty="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lang="es-ES_tradnl" sz="2000" dirty="0">
                  <a:solidFill>
                    <a:schemeClr val="bg1"/>
                  </a:solidFill>
                </a:rPr>
                <a:t>Precursores de </a:t>
              </a:r>
              <a:r>
                <a:rPr lang="es-ES_tradnl" sz="2000" dirty="0" err="1">
                  <a:solidFill>
                    <a:schemeClr val="bg1"/>
                  </a:solidFill>
                </a:rPr>
                <a:t>ideais</a:t>
              </a:r>
              <a:r>
                <a:rPr lang="es-ES_tradnl" sz="2000" dirty="0">
                  <a:solidFill>
                    <a:schemeClr val="bg1"/>
                  </a:solidFill>
                </a:rPr>
                <a:t> e técnicas </a:t>
              </a:r>
              <a:r>
                <a:rPr lang="es-ES_tradnl" sz="2000" dirty="0" err="1">
                  <a:solidFill>
                    <a:schemeClr val="bg1"/>
                  </a:solidFill>
                </a:rPr>
                <a:t>renascentistas</a:t>
              </a:r>
              <a:r>
                <a:rPr lang="es-ES_tradnl" sz="2000" dirty="0">
                  <a:solidFill>
                    <a:schemeClr val="bg1"/>
                  </a:solidFill>
                </a:rPr>
                <a:t> como o escritor </a:t>
              </a:r>
              <a:r>
                <a:rPr lang="es-ES_tradnl" sz="2000" i="1" dirty="0">
                  <a:solidFill>
                    <a:schemeClr val="bg1"/>
                  </a:solidFill>
                </a:rPr>
                <a:t>Dante Alighieri </a:t>
              </a:r>
              <a:r>
                <a:rPr lang="es-ES_tradnl" sz="2000" dirty="0">
                  <a:solidFill>
                    <a:schemeClr val="bg1"/>
                  </a:solidFill>
                </a:rPr>
                <a:t>e o pintor </a:t>
              </a:r>
              <a:r>
                <a:rPr lang="es-ES_tradnl" sz="2000" i="1" dirty="0" err="1">
                  <a:solidFill>
                    <a:schemeClr val="bg1"/>
                  </a:solidFill>
                </a:rPr>
                <a:t>Giotto</a:t>
              </a:r>
              <a:r>
                <a:rPr lang="es-ES_tradnl" sz="2000" i="1" dirty="0">
                  <a:solidFill>
                    <a:schemeClr val="bg1"/>
                  </a:solidFill>
                </a:rPr>
                <a:t>.</a:t>
              </a:r>
            </a:p>
            <a:p>
              <a:pPr>
                <a:defRPr/>
              </a:pPr>
              <a:endParaRPr lang="es-ES_tradnl" sz="2000" b="1" dirty="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lang="es-ES_tradnl" sz="2000" b="1" dirty="0">
                  <a:solidFill>
                    <a:srgbClr val="FFFF00"/>
                  </a:solidFill>
                </a:rPr>
                <a:t>RENASCIMENTO</a:t>
              </a:r>
            </a:p>
            <a:p>
              <a:pPr>
                <a:defRPr/>
              </a:pPr>
              <a:r>
                <a:rPr lang="es-ES_tradnl" sz="2000" b="1" dirty="0">
                  <a:solidFill>
                    <a:srgbClr val="FFFF00"/>
                  </a:solidFill>
                </a:rPr>
                <a:t>- </a:t>
              </a:r>
              <a:r>
                <a:rPr lang="es-ES_tradnl" sz="2000" b="1" dirty="0" err="1">
                  <a:solidFill>
                    <a:srgbClr val="FFFF00"/>
                  </a:solidFill>
                </a:rPr>
                <a:t>Século</a:t>
              </a:r>
              <a:r>
                <a:rPr lang="es-ES_tradnl" sz="2000" b="1" dirty="0">
                  <a:solidFill>
                    <a:srgbClr val="FFFF00"/>
                  </a:solidFill>
                </a:rPr>
                <a:t> XV: </a:t>
              </a:r>
              <a:r>
                <a:rPr lang="es-ES_tradnl" sz="2000" b="1" i="1" dirty="0" err="1">
                  <a:solidFill>
                    <a:srgbClr val="FFFF00"/>
                  </a:solidFill>
                </a:rPr>
                <a:t>Quattrocento</a:t>
              </a:r>
              <a:endParaRPr lang="es-ES_tradnl" sz="2000" b="1" i="1" dirty="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lang="es-ES_tradnl" sz="2000" dirty="0">
                  <a:solidFill>
                    <a:schemeClr val="bg1"/>
                  </a:solidFill>
                </a:rPr>
                <a:t>Iniciado em </a:t>
              </a:r>
              <a:r>
                <a:rPr lang="es-ES_tradnl" sz="2000" dirty="0" err="1">
                  <a:solidFill>
                    <a:schemeClr val="bg1"/>
                  </a:solidFill>
                </a:rPr>
                <a:t>Florença</a:t>
              </a:r>
              <a:r>
                <a:rPr lang="es-ES_tradnl" sz="2000" dirty="0">
                  <a:solidFill>
                    <a:schemeClr val="bg1"/>
                  </a:solidFill>
                </a:rPr>
                <a:t> (</a:t>
              </a:r>
              <a:r>
                <a:rPr lang="es-ES_tradnl" sz="2000" dirty="0" err="1">
                  <a:solidFill>
                    <a:schemeClr val="bg1"/>
                  </a:solidFill>
                </a:rPr>
                <a:t>cidade</a:t>
              </a:r>
              <a:r>
                <a:rPr lang="es-ES_tradnl" sz="2000" dirty="0">
                  <a:solidFill>
                    <a:schemeClr val="bg1"/>
                  </a:solidFill>
                </a:rPr>
                <a:t>/estado da </a:t>
              </a:r>
              <a:r>
                <a:rPr lang="es-ES_tradnl" sz="2000" dirty="0" err="1">
                  <a:solidFill>
                    <a:schemeClr val="bg1"/>
                  </a:solidFill>
                </a:rPr>
                <a:t>Itália</a:t>
              </a:r>
              <a:r>
                <a:rPr lang="es-ES_tradnl" sz="2000" dirty="0">
                  <a:solidFill>
                    <a:schemeClr val="bg1"/>
                  </a:solidFill>
                </a:rPr>
                <a:t>)</a:t>
              </a:r>
            </a:p>
            <a:p>
              <a:pPr>
                <a:defRPr/>
              </a:pPr>
              <a:r>
                <a:rPr lang="es-ES_tradnl" sz="2000" b="1" dirty="0">
                  <a:solidFill>
                    <a:srgbClr val="FFFF00"/>
                  </a:solidFill>
                </a:rPr>
                <a:t>- Alta </a:t>
              </a:r>
              <a:r>
                <a:rPr lang="es-ES_tradnl" sz="2000" b="1" dirty="0" err="1">
                  <a:solidFill>
                    <a:srgbClr val="FFFF00"/>
                  </a:solidFill>
                </a:rPr>
                <a:t>Renascença</a:t>
              </a:r>
              <a:r>
                <a:rPr lang="es-ES_tradnl" sz="2000" b="1" dirty="0">
                  <a:solidFill>
                    <a:srgbClr val="FFFF00"/>
                  </a:solidFill>
                </a:rPr>
                <a:t> – ápice das obras e artistas </a:t>
              </a:r>
              <a:r>
                <a:rPr lang="es-ES_tradnl" sz="2000" dirty="0">
                  <a:solidFill>
                    <a:schemeClr val="bg1"/>
                  </a:solidFill>
                </a:rPr>
                <a:t>(final do </a:t>
              </a:r>
              <a:r>
                <a:rPr lang="es-ES_tradnl" sz="2000" dirty="0" err="1">
                  <a:solidFill>
                    <a:schemeClr val="bg1"/>
                  </a:solidFill>
                </a:rPr>
                <a:t>Séc</a:t>
              </a:r>
              <a:r>
                <a:rPr lang="es-ES_tradnl" sz="2000" dirty="0">
                  <a:solidFill>
                    <a:schemeClr val="bg1"/>
                  </a:solidFill>
                </a:rPr>
                <a:t>. XV e </a:t>
              </a:r>
              <a:r>
                <a:rPr lang="es-ES_tradnl" sz="2000" dirty="0" err="1">
                  <a:solidFill>
                    <a:schemeClr val="bg1"/>
                  </a:solidFill>
                </a:rPr>
                <a:t>início</a:t>
              </a:r>
              <a:r>
                <a:rPr lang="es-ES_tradnl" sz="2000" dirty="0">
                  <a:solidFill>
                    <a:schemeClr val="bg1"/>
                  </a:solidFill>
                </a:rPr>
                <a:t> do </a:t>
              </a:r>
              <a:r>
                <a:rPr lang="es-ES_tradnl" sz="2000" dirty="0" err="1">
                  <a:solidFill>
                    <a:schemeClr val="bg1"/>
                  </a:solidFill>
                </a:rPr>
                <a:t>séc</a:t>
              </a:r>
              <a:r>
                <a:rPr lang="es-ES_tradnl" sz="2000" dirty="0">
                  <a:solidFill>
                    <a:schemeClr val="bg1"/>
                  </a:solidFill>
                </a:rPr>
                <a:t>. XVI).</a:t>
              </a:r>
            </a:p>
          </p:txBody>
        </p:sp>
        <p:sp>
          <p:nvSpPr>
            <p:cNvPr id="18" name="TextBox 25"/>
            <p:cNvSpPr txBox="1"/>
            <p:nvPr/>
          </p:nvSpPr>
          <p:spPr>
            <a:xfrm>
              <a:off x="5086267" y="921978"/>
              <a:ext cx="342238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sz="2000" dirty="0">
                  <a:solidFill>
                    <a:schemeClr val="bg1"/>
                  </a:solidFill>
                </a:rPr>
                <a:t>Períodos e lugares</a:t>
              </a:r>
            </a:p>
            <a:p>
              <a:pPr>
                <a:defRPr/>
              </a:pPr>
              <a:endParaRPr lang="es-ES_tradnl" sz="2000" dirty="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lang="es-ES" sz="2000" b="1" dirty="0">
                  <a:solidFill>
                    <a:srgbClr val="FFFF00"/>
                  </a:solidFill>
                </a:rPr>
                <a:t>RENASCIMENTO</a:t>
              </a:r>
            </a:p>
            <a:p>
              <a:pPr>
                <a:defRPr/>
              </a:pPr>
              <a:r>
                <a:rPr lang="es-ES" sz="2000" b="1" dirty="0">
                  <a:solidFill>
                    <a:srgbClr val="FFFF00"/>
                  </a:solidFill>
                </a:rPr>
                <a:t>- </a:t>
              </a:r>
              <a:r>
                <a:rPr lang="es-ES" sz="2000" b="1" dirty="0" err="1">
                  <a:solidFill>
                    <a:srgbClr val="FFFF00"/>
                  </a:solidFill>
                </a:rPr>
                <a:t>Século</a:t>
              </a:r>
              <a:r>
                <a:rPr lang="es-ES" sz="2000" b="1" dirty="0">
                  <a:solidFill>
                    <a:srgbClr val="FFFF00"/>
                  </a:solidFill>
                </a:rPr>
                <a:t> XVI: </a:t>
              </a:r>
              <a:r>
                <a:rPr lang="es-ES" sz="2000" b="1" i="1" dirty="0" err="1">
                  <a:solidFill>
                    <a:srgbClr val="FFFF00"/>
                  </a:solidFill>
                </a:rPr>
                <a:t>Cinquecento</a:t>
              </a:r>
              <a:endParaRPr lang="es-ES" sz="2000" b="1" i="1" dirty="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lang="es-ES" sz="2000" dirty="0">
                  <a:solidFill>
                    <a:schemeClr val="bg1"/>
                  </a:solidFill>
                </a:rPr>
                <a:t>Roma e </a:t>
              </a:r>
              <a:r>
                <a:rPr lang="es-ES" sz="2000" dirty="0" err="1">
                  <a:solidFill>
                    <a:schemeClr val="bg1"/>
                  </a:solidFill>
                </a:rPr>
                <a:t>Veneza</a:t>
              </a:r>
              <a:r>
                <a:rPr lang="es-ES" sz="2000" dirty="0">
                  <a:solidFill>
                    <a:schemeClr val="bg1"/>
                  </a:solidFill>
                </a:rPr>
                <a:t> (</a:t>
              </a:r>
              <a:r>
                <a:rPr lang="es-ES" sz="2000" dirty="0" err="1">
                  <a:solidFill>
                    <a:schemeClr val="bg1"/>
                  </a:solidFill>
                </a:rPr>
                <a:t>início</a:t>
              </a:r>
              <a:r>
                <a:rPr lang="es-ES" sz="2000" dirty="0">
                  <a:solidFill>
                    <a:schemeClr val="bg1"/>
                  </a:solidFill>
                </a:rPr>
                <a:t> do </a:t>
              </a:r>
              <a:r>
                <a:rPr lang="es-ES" sz="2000" dirty="0" err="1">
                  <a:solidFill>
                    <a:schemeClr val="bg1"/>
                  </a:solidFill>
                </a:rPr>
                <a:t>séc</a:t>
              </a:r>
              <a:r>
                <a:rPr lang="es-ES" sz="2000" dirty="0">
                  <a:solidFill>
                    <a:schemeClr val="bg1"/>
                  </a:solidFill>
                </a:rPr>
                <a:t>. XV);</a:t>
              </a:r>
            </a:p>
            <a:p>
              <a:pPr>
                <a:defRPr/>
              </a:pPr>
              <a:r>
                <a:rPr lang="es-ES" sz="2000" dirty="0">
                  <a:solidFill>
                    <a:schemeClr val="bg1"/>
                  </a:solidFill>
                </a:rPr>
                <a:t>Norte da Europa - Países </a:t>
              </a:r>
              <a:r>
                <a:rPr lang="es-ES" sz="2000" dirty="0" err="1">
                  <a:solidFill>
                    <a:schemeClr val="bg1"/>
                  </a:solidFill>
                </a:rPr>
                <a:t>Baixos</a:t>
              </a:r>
              <a:r>
                <a:rPr lang="es-ES" sz="2000" dirty="0">
                  <a:solidFill>
                    <a:schemeClr val="bg1"/>
                  </a:solidFill>
                </a:rPr>
                <a:t> (</a:t>
              </a:r>
              <a:r>
                <a:rPr lang="es-ES" sz="2000" dirty="0" err="1">
                  <a:solidFill>
                    <a:schemeClr val="bg1"/>
                  </a:solidFill>
                </a:rPr>
                <a:t>atual</a:t>
              </a:r>
              <a:r>
                <a:rPr lang="es-ES" sz="2000" dirty="0">
                  <a:solidFill>
                    <a:schemeClr val="bg1"/>
                  </a:solidFill>
                </a:rPr>
                <a:t> Bélgica), Holanda, Inglaterra, </a:t>
              </a:r>
              <a:r>
                <a:rPr lang="es-ES" sz="2000" dirty="0" err="1">
                  <a:solidFill>
                    <a:schemeClr val="bg1"/>
                  </a:solidFill>
                </a:rPr>
                <a:t>França</a:t>
              </a:r>
              <a:r>
                <a:rPr lang="es-ES" sz="2000" dirty="0">
                  <a:solidFill>
                    <a:schemeClr val="bg1"/>
                  </a:solidFill>
                </a:rPr>
                <a:t> (</a:t>
              </a:r>
              <a:r>
                <a:rPr lang="es-ES" sz="2000" dirty="0" err="1">
                  <a:solidFill>
                    <a:schemeClr val="bg1"/>
                  </a:solidFill>
                </a:rPr>
                <a:t>Flandres</a:t>
              </a:r>
              <a:r>
                <a:rPr lang="es-ES" sz="2000" dirty="0">
                  <a:solidFill>
                    <a:schemeClr val="bg1"/>
                  </a:solidFill>
                </a:rPr>
                <a:t>, </a:t>
              </a:r>
              <a:r>
                <a:rPr lang="es-ES" sz="2000" dirty="0" err="1">
                  <a:solidFill>
                    <a:schemeClr val="bg1"/>
                  </a:solidFill>
                </a:rPr>
                <a:t>Borgonha</a:t>
              </a:r>
              <a:r>
                <a:rPr lang="es-ES" sz="2000" dirty="0">
                  <a:solidFill>
                    <a:schemeClr val="bg1"/>
                  </a:solidFill>
                </a:rPr>
                <a:t>), </a:t>
              </a:r>
              <a:r>
                <a:rPr lang="es-ES" sz="2000" dirty="0" err="1">
                  <a:solidFill>
                    <a:schemeClr val="bg1"/>
                  </a:solidFill>
                </a:rPr>
                <a:t>Espanha</a:t>
              </a:r>
              <a:r>
                <a:rPr lang="es-ES" sz="2000" dirty="0">
                  <a:solidFill>
                    <a:schemeClr val="bg1"/>
                  </a:solidFill>
                </a:rPr>
                <a:t> e Portugal. </a:t>
              </a:r>
            </a:p>
          </p:txBody>
        </p:sp>
      </p:grpSp>
      <p:sp>
        <p:nvSpPr>
          <p:cNvPr id="23" name="TextBox 25"/>
          <p:cNvSpPr txBox="1"/>
          <p:nvPr/>
        </p:nvSpPr>
        <p:spPr>
          <a:xfrm>
            <a:off x="683568" y="6297620"/>
            <a:ext cx="35747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95000"/>
                  </a:schemeClr>
                </a:solidFill>
              </a:rPr>
              <a:t>Mapa da Europa cerca de 1560.</a:t>
            </a:r>
          </a:p>
        </p:txBody>
      </p:sp>
    </p:spTree>
    <p:extLst>
      <p:ext uri="{BB962C8B-B14F-4D97-AF65-F5344CB8AC3E}">
        <p14:creationId xmlns:p14="http://schemas.microsoft.com/office/powerpoint/2010/main" val="3055290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5"/>
          <p:cNvSpPr txBox="1"/>
          <p:nvPr/>
        </p:nvSpPr>
        <p:spPr>
          <a:xfrm>
            <a:off x="539552" y="836712"/>
            <a:ext cx="36724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Os quatro grandes patamares da</a:t>
            </a: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Arte no Renascimento: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b="1" dirty="0">
                <a:solidFill>
                  <a:srgbClr val="FFFF00"/>
                </a:solidFill>
              </a:rPr>
              <a:t>1 - PINTURA ÓLEO SOBRE TELA</a:t>
            </a: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Antes eram pinturas a </a:t>
            </a:r>
            <a:r>
              <a:rPr lang="pt-BR" sz="2000" dirty="0">
                <a:solidFill>
                  <a:srgbClr val="FFFF00"/>
                </a:solidFill>
              </a:rPr>
              <a:t>têmpera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 em painéis de madeira, e </a:t>
            </a:r>
            <a:r>
              <a:rPr lang="pt-BR" sz="2000" dirty="0">
                <a:solidFill>
                  <a:srgbClr val="FFFF00"/>
                </a:solidFill>
              </a:rPr>
              <a:t>afresco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, em paredes de alvenaria. </a:t>
            </a:r>
          </a:p>
          <a:p>
            <a:endParaRPr lang="pt-BR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O </a:t>
            </a:r>
            <a:r>
              <a:rPr lang="pt-BR" sz="2000" dirty="0">
                <a:solidFill>
                  <a:srgbClr val="FFFF00"/>
                </a:solidFill>
              </a:rPr>
              <a:t>óleo sobre tela </a:t>
            </a:r>
            <a:r>
              <a:rPr lang="pt-BR" sz="2000" dirty="0">
                <a:solidFill>
                  <a:schemeClr val="bg1">
                    <a:lumMod val="95000"/>
                  </a:schemeClr>
                </a:solidFill>
              </a:rPr>
              <a:t>tornou-se a técnica principal e de excelência permitindo mais opções de cores, suaves nuances de tonalidades, representação de texturas e simular formas em três dimensões. </a:t>
            </a:r>
          </a:p>
        </p:txBody>
      </p:sp>
      <p:cxnSp>
        <p:nvCxnSpPr>
          <p:cNvPr id="20" name="Conector reto 19"/>
          <p:cNvCxnSpPr/>
          <p:nvPr/>
        </p:nvCxnSpPr>
        <p:spPr>
          <a:xfrm>
            <a:off x="4433885" y="944630"/>
            <a:ext cx="0" cy="4946049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5"/>
          <p:cNvSpPr txBox="1"/>
          <p:nvPr/>
        </p:nvSpPr>
        <p:spPr>
          <a:xfrm>
            <a:off x="4702443" y="836712"/>
            <a:ext cx="36724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 </a:t>
            </a:r>
            <a:r>
              <a:rPr lang="pt-BR" sz="2000" dirty="0">
                <a:solidFill>
                  <a:srgbClr val="FFFF00"/>
                </a:solidFill>
              </a:rPr>
              <a:t>pintura a óleo</a:t>
            </a:r>
            <a:r>
              <a:rPr lang="pt-BR" sz="2000" dirty="0">
                <a:solidFill>
                  <a:schemeClr val="bg1"/>
                </a:solidFill>
              </a:rPr>
              <a:t> é uma técnica artística, que se utiliza de tintas a óleo, aplicadas com pincéis, espátulas, ou outros meios, sobre telas de tecido, superfícies de madeira ou outros materiais. São diluídas em </a:t>
            </a:r>
            <a:r>
              <a:rPr lang="pt-BR" sz="2000" dirty="0">
                <a:solidFill>
                  <a:srgbClr val="FFFF00"/>
                </a:solidFill>
              </a:rPr>
              <a:t>aguarrás</a:t>
            </a:r>
            <a:r>
              <a:rPr lang="pt-BR" sz="2000" dirty="0">
                <a:solidFill>
                  <a:schemeClr val="bg1"/>
                </a:solidFill>
              </a:rPr>
              <a:t> ou </a:t>
            </a:r>
            <a:r>
              <a:rPr lang="pt-BR" sz="2000" dirty="0">
                <a:solidFill>
                  <a:srgbClr val="FFFF00"/>
                </a:solidFill>
              </a:rPr>
              <a:t>óleo de linhaça.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Possui extraordinária versatilidade que oferece ao artista conferindo magníficos resultados nas técnicas tradicionais (como a mistura cromática e o brilho) e excelente e consistente qualidade.</a:t>
            </a:r>
          </a:p>
        </p:txBody>
      </p:sp>
    </p:spTree>
    <p:extLst>
      <p:ext uri="{BB962C8B-B14F-4D97-AF65-F5344CB8AC3E}">
        <p14:creationId xmlns:p14="http://schemas.microsoft.com/office/powerpoint/2010/main" val="162856758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1642</Words>
  <Application>Microsoft Office PowerPoint</Application>
  <PresentationFormat>Apresentação na tela (4:3)</PresentationFormat>
  <Paragraphs>178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Arial</vt:lpstr>
      <vt:lpstr>Calibri</vt:lpstr>
      <vt:lpstr>Trebuchet MS</vt:lpstr>
      <vt:lpstr>Verdana</vt:lpstr>
      <vt:lpstr>Wingdings</vt:lpstr>
      <vt:lpstr>Wingdings 3</vt:lpstr>
      <vt:lpstr>1_Office Theme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alanmolnar</dc:creator>
  <cp:lastModifiedBy>Maria Cristina Barbieri Lima</cp:lastModifiedBy>
  <cp:revision>225</cp:revision>
  <dcterms:created xsi:type="dcterms:W3CDTF">2010-09-01T18:01:12Z</dcterms:created>
  <dcterms:modified xsi:type="dcterms:W3CDTF">2017-05-22T23:05:20Z</dcterms:modified>
</cp:coreProperties>
</file>