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8" r:id="rId4"/>
    <p:sldId id="259" r:id="rId5"/>
    <p:sldId id="260" r:id="rId6"/>
    <p:sldId id="264" r:id="rId7"/>
    <p:sldId id="261" r:id="rId8"/>
    <p:sldId id="262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9" r:id="rId24"/>
    <p:sldId id="280" r:id="rId25"/>
    <p:sldId id="281" r:id="rId26"/>
    <p:sldId id="283" r:id="rId27"/>
    <p:sldId id="285" r:id="rId28"/>
    <p:sldId id="287" r:id="rId29"/>
    <p:sldId id="289" r:id="rId30"/>
    <p:sldId id="290" r:id="rId31"/>
    <p:sldId id="293" r:id="rId32"/>
    <p:sldId id="291" r:id="rId33"/>
    <p:sldId id="288" r:id="rId34"/>
    <p:sldId id="294" r:id="rId35"/>
    <p:sldId id="286" r:id="rId36"/>
    <p:sldId id="295" r:id="rId3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B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ço Reservado par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B8C4-B063-4762-9231-724437CDC829}" type="datetimeFigureOut">
              <a:rPr lang="pt-BR" smtClean="0"/>
              <a:pPr/>
              <a:t>27/09/2017</a:t>
            </a:fld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95F2C8-64CB-47FB-B7ED-35990CDB66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B8C4-B063-4762-9231-724437CDC829}" type="datetimeFigureOut">
              <a:rPr lang="pt-BR" smtClean="0"/>
              <a:pPr/>
              <a:t>27/09/2017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F2C8-64CB-47FB-B7ED-35990CDB66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B8C4-B063-4762-9231-724437CDC829}" type="datetimeFigureOut">
              <a:rPr lang="pt-BR" smtClean="0"/>
              <a:pPr/>
              <a:t>27/09/2017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F2C8-64CB-47FB-B7ED-35990CDB66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A9B8C4-B063-4762-9231-724437CDC829}" type="datetimeFigureOut">
              <a:rPr lang="pt-BR" smtClean="0"/>
              <a:pPr/>
              <a:t>27/09/2017</a:t>
            </a:fld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D95F2C8-64CB-47FB-B7ED-35990CDB66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Espaço Reservado para Rodap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B8C4-B063-4762-9231-724437CDC829}" type="datetimeFigureOut">
              <a:rPr lang="pt-BR" smtClean="0"/>
              <a:pPr/>
              <a:t>27/09/2017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F2C8-64CB-47FB-B7ED-35990CDB66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B8C4-B063-4762-9231-724437CDC829}" type="datetimeFigureOut">
              <a:rPr lang="pt-BR" smtClean="0"/>
              <a:pPr/>
              <a:t>27/09/2017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F2C8-64CB-47FB-B7ED-35990CDB66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F2C8-64CB-47FB-B7ED-35990CDB66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B8C4-B063-4762-9231-724437CDC829}" type="datetimeFigureOut">
              <a:rPr lang="pt-BR" smtClean="0"/>
              <a:pPr/>
              <a:t>27/09/2017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2" name="Espaço Reservado para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4" name="Espaço Reservado para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B8C4-B063-4762-9231-724437CDC829}" type="datetimeFigureOut">
              <a:rPr lang="pt-BR" smtClean="0"/>
              <a:pPr/>
              <a:t>27/09/2017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F2C8-64CB-47FB-B7ED-35990CDB66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B8C4-B063-4762-9231-724437CDC829}" type="datetimeFigureOut">
              <a:rPr lang="pt-BR" smtClean="0"/>
              <a:pPr/>
              <a:t>27/09/2017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F2C8-64CB-47FB-B7ED-35990CDB66D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A9B8C4-B063-4762-9231-724437CDC829}" type="datetimeFigureOut">
              <a:rPr lang="pt-BR" smtClean="0"/>
              <a:pPr/>
              <a:t>27/09/2017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D95F2C8-64CB-47FB-B7ED-35990CDB66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B8C4-B063-4762-9231-724437CDC829}" type="datetimeFigureOut">
              <a:rPr lang="pt-BR" smtClean="0"/>
              <a:pPr/>
              <a:t>27/09/2017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95F2C8-64CB-47FB-B7ED-35990CDB66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CA9B8C4-B063-4762-9231-724437CDC829}" type="datetimeFigureOut">
              <a:rPr lang="pt-BR" smtClean="0"/>
              <a:pPr/>
              <a:t>27/09/2017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D95F2C8-64CB-47FB-B7ED-35990CDB66D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ianet.com.br/conteudo/default.aspx?codigo=404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>
                <a:solidFill>
                  <a:schemeClr val="tx2">
                    <a:lumMod val="10000"/>
                  </a:schemeClr>
                </a:solidFill>
              </a:rPr>
              <a:t>Contexto histórico</a:t>
            </a:r>
            <a:endParaRPr lang="pt-BR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0B0507"/>
                </a:solidFill>
              </a:rPr>
              <a:t>1760- Inicio da Revolução Industrial na Inglaterra.</a:t>
            </a:r>
          </a:p>
          <a:p>
            <a:r>
              <a:rPr lang="pt-PT" dirty="0" smtClean="0">
                <a:solidFill>
                  <a:srgbClr val="0B0507"/>
                </a:solidFill>
              </a:rPr>
              <a:t>1789 – Revolução Francesa – fim da idade moderna inicio da contemporânea.</a:t>
            </a:r>
          </a:p>
          <a:p>
            <a:r>
              <a:rPr lang="pt-PT" dirty="0" smtClean="0">
                <a:solidFill>
                  <a:srgbClr val="0B0507"/>
                </a:solidFill>
              </a:rPr>
              <a:t>1799 – Napoleão assume o poder na França </a:t>
            </a:r>
          </a:p>
          <a:p>
            <a:r>
              <a:rPr lang="pt-PT" dirty="0" smtClean="0">
                <a:solidFill>
                  <a:srgbClr val="0B0507"/>
                </a:solidFill>
              </a:rPr>
              <a:t>1801 – Thomas Jefferson á eleito presidente nos EUA.</a:t>
            </a:r>
          </a:p>
          <a:p>
            <a:r>
              <a:rPr lang="pt-PT" dirty="0" smtClean="0">
                <a:solidFill>
                  <a:srgbClr val="0B0507"/>
                </a:solidFill>
              </a:rPr>
              <a:t>1815 – Napoleão é derrotado na  Batalha de Waterloo. </a:t>
            </a:r>
          </a:p>
          <a:p>
            <a:endParaRPr lang="pt-PT" dirty="0" smtClean="0">
              <a:solidFill>
                <a:srgbClr val="0B0507"/>
              </a:solidFill>
            </a:endParaRPr>
          </a:p>
          <a:p>
            <a:endParaRPr lang="pt-PT" dirty="0" smtClean="0">
              <a:solidFill>
                <a:srgbClr val="0B0507"/>
              </a:solidFill>
            </a:endParaRPr>
          </a:p>
          <a:p>
            <a:endParaRPr lang="pt-BR" dirty="0">
              <a:solidFill>
                <a:srgbClr val="0B050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83568" y="5157192"/>
            <a:ext cx="8075240" cy="650776"/>
          </a:xfrm>
        </p:spPr>
        <p:txBody>
          <a:bodyPr/>
          <a:lstStyle/>
          <a:p>
            <a:r>
              <a:rPr lang="pt-PT" dirty="0" smtClean="0">
                <a:solidFill>
                  <a:srgbClr val="0C0B04"/>
                </a:solidFill>
              </a:rPr>
              <a:t>A balsa de Medusa (1819)</a:t>
            </a:r>
            <a:endParaRPr lang="pt-BR" dirty="0">
              <a:solidFill>
                <a:srgbClr val="0C0B04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/>
          </a:bodyPr>
          <a:lstStyle/>
          <a:p>
            <a:r>
              <a:rPr lang="pt-PT" sz="2400" dirty="0" smtClean="0">
                <a:solidFill>
                  <a:srgbClr val="0C0B04"/>
                </a:solidFill>
              </a:rPr>
              <a:t>Teodore Géricault  (1791-1824)</a:t>
            </a:r>
            <a:endParaRPr lang="pt-BR" sz="2400" dirty="0">
              <a:solidFill>
                <a:srgbClr val="0C0B04"/>
              </a:solidFill>
            </a:endParaRPr>
          </a:p>
        </p:txBody>
      </p:sp>
      <p:pic>
        <p:nvPicPr>
          <p:cNvPr id="5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4608512" cy="3528392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6" name="Triângulo isósceles 5"/>
          <p:cNvSpPr/>
          <p:nvPr/>
        </p:nvSpPr>
        <p:spPr>
          <a:xfrm>
            <a:off x="2699792" y="1556792"/>
            <a:ext cx="2808312" cy="2664296"/>
          </a:xfrm>
          <a:prstGeom prst="triangle">
            <a:avLst>
              <a:gd name="adj" fmla="val 49070"/>
            </a:avLst>
          </a:prstGeom>
          <a:noFill/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paço Reservado para Conteúdo 1"/>
          <p:cNvSpPr txBox="1">
            <a:spLocks/>
          </p:cNvSpPr>
          <p:nvPr/>
        </p:nvSpPr>
        <p:spPr>
          <a:xfrm>
            <a:off x="5796136" y="1524000"/>
            <a:ext cx="2890664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pt-PT" i="0" strike="noStrike" kern="1200" cap="none" spc="0" normalizeH="0" baseline="0" noProof="0" dirty="0" smtClean="0">
                <a:ln>
                  <a:noFill/>
                </a:ln>
                <a:solidFill>
                  <a:srgbClr val="0C0B0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Representação expressiva</a:t>
            </a:r>
            <a:r>
              <a:rPr kumimoji="0" lang="pt-PT" i="0" strike="noStrike" kern="1200" cap="none" spc="0" normalizeH="0" noProof="0" dirty="0" smtClean="0">
                <a:ln>
                  <a:noFill/>
                </a:ln>
                <a:solidFill>
                  <a:srgbClr val="0C0B0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apavorante de um naufrágio autêntico ocorrido três anos antes de sua conclusão.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pt-PT" noProof="0" dirty="0" smtClean="0">
                <a:solidFill>
                  <a:srgbClr val="0C0B04"/>
                </a:solidFill>
              </a:rPr>
              <a:t>Fome, loucura e canibalismo foram retratados nessa  obra.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pt-PT" i="0" strike="noStrike" kern="1200" cap="none" spc="0" normalizeH="0" baseline="0" dirty="0" smtClean="0">
                <a:ln>
                  <a:noFill/>
                </a:ln>
                <a:solidFill>
                  <a:srgbClr val="0C0B0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Emoção em vez da razão.</a:t>
            </a:r>
            <a:endParaRPr kumimoji="0" lang="pt-BR" i="0" strike="noStrike" kern="1200" cap="none" spc="0" normalizeH="0" baseline="0" noProof="0" dirty="0">
              <a:ln>
                <a:noFill/>
              </a:ln>
              <a:solidFill>
                <a:srgbClr val="0C0B0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 txBox="1">
            <a:spLocks/>
          </p:cNvSpPr>
          <p:nvPr/>
        </p:nvSpPr>
        <p:spPr>
          <a:xfrm>
            <a:off x="457200" y="404664"/>
            <a:ext cx="8229600" cy="72008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C0B04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Henry  Fuseli (1741-1825) – pintor  suiço </a:t>
            </a:r>
            <a:endParaRPr kumimoji="0" lang="pt-BR" sz="24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C0B04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Espaço Reservado para Conteúdo 1"/>
          <p:cNvSpPr txBox="1">
            <a:spLocks/>
          </p:cNvSpPr>
          <p:nvPr/>
        </p:nvSpPr>
        <p:spPr>
          <a:xfrm>
            <a:off x="611560" y="5805264"/>
            <a:ext cx="8075240" cy="5067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pt-PT" b="0" i="0" u="none" strike="noStrike" kern="1200" cap="none" spc="0" normalizeH="0" noProof="0" dirty="0" smtClean="0">
                <a:ln>
                  <a:noFill/>
                </a:ln>
                <a:solidFill>
                  <a:srgbClr val="0C0B0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pesadelo (1781) – oleo sobre tela 1,01m x 1,27m</a:t>
            </a:r>
            <a:endParaRPr kumimoji="0" lang="pt-BR" b="0" i="0" u="none" strike="noStrike" kern="1200" cap="none" spc="0" normalizeH="0" noProof="0" dirty="0">
              <a:ln>
                <a:noFill/>
              </a:ln>
              <a:solidFill>
                <a:srgbClr val="0C0B0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11824"/>
            <a:ext cx="4892159" cy="395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012160" y="692696"/>
            <a:ext cx="2674640" cy="5403304"/>
          </a:xfrm>
        </p:spPr>
        <p:txBody>
          <a:bodyPr>
            <a:normAutofit/>
          </a:bodyPr>
          <a:lstStyle/>
          <a:p>
            <a:r>
              <a:rPr lang="pt-BR" sz="1800" b="1" dirty="0" smtClean="0">
                <a:solidFill>
                  <a:srgbClr val="0C0B04"/>
                </a:solidFill>
              </a:rPr>
              <a:t>Composição horizontal  - temática do sono e do repouso</a:t>
            </a:r>
          </a:p>
          <a:p>
            <a:r>
              <a:rPr lang="pt-BR" sz="1800" b="1" dirty="0" smtClean="0">
                <a:solidFill>
                  <a:srgbClr val="0C0B04"/>
                </a:solidFill>
              </a:rPr>
              <a:t>Suspense </a:t>
            </a:r>
          </a:p>
          <a:p>
            <a:r>
              <a:rPr lang="pt-BR" sz="1800" b="1" dirty="0" smtClean="0">
                <a:solidFill>
                  <a:srgbClr val="0C0B04"/>
                </a:solidFill>
              </a:rPr>
              <a:t>Terror</a:t>
            </a:r>
          </a:p>
          <a:p>
            <a:r>
              <a:rPr lang="pt-BR" sz="1800" b="1" dirty="0" smtClean="0">
                <a:solidFill>
                  <a:srgbClr val="0C0B04"/>
                </a:solidFill>
              </a:rPr>
              <a:t>Elegância</a:t>
            </a:r>
          </a:p>
          <a:p>
            <a:r>
              <a:rPr lang="pt-BR" sz="1800" b="1" dirty="0" smtClean="0">
                <a:solidFill>
                  <a:srgbClr val="0C0B04"/>
                </a:solidFill>
              </a:rPr>
              <a:t>Harmonia das cores </a:t>
            </a:r>
          </a:p>
          <a:p>
            <a:endParaRPr lang="pt-BR" sz="1800" dirty="0">
              <a:solidFill>
                <a:srgbClr val="0C0B04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4892159" cy="395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reto 5"/>
          <p:cNvCxnSpPr/>
          <p:nvPr/>
        </p:nvCxnSpPr>
        <p:spPr>
          <a:xfrm>
            <a:off x="1331640" y="2852936"/>
            <a:ext cx="44644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/>
          <p:cNvSpPr/>
          <p:nvPr/>
        </p:nvSpPr>
        <p:spPr>
          <a:xfrm>
            <a:off x="3635896" y="1556792"/>
            <a:ext cx="1440160" cy="13681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1691680" y="1484784"/>
            <a:ext cx="1440160" cy="13681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5517232"/>
            <a:ext cx="8229600" cy="576064"/>
          </a:xfrm>
        </p:spPr>
        <p:txBody>
          <a:bodyPr>
            <a:normAutofit/>
          </a:bodyPr>
          <a:lstStyle/>
          <a:p>
            <a:r>
              <a:rPr lang="pt-PT" sz="1800" dirty="0" smtClean="0">
                <a:solidFill>
                  <a:srgbClr val="0C0B04"/>
                </a:solidFill>
              </a:rPr>
              <a:t>O viandante sobre um mar de nuvens (1818) – 95cm  x  75cm</a:t>
            </a:r>
            <a:endParaRPr lang="pt-BR" sz="1800" dirty="0">
              <a:solidFill>
                <a:srgbClr val="0C0B04"/>
              </a:solidFill>
            </a:endParaRPr>
          </a:p>
        </p:txBody>
      </p:sp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r>
              <a:rPr lang="pt-PT" sz="2400" dirty="0" smtClean="0">
                <a:solidFill>
                  <a:srgbClr val="0C0B04"/>
                </a:solidFill>
              </a:rPr>
              <a:t>Caspar David Friedrich (1774-1840) –  pintor  alemão </a:t>
            </a:r>
            <a:endParaRPr lang="pt-BR" sz="2400" dirty="0">
              <a:solidFill>
                <a:srgbClr val="0C0B04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24744"/>
            <a:ext cx="3168352" cy="4054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292080" y="1700808"/>
            <a:ext cx="2890664" cy="2955032"/>
          </a:xfrm>
        </p:spPr>
        <p:txBody>
          <a:bodyPr>
            <a:normAutofit/>
          </a:bodyPr>
          <a:lstStyle/>
          <a:p>
            <a:r>
              <a:rPr lang="pt-PT" sz="1800" dirty="0" smtClean="0">
                <a:solidFill>
                  <a:srgbClr val="0C0B04"/>
                </a:solidFill>
              </a:rPr>
              <a:t>Um espírito torturado em comunhão com a natureza sublime</a:t>
            </a:r>
          </a:p>
          <a:p>
            <a:r>
              <a:rPr lang="pt-PT" sz="1800" dirty="0" smtClean="0">
                <a:solidFill>
                  <a:srgbClr val="0C0B04"/>
                </a:solidFill>
              </a:rPr>
              <a:t>Heróis solitários da poesia romântica</a:t>
            </a:r>
          </a:p>
          <a:p>
            <a:r>
              <a:rPr lang="pt-PT" sz="1800" dirty="0" smtClean="0">
                <a:solidFill>
                  <a:srgbClr val="0C0B04"/>
                </a:solidFill>
              </a:rPr>
              <a:t>Simbólicamente no precipicío da própria existência.</a:t>
            </a:r>
          </a:p>
          <a:p>
            <a:endParaRPr lang="pt-BR" sz="1800" dirty="0">
              <a:solidFill>
                <a:srgbClr val="0C0B04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80728"/>
            <a:ext cx="3177738" cy="4066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722784"/>
          </a:xfrm>
        </p:spPr>
        <p:txBody>
          <a:bodyPr>
            <a:normAutofit/>
          </a:bodyPr>
          <a:lstStyle/>
          <a:p>
            <a:r>
              <a:rPr lang="pt-PT" sz="1800" dirty="0" smtClean="0">
                <a:solidFill>
                  <a:srgbClr val="0C0B04"/>
                </a:solidFill>
              </a:rPr>
              <a:t>Vapor  numa tempestade de neve (1842) – 91cm  x 122 cm óleo sobre tela </a:t>
            </a:r>
            <a:endParaRPr lang="pt-BR" sz="1800" dirty="0">
              <a:solidFill>
                <a:srgbClr val="0C0B04"/>
              </a:solidFill>
            </a:endParaRPr>
          </a:p>
        </p:txBody>
      </p:sp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04056"/>
          </a:xfrm>
        </p:spPr>
        <p:txBody>
          <a:bodyPr>
            <a:normAutofit/>
          </a:bodyPr>
          <a:lstStyle/>
          <a:p>
            <a:r>
              <a:rPr lang="pt-PT" sz="2400" dirty="0" smtClean="0">
                <a:solidFill>
                  <a:srgbClr val="0C0B04"/>
                </a:solidFill>
              </a:rPr>
              <a:t>Joseph Mallord William Turner (1775-1851) -  pintor  de Londres</a:t>
            </a:r>
            <a:endParaRPr lang="pt-BR" sz="2400" dirty="0">
              <a:solidFill>
                <a:srgbClr val="0C0B04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49625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868144" y="2276872"/>
            <a:ext cx="2756992" cy="1944216"/>
          </a:xfrm>
        </p:spPr>
        <p:txBody>
          <a:bodyPr>
            <a:normAutofit/>
          </a:bodyPr>
          <a:lstStyle/>
          <a:p>
            <a:r>
              <a:rPr lang="pt-PT" sz="1800" dirty="0" smtClean="0">
                <a:solidFill>
                  <a:srgbClr val="0C0B04"/>
                </a:solidFill>
              </a:rPr>
              <a:t>Grama, vapor, tempestade  e neve.</a:t>
            </a:r>
          </a:p>
          <a:p>
            <a:r>
              <a:rPr lang="pt-PT" sz="1800" dirty="0" smtClean="0">
                <a:solidFill>
                  <a:srgbClr val="0C0B04"/>
                </a:solidFill>
              </a:rPr>
              <a:t>Natureza expressa livremente.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49625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ipse 4"/>
          <p:cNvSpPr/>
          <p:nvPr/>
        </p:nvSpPr>
        <p:spPr>
          <a:xfrm>
            <a:off x="2411760" y="2060848"/>
            <a:ext cx="1800200" cy="13681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04056"/>
          </a:xfrm>
        </p:spPr>
        <p:txBody>
          <a:bodyPr>
            <a:normAutofit/>
          </a:bodyPr>
          <a:lstStyle/>
          <a:p>
            <a:r>
              <a:rPr lang="pt-PT" sz="2400" dirty="0" smtClean="0">
                <a:solidFill>
                  <a:srgbClr val="0C0B04"/>
                </a:solidFill>
              </a:rPr>
              <a:t>John Constable  (1776 – 1837) – pintor  Reino Unido</a:t>
            </a:r>
            <a:endParaRPr lang="pt-BR" sz="2400" dirty="0">
              <a:solidFill>
                <a:srgbClr val="0C0B04"/>
              </a:solidFill>
            </a:endParaRPr>
          </a:p>
        </p:txBody>
      </p:sp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457200" y="5373216"/>
            <a:ext cx="8229600" cy="7227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0B0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fazenda do vale</a:t>
            </a:r>
            <a:r>
              <a:rPr kumimoji="0" lang="pt-PT" sz="1800" b="0" i="0" u="none" strike="noStrike" kern="1200" cap="none" spc="0" normalizeH="0" noProof="0" dirty="0" smtClean="0">
                <a:ln>
                  <a:noFill/>
                </a:ln>
                <a:solidFill>
                  <a:srgbClr val="0C0B0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(1835)</a:t>
            </a: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0B0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180cm  x 157 cm óleo sobre tela 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C0B0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3444038" cy="411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ço Reservado para Conteúdo 1"/>
          <p:cNvSpPr txBox="1">
            <a:spLocks/>
          </p:cNvSpPr>
          <p:nvPr/>
        </p:nvSpPr>
        <p:spPr>
          <a:xfrm>
            <a:off x="5148064" y="908720"/>
            <a:ext cx="3403104" cy="460851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0B0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Interpretação</a:t>
            </a:r>
            <a:r>
              <a:rPr kumimoji="0" lang="pt-PT" sz="2400" b="1" i="0" u="none" strike="noStrike" kern="1200" cap="none" spc="0" normalizeH="0" noProof="0" dirty="0" smtClean="0">
                <a:ln>
                  <a:noFill/>
                </a:ln>
                <a:solidFill>
                  <a:srgbClr val="0C0B0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pessoal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pt-PT" sz="2400" b="1" baseline="0" dirty="0" smtClean="0">
                <a:solidFill>
                  <a:srgbClr val="0C0B04"/>
                </a:solidFill>
              </a:rPr>
              <a:t>Pintor</a:t>
            </a:r>
            <a:r>
              <a:rPr lang="pt-PT" sz="2400" b="1" dirty="0" smtClean="0">
                <a:solidFill>
                  <a:srgbClr val="0C0B04"/>
                </a:solidFill>
              </a:rPr>
              <a:t> de paisagens - sensação de serenidade e segurança.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pt-PT" sz="2400" b="1" dirty="0" smtClean="0">
                <a:solidFill>
                  <a:srgbClr val="0C0B04"/>
                </a:solidFill>
              </a:rPr>
              <a:t>Pinceladas soltas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lang="pt-PT" sz="2400" b="1" dirty="0" smtClean="0">
                <a:solidFill>
                  <a:srgbClr val="0C0B04"/>
                </a:solidFill>
              </a:rPr>
              <a:t>A luz como elemento fundamental  para a paisagem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0C0B0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434752"/>
          </a:xfrm>
        </p:spPr>
        <p:txBody>
          <a:bodyPr>
            <a:normAutofit fontScale="92500" lnSpcReduction="10000"/>
          </a:bodyPr>
          <a:lstStyle/>
          <a:p>
            <a:r>
              <a:rPr lang="pt-PT" dirty="0" smtClean="0">
                <a:solidFill>
                  <a:srgbClr val="0C0B04"/>
                </a:solidFill>
              </a:rPr>
              <a:t>A carroça de feno (1821) – 130cm  x  185 cm</a:t>
            </a:r>
            <a:endParaRPr lang="pt-BR" dirty="0">
              <a:solidFill>
                <a:srgbClr val="0C0B04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57912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63688" y="5517232"/>
            <a:ext cx="6861448" cy="936104"/>
          </a:xfrm>
        </p:spPr>
        <p:txBody>
          <a:bodyPr>
            <a:normAutofit/>
          </a:bodyPr>
          <a:lstStyle/>
          <a:p>
            <a:r>
              <a:rPr lang="pt-PT" sz="1800" dirty="0" smtClean="0">
                <a:solidFill>
                  <a:srgbClr val="0C0B04"/>
                </a:solidFill>
              </a:rPr>
              <a:t>Vista do monte Catskill (1827) – 101 cm x 138 cm  </a:t>
            </a:r>
            <a:endParaRPr lang="pt-BR" sz="1800" dirty="0">
              <a:solidFill>
                <a:srgbClr val="0C0B04"/>
              </a:solidFill>
            </a:endParaRPr>
          </a:p>
        </p:txBody>
      </p:sp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04056"/>
          </a:xfrm>
        </p:spPr>
        <p:txBody>
          <a:bodyPr>
            <a:normAutofit/>
          </a:bodyPr>
          <a:lstStyle/>
          <a:p>
            <a:r>
              <a:rPr lang="pt-PT" sz="2400" dirty="0" smtClean="0">
                <a:solidFill>
                  <a:srgbClr val="0C0B04"/>
                </a:solidFill>
              </a:rPr>
              <a:t>Thomas Cole (1801-1848) – pintor  americano</a:t>
            </a:r>
            <a:endParaRPr lang="pt-BR" sz="2400" dirty="0">
              <a:solidFill>
                <a:srgbClr val="0C0B04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4950" y="1404938"/>
            <a:ext cx="61341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pt-PT" dirty="0" smtClean="0">
                <a:solidFill>
                  <a:srgbClr val="0D0D0D"/>
                </a:solidFill>
              </a:rPr>
              <a:t>Características </a:t>
            </a:r>
            <a:endParaRPr lang="pt-BR" dirty="0">
              <a:solidFill>
                <a:srgbClr val="0D0D0D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523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pt-PT" dirty="0" smtClean="0">
                <a:solidFill>
                  <a:srgbClr val="080405"/>
                </a:solidFill>
              </a:rPr>
              <a:t>Valorização dos sentimentos, intuição e imaginação</a:t>
            </a:r>
            <a:endParaRPr lang="pt-BR" dirty="0" smtClean="0">
              <a:solidFill>
                <a:srgbClr val="080405"/>
              </a:solidFill>
            </a:endParaRPr>
          </a:p>
          <a:p>
            <a:pPr lvl="0"/>
            <a:r>
              <a:rPr lang="pt-PT" dirty="0" smtClean="0">
                <a:solidFill>
                  <a:srgbClr val="080405"/>
                </a:solidFill>
              </a:rPr>
              <a:t>Dramaticidade</a:t>
            </a:r>
            <a:endParaRPr lang="pt-BR" dirty="0" smtClean="0">
              <a:solidFill>
                <a:srgbClr val="080405"/>
              </a:solidFill>
            </a:endParaRPr>
          </a:p>
          <a:p>
            <a:pPr lvl="0"/>
            <a:r>
              <a:rPr lang="pt-PT" dirty="0" smtClean="0">
                <a:solidFill>
                  <a:srgbClr val="080405"/>
                </a:solidFill>
              </a:rPr>
              <a:t>Nacionalismo -  </a:t>
            </a:r>
            <a:endParaRPr lang="pt-BR" dirty="0" smtClean="0">
              <a:solidFill>
                <a:srgbClr val="080405"/>
              </a:solidFill>
            </a:endParaRPr>
          </a:p>
          <a:p>
            <a:pPr lvl="0"/>
            <a:r>
              <a:rPr lang="pt-PT" dirty="0" smtClean="0">
                <a:solidFill>
                  <a:srgbClr val="080405"/>
                </a:solidFill>
              </a:rPr>
              <a:t>Temas históricos – </a:t>
            </a:r>
            <a:endParaRPr lang="pt-BR" dirty="0" smtClean="0">
              <a:solidFill>
                <a:srgbClr val="080405"/>
              </a:solidFill>
            </a:endParaRPr>
          </a:p>
          <a:p>
            <a:pPr lvl="0"/>
            <a:r>
              <a:rPr lang="pt-PT" dirty="0" smtClean="0">
                <a:solidFill>
                  <a:srgbClr val="080405"/>
                </a:solidFill>
              </a:rPr>
              <a:t>Natureza – </a:t>
            </a:r>
            <a:endParaRPr lang="pt-BR" dirty="0" smtClean="0">
              <a:solidFill>
                <a:srgbClr val="080405"/>
              </a:solidFill>
            </a:endParaRPr>
          </a:p>
          <a:p>
            <a:pPr lvl="0"/>
            <a:r>
              <a:rPr lang="pt-PT" dirty="0" smtClean="0">
                <a:solidFill>
                  <a:srgbClr val="080405"/>
                </a:solidFill>
              </a:rPr>
              <a:t>Livre expressão do artista –</a:t>
            </a:r>
            <a:endParaRPr lang="pt-BR" dirty="0" smtClean="0">
              <a:solidFill>
                <a:srgbClr val="080405"/>
              </a:solidFill>
            </a:endParaRPr>
          </a:p>
          <a:p>
            <a:pPr lvl="0"/>
            <a:r>
              <a:rPr lang="pt-PT" dirty="0" smtClean="0">
                <a:solidFill>
                  <a:srgbClr val="080405"/>
                </a:solidFill>
              </a:rPr>
              <a:t>Dinamismo </a:t>
            </a:r>
          </a:p>
          <a:p>
            <a:pPr lvl="0"/>
            <a:r>
              <a:rPr lang="pt-BR" dirty="0" smtClean="0">
                <a:solidFill>
                  <a:srgbClr val="080405"/>
                </a:solidFill>
              </a:rPr>
              <a:t>Composição diagonal</a:t>
            </a:r>
          </a:p>
          <a:p>
            <a:pPr lvl="0"/>
            <a:r>
              <a:rPr lang="pt-PT" dirty="0" smtClean="0">
                <a:solidFill>
                  <a:srgbClr val="080405"/>
                </a:solidFill>
              </a:rPr>
              <a:t>Cores fortes – mais importante do que o desenho e a imaginação, mais do que a razão.</a:t>
            </a:r>
          </a:p>
          <a:p>
            <a:pPr lvl="0"/>
            <a:r>
              <a:rPr lang="pt-PT" dirty="0" smtClean="0">
                <a:solidFill>
                  <a:srgbClr val="080405"/>
                </a:solidFill>
              </a:rPr>
              <a:t>Contraste com o claro e escuro</a:t>
            </a:r>
          </a:p>
          <a:p>
            <a:pPr lvl="0"/>
            <a:endParaRPr lang="pt-BR" dirty="0" smtClean="0">
              <a:solidFill>
                <a:srgbClr val="080405"/>
              </a:solidFill>
            </a:endParaRPr>
          </a:p>
          <a:p>
            <a:endParaRPr lang="pt-BR" dirty="0">
              <a:solidFill>
                <a:srgbClr val="08040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868144" y="2348880"/>
            <a:ext cx="2818656" cy="1872208"/>
          </a:xfrm>
        </p:spPr>
        <p:txBody>
          <a:bodyPr>
            <a:normAutofit/>
          </a:bodyPr>
          <a:lstStyle/>
          <a:p>
            <a:r>
              <a:rPr lang="pt-PT" sz="1800" dirty="0" smtClean="0">
                <a:solidFill>
                  <a:srgbClr val="0C0B04"/>
                </a:solidFill>
              </a:rPr>
              <a:t>Influenciado pela estética romântica buscava capturar a relação sublime entre o homem e a natureza.</a:t>
            </a:r>
          </a:p>
          <a:p>
            <a:pPr>
              <a:buNone/>
            </a:pPr>
            <a:endParaRPr lang="pt-PT" sz="1800" dirty="0" smtClean="0">
              <a:solidFill>
                <a:srgbClr val="0C0B04"/>
              </a:solidFill>
            </a:endParaRPr>
          </a:p>
          <a:p>
            <a:endParaRPr lang="pt-BR" sz="1800" dirty="0">
              <a:solidFill>
                <a:srgbClr val="0C0B04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16832"/>
            <a:ext cx="469187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buFont typeface="Calibri" panose="020F0502020204030204" pitchFamily="34" charset="0"/>
              <a:buChar char="§"/>
            </a:pPr>
            <a:r>
              <a:rPr lang="pt-BR" dirty="0" smtClean="0">
                <a:solidFill>
                  <a:srgbClr val="0C0B04"/>
                </a:solidFill>
              </a:rPr>
              <a:t>Um movimento de reação que procura os fundamentos da arte nas antigas realidades nacionais.</a:t>
            </a:r>
          </a:p>
          <a:p>
            <a:pPr>
              <a:spcBef>
                <a:spcPts val="1800"/>
              </a:spcBef>
              <a:buFont typeface="Calibri" panose="020F0502020204030204" pitchFamily="34" charset="0"/>
              <a:buChar char="§"/>
            </a:pPr>
            <a:r>
              <a:rPr lang="pt-PT" dirty="0" smtClean="0">
                <a:solidFill>
                  <a:srgbClr val="0C0B04"/>
                </a:solidFill>
              </a:rPr>
              <a:t>O gosto pela Arqueologia torna-se extensivo à Idade Média e redescobre-se o românico e o gótico, que os artistas tentam fazer reviver nas suas obras.</a:t>
            </a:r>
          </a:p>
          <a:p>
            <a:pPr>
              <a:spcBef>
                <a:spcPts val="1800"/>
              </a:spcBef>
              <a:buFont typeface="Calibri" panose="020F0502020204030204" pitchFamily="34" charset="0"/>
              <a:buChar char="§"/>
            </a:pPr>
            <a:r>
              <a:rPr lang="pt-PT" dirty="0" smtClean="0">
                <a:solidFill>
                  <a:srgbClr val="0C0B04"/>
                </a:solidFill>
              </a:rPr>
              <a:t>Dedicam-se a redescobertas das técnicas construtivas desses dois estilos, chegando à conclusão que as soluções técnicas da Idade Média eram tão racionais como as clássicas greco-romanas. </a:t>
            </a:r>
            <a:endParaRPr lang="pt-BR" dirty="0" smtClean="0">
              <a:solidFill>
                <a:srgbClr val="0C0B04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5400" b="1" dirty="0" smtClean="0">
                <a:solidFill>
                  <a:srgbClr val="0C0B04"/>
                </a:solidFill>
                <a:latin typeface="Old English Text MT" panose="03040902040508030806" pitchFamily="66" charset="0"/>
              </a:rPr>
              <a:t>Arquitetura Romântica</a:t>
            </a:r>
            <a:endParaRPr lang="pt-BR" sz="5400" b="1" dirty="0">
              <a:solidFill>
                <a:srgbClr val="0C0B04"/>
              </a:solidFill>
              <a:latin typeface="Old English Text MT" panose="03040902040508030806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buFont typeface="Calibri" panose="020F0502020204030204" pitchFamily="34" charset="0"/>
              <a:buChar char="§"/>
            </a:pPr>
            <a:r>
              <a:rPr lang="pt-BR" dirty="0" smtClean="0">
                <a:solidFill>
                  <a:srgbClr val="0C0B04"/>
                </a:solidFill>
              </a:rPr>
              <a:t>Impulsionada pelos valores do sentimento.</a:t>
            </a:r>
          </a:p>
          <a:p>
            <a:pPr>
              <a:spcBef>
                <a:spcPts val="1800"/>
              </a:spcBef>
              <a:buFont typeface="Calibri" panose="020F0502020204030204" pitchFamily="34" charset="0"/>
              <a:buChar char="§"/>
            </a:pPr>
            <a:r>
              <a:rPr lang="pt-BR" dirty="0" smtClean="0">
                <a:solidFill>
                  <a:srgbClr val="0C0B04"/>
                </a:solidFill>
              </a:rPr>
              <a:t>Beleza era algo divino.</a:t>
            </a:r>
          </a:p>
          <a:p>
            <a:pPr>
              <a:spcBef>
                <a:spcPts val="1800"/>
              </a:spcBef>
              <a:buFont typeface="Calibri" panose="020F0502020204030204" pitchFamily="34" charset="0"/>
              <a:buChar char="§"/>
            </a:pPr>
            <a:r>
              <a:rPr lang="pt-BR" dirty="0" smtClean="0">
                <a:solidFill>
                  <a:srgbClr val="0C0B04"/>
                </a:solidFill>
              </a:rPr>
              <a:t>Rejeitou as regras da arquitetura neoclássica.</a:t>
            </a:r>
          </a:p>
          <a:p>
            <a:pPr>
              <a:spcBef>
                <a:spcPts val="1800"/>
              </a:spcBef>
              <a:buFont typeface="Calibri" panose="020F0502020204030204" pitchFamily="34" charset="0"/>
              <a:buChar char="§"/>
            </a:pPr>
            <a:r>
              <a:rPr lang="pt-BR" dirty="0" smtClean="0">
                <a:solidFill>
                  <a:srgbClr val="0C0B04"/>
                </a:solidFill>
              </a:rPr>
              <a:t>Utilizava características que estimulavam imaginação e sentidos.</a:t>
            </a:r>
          </a:p>
          <a:p>
            <a:pPr>
              <a:spcBef>
                <a:spcPts val="1800"/>
              </a:spcBef>
              <a:buFont typeface="Calibri" panose="020F0502020204030204" pitchFamily="34" charset="0"/>
              <a:buChar char="§"/>
            </a:pPr>
            <a:r>
              <a:rPr lang="pt-BR" dirty="0" smtClean="0">
                <a:solidFill>
                  <a:srgbClr val="0C0B04"/>
                </a:solidFill>
              </a:rPr>
              <a:t>Deveria provocar sensações e ideias.</a:t>
            </a:r>
          </a:p>
          <a:p>
            <a:pPr>
              <a:spcBef>
                <a:spcPts val="1800"/>
              </a:spcBef>
            </a:pPr>
            <a:endParaRPr lang="pt-BR" dirty="0">
              <a:solidFill>
                <a:srgbClr val="0C0B04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0C0B04"/>
                </a:solidFill>
              </a:rPr>
              <a:t>Princípios </a:t>
            </a:r>
            <a:endParaRPr lang="pt-BR" dirty="0">
              <a:solidFill>
                <a:srgbClr val="0C0B0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alibri" panose="020F0502020204030204" pitchFamily="34" charset="0"/>
              <a:buChar char="§"/>
            </a:pPr>
            <a:r>
              <a:rPr lang="pt-BR" b="1" dirty="0" err="1" smtClean="0">
                <a:solidFill>
                  <a:schemeClr val="bg2">
                    <a:lumMod val="25000"/>
                  </a:schemeClr>
                </a:solidFill>
              </a:rPr>
              <a:t>Revivalismo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Movimento artístico que reproduz técnicas estéticas do passado.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Nacionalismo político, exaltação do instinto,  misticismo e interesse pela História.</a:t>
            </a:r>
          </a:p>
          <a:p>
            <a:pPr>
              <a:buFont typeface="Calibri" panose="020F0502020204030204" pitchFamily="34" charset="0"/>
              <a:buChar char="§"/>
            </a:pP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Ecletismo: 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Tendência ou corrente artística que integra influências de várias épocas e estilos</a:t>
            </a:r>
          </a:p>
          <a:p>
            <a:pPr>
              <a:buFont typeface="Calibri" panose="020F0502020204030204" pitchFamily="34" charset="0"/>
              <a:buChar char="§"/>
            </a:pP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Exotismo: 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Gosto pelo que é estranho à cultura ocidental e que excita a imaginação e os sentidos pelo mistério, pela novidade, pelo pitoresco.</a:t>
            </a:r>
            <a:endParaRPr lang="pt-BR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alibri" panose="020F0502020204030204" pitchFamily="34" charset="0"/>
              <a:buChar char="§"/>
            </a:pPr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Trouxe novos processos tecnológicos e materiais, tais como vidro e ferro</a:t>
            </a:r>
          </a:p>
          <a:p>
            <a:pPr>
              <a:buFont typeface="Calibri" panose="020F0502020204030204" pitchFamily="34" charset="0"/>
              <a:buChar char="§"/>
            </a:pPr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Abandonou-se o rigor simplista</a:t>
            </a:r>
          </a:p>
          <a:p>
            <a:pPr>
              <a:buFont typeface="Calibri" panose="020F0502020204030204" pitchFamily="34" charset="0"/>
              <a:buChar char="§"/>
            </a:pPr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Destruiu-se a noção de simetria</a:t>
            </a:r>
          </a:p>
          <a:p>
            <a:pPr>
              <a:buFont typeface="Calibri" panose="020F0502020204030204" pitchFamily="34" charset="0"/>
              <a:buChar char="§"/>
            </a:pPr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Irregularidade estrutural, organicismo das formas, efeitos de luz e movimento</a:t>
            </a:r>
          </a:p>
          <a:p>
            <a:pPr>
              <a:buFont typeface="Calibri" panose="020F0502020204030204" pitchFamily="34" charset="0"/>
              <a:buChar char="§"/>
            </a:pPr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De forma geral, misturavam-se vários estilos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Características e Novidades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alibri" panose="020F0502020204030204" pitchFamily="34" charset="0"/>
              <a:buChar char="§"/>
            </a:pP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Charles </a:t>
            </a:r>
            <a:r>
              <a:rPr lang="pt-BR" b="1" dirty="0" err="1" smtClean="0">
                <a:solidFill>
                  <a:schemeClr val="bg2">
                    <a:lumMod val="25000"/>
                  </a:schemeClr>
                </a:solidFill>
              </a:rPr>
              <a:t>Garnier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 – 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Responsável pelo teatro da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Ópera de Paris</a:t>
            </a:r>
          </a:p>
          <a:p>
            <a:pPr>
              <a:buFont typeface="Calibri" panose="020F0502020204030204" pitchFamily="34" charset="0"/>
              <a:buChar char="§"/>
            </a:pP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Barry e </a:t>
            </a:r>
            <a:r>
              <a:rPr lang="pt-BR" b="1" dirty="0" err="1" smtClean="0">
                <a:solidFill>
                  <a:schemeClr val="bg2">
                    <a:lumMod val="25000"/>
                  </a:schemeClr>
                </a:solidFill>
              </a:rPr>
              <a:t>Puguin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 – 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Reconstruíram o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Parlamento de Londres</a:t>
            </a:r>
          </a:p>
          <a:p>
            <a:pPr>
              <a:buFont typeface="Calibri" panose="020F0502020204030204" pitchFamily="34" charset="0"/>
              <a:buChar char="§"/>
            </a:pPr>
            <a:r>
              <a:rPr lang="pt-BR" b="1" dirty="0" err="1" smtClean="0">
                <a:solidFill>
                  <a:schemeClr val="bg2">
                    <a:lumMod val="25000"/>
                  </a:schemeClr>
                </a:solidFill>
              </a:rPr>
              <a:t>Waesemann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 – 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Responsável pelo </a:t>
            </a:r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distrito de negócios de Berlim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Principais Arquitetos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975"/>
            <a:ext cx="8229600" cy="1048761"/>
          </a:xfrm>
        </p:spPr>
        <p:txBody>
          <a:bodyPr/>
          <a:lstStyle/>
          <a:p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Ópera de Paris</a:t>
            </a:r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0" name="Picture 2" descr="https://upload.wikimedia.org/wikipedia/commons/d/dc/Paris_Opera_full_frontal_architecture,_May_2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61851"/>
            <a:ext cx="6469324" cy="579614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963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411" y="0"/>
            <a:ext cx="8229600" cy="1052736"/>
          </a:xfrm>
        </p:spPr>
        <p:txBody>
          <a:bodyPr/>
          <a:lstStyle/>
          <a:p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Castelo de </a:t>
            </a:r>
            <a:r>
              <a:rPr lang="pt-BR" b="1" dirty="0" err="1" smtClean="0">
                <a:solidFill>
                  <a:schemeClr val="bg2">
                    <a:lumMod val="25000"/>
                  </a:schemeClr>
                </a:solidFill>
              </a:rPr>
              <a:t>Neuschwanstein</a:t>
            </a:r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72608"/>
            <a:ext cx="6625158" cy="591277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7349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0C0B04"/>
                </a:solidFill>
              </a:rPr>
              <a:t>Música no Romântismo </a:t>
            </a:r>
            <a:endParaRPr lang="pt-BR" b="1" dirty="0">
              <a:solidFill>
                <a:srgbClr val="0C0B04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0C0B04"/>
                </a:solidFill>
              </a:rPr>
              <a:t>Expressão mais intensa e vigorosa das emoções  e de seus sentimentos,</a:t>
            </a:r>
            <a:r>
              <a:rPr lang="pt-BR" dirty="0" smtClean="0"/>
              <a:t> </a:t>
            </a:r>
            <a:r>
              <a:rPr lang="pt-BR" dirty="0" smtClean="0">
                <a:solidFill>
                  <a:srgbClr val="0C0B04"/>
                </a:solidFill>
              </a:rPr>
              <a:t>frequentemente revelando seus pensamentos mais profundos, inclusive suas dores. </a:t>
            </a:r>
          </a:p>
          <a:p>
            <a:pPr>
              <a:buNone/>
            </a:pPr>
            <a:endParaRPr lang="pt-BR" dirty="0" smtClean="0">
              <a:solidFill>
                <a:srgbClr val="0C0B04"/>
              </a:solidFill>
            </a:endParaRPr>
          </a:p>
          <a:p>
            <a:r>
              <a:rPr lang="pt-BR" dirty="0" smtClean="0">
                <a:solidFill>
                  <a:srgbClr val="0C0B04"/>
                </a:solidFill>
              </a:rPr>
              <a:t>Maior liberdade de forma, a expressão </a:t>
            </a:r>
            <a:r>
              <a:rPr lang="pt-BR" dirty="0" smtClean="0"/>
              <a:t> </a:t>
            </a:r>
            <a:r>
              <a:rPr lang="pt-BR" dirty="0" smtClean="0">
                <a:solidFill>
                  <a:srgbClr val="0C0B04"/>
                </a:solidFill>
              </a:rPr>
              <a:t>mais intensa e vigorosa das emoções.</a:t>
            </a:r>
          </a:p>
          <a:p>
            <a:r>
              <a:rPr lang="pt-BR" dirty="0" smtClean="0">
                <a:solidFill>
                  <a:srgbClr val="0C0B04"/>
                </a:solidFill>
              </a:rPr>
              <a:t>Fonte de inspiração um quadro visto ou um livro lido pelo compositor.</a:t>
            </a:r>
          </a:p>
          <a:p>
            <a:endParaRPr lang="pt-BR" dirty="0">
              <a:solidFill>
                <a:srgbClr val="0C0B0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C0B04"/>
                </a:solidFill>
              </a:rPr>
              <a:t>Literaturas lidas pelos compositores,</a:t>
            </a:r>
          </a:p>
          <a:p>
            <a:r>
              <a:rPr lang="pt-BR" dirty="0" smtClean="0">
                <a:solidFill>
                  <a:srgbClr val="0C0B04"/>
                </a:solidFill>
              </a:rPr>
              <a:t>Natureza - terras exóticas , a noite e o luar, os rios, os lagos e as florestas</a:t>
            </a:r>
            <a:r>
              <a:rPr lang="pt-BR" dirty="0" smtClean="0"/>
              <a:t> </a:t>
            </a:r>
            <a:r>
              <a:rPr lang="pt-BR" dirty="0" smtClean="0">
                <a:solidFill>
                  <a:srgbClr val="0C0B04"/>
                </a:solidFill>
              </a:rPr>
              <a:t>o passado distante, </a:t>
            </a:r>
          </a:p>
          <a:p>
            <a:r>
              <a:rPr lang="pt-BR" dirty="0" smtClean="0">
                <a:solidFill>
                  <a:srgbClr val="0C0B04"/>
                </a:solidFill>
              </a:rPr>
              <a:t>Amores  e tragédias românticas  </a:t>
            </a:r>
          </a:p>
          <a:p>
            <a:r>
              <a:rPr lang="pt-BR" dirty="0" smtClean="0">
                <a:solidFill>
                  <a:srgbClr val="0C0B04"/>
                </a:solidFill>
              </a:rPr>
              <a:t>Lendas e contos de fadas, mistério, a magia e o sobrenatural.</a:t>
            </a:r>
          </a:p>
          <a:p>
            <a:r>
              <a:rPr lang="pt-BR" dirty="0" smtClean="0">
                <a:solidFill>
                  <a:srgbClr val="0C0B04"/>
                </a:solidFill>
              </a:rPr>
              <a:t> As melodias tornam-se apaixonadas, semelhantes à canção. As harmonias tornam-se mais ricas, com maior emprego de dissonâncias (reunião de sons que causam impressão desagradável ao ouvido).</a:t>
            </a:r>
            <a:endParaRPr lang="pt-BR" dirty="0">
              <a:solidFill>
                <a:srgbClr val="0C0B04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0C0B04"/>
                </a:solidFill>
              </a:rPr>
              <a:t>Temas </a:t>
            </a:r>
            <a:endParaRPr lang="pt-BR" dirty="0">
              <a:solidFill>
                <a:srgbClr val="0C0B0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0C0B04"/>
                </a:solidFill>
              </a:rPr>
              <a:t>Em comum, o regresso à Natureza (vista como universo natural e imaginário)</a:t>
            </a:r>
          </a:p>
          <a:p>
            <a:r>
              <a:rPr lang="pt-PT" dirty="0" smtClean="0">
                <a:solidFill>
                  <a:srgbClr val="0C0B04"/>
                </a:solidFill>
              </a:rPr>
              <a:t>Florestas melancólicas,</a:t>
            </a:r>
          </a:p>
          <a:p>
            <a:r>
              <a:rPr lang="pt-PT" dirty="0" smtClean="0">
                <a:solidFill>
                  <a:srgbClr val="0C0B04"/>
                </a:solidFill>
              </a:rPr>
              <a:t>Ruínas,</a:t>
            </a:r>
          </a:p>
          <a:p>
            <a:r>
              <a:rPr lang="pt-PT" dirty="0" smtClean="0">
                <a:solidFill>
                  <a:srgbClr val="0C0B04"/>
                </a:solidFill>
              </a:rPr>
              <a:t>Paisagens selvagens, com uma neblina misteriosa,</a:t>
            </a:r>
          </a:p>
          <a:p>
            <a:r>
              <a:rPr lang="pt-PT" dirty="0" smtClean="0">
                <a:solidFill>
                  <a:srgbClr val="0C0B04"/>
                </a:solidFill>
              </a:rPr>
              <a:t>Regiões desertas,</a:t>
            </a:r>
          </a:p>
          <a:p>
            <a:r>
              <a:rPr lang="pt-PT" dirty="0" smtClean="0">
                <a:solidFill>
                  <a:srgbClr val="0C0B04"/>
                </a:solidFill>
              </a:rPr>
              <a:t>Tempestades marítimas,</a:t>
            </a:r>
          </a:p>
          <a:p>
            <a:r>
              <a:rPr lang="pt-PT" dirty="0" smtClean="0">
                <a:solidFill>
                  <a:srgbClr val="0C0B04"/>
                </a:solidFill>
              </a:rPr>
              <a:t>Ambientes exóticos com temas orientalizantes e históricos, que relatam tradições e crenças populares. </a:t>
            </a:r>
          </a:p>
          <a:p>
            <a:endParaRPr lang="pt-PT" dirty="0" smtClean="0">
              <a:solidFill>
                <a:srgbClr val="0C0B04"/>
              </a:solidFill>
            </a:endParaRPr>
          </a:p>
          <a:p>
            <a:endParaRPr lang="pt-BR" dirty="0">
              <a:solidFill>
                <a:srgbClr val="0C0B04"/>
              </a:solidFill>
            </a:endParaRPr>
          </a:p>
        </p:txBody>
      </p:sp>
      <p:sp>
        <p:nvSpPr>
          <p:cNvPr id="4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>
                <a:solidFill>
                  <a:srgbClr val="0D0D0D"/>
                </a:solidFill>
              </a:rPr>
              <a:t>Temas </a:t>
            </a:r>
            <a:endParaRPr lang="pt-BR" dirty="0">
              <a:solidFill>
                <a:srgbClr val="0D0D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C0B04"/>
                </a:solidFill>
              </a:rPr>
              <a:t>Durante o Romantismo houve um rico florescimento da canção, principalmente do Lied (‘canção’ em alemão) para piano e canto. O primeiro grande compositor de Lieder (plural de Lied) foi Schubert.</a:t>
            </a:r>
          </a:p>
          <a:p>
            <a:r>
              <a:rPr lang="pt-BR" b="1" dirty="0" smtClean="0">
                <a:solidFill>
                  <a:srgbClr val="0C0B04"/>
                </a:solidFill>
              </a:rPr>
              <a:t>Lied</a:t>
            </a:r>
            <a:r>
              <a:rPr lang="pt-BR" dirty="0" smtClean="0">
                <a:solidFill>
                  <a:srgbClr val="0C0B04"/>
                </a:solidFill>
              </a:rPr>
              <a:t> conta uma história de amor, e nasce de poemas.</a:t>
            </a:r>
            <a:endParaRPr lang="pt-BR" dirty="0">
              <a:solidFill>
                <a:srgbClr val="0C0B04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chemeClr val="bg2">
                    <a:lumMod val="50000"/>
                  </a:schemeClr>
                </a:solidFill>
              </a:rPr>
              <a:t>Lied </a:t>
            </a:r>
            <a:endParaRPr lang="pt-BR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C0B04"/>
                </a:solidFill>
              </a:rPr>
              <a:t>Tipo de composição, cujo objetivo era o aprimoramento técnico do instrumentista.</a:t>
            </a:r>
            <a:r>
              <a:rPr lang="pt-BR" dirty="0" smtClean="0"/>
              <a:t> 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0C0B04"/>
                </a:solidFill>
              </a:rPr>
              <a:t>Étude (Estudo)</a:t>
            </a:r>
            <a:endParaRPr lang="pt-BR" dirty="0">
              <a:solidFill>
                <a:srgbClr val="0C0B0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 </a:t>
            </a:r>
            <a:r>
              <a:rPr lang="pt-BR" dirty="0" smtClean="0">
                <a:solidFill>
                  <a:srgbClr val="0C0B04"/>
                </a:solidFill>
              </a:rPr>
              <a:t>A orquestra cresceu não só em tamanho, mas como em abrangência.</a:t>
            </a:r>
          </a:p>
          <a:p>
            <a:r>
              <a:rPr lang="pt-BR" dirty="0" smtClean="0">
                <a:solidFill>
                  <a:srgbClr val="0C0B04"/>
                </a:solidFill>
              </a:rPr>
              <a:t>O Concerto romântico usava grandes orquestras; e os compositores, agora sob o desafio da habilidade técnica dos virtuoses (músicos de concerto), tornavam a parte do solo cada vez mais difíceis.</a:t>
            </a:r>
            <a:endParaRPr lang="pt-BR" dirty="0">
              <a:solidFill>
                <a:srgbClr val="0C0B04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0C0B04"/>
                </a:solidFill>
              </a:rPr>
              <a:t>Apresentações </a:t>
            </a:r>
            <a:endParaRPr lang="pt-BR" dirty="0">
              <a:solidFill>
                <a:srgbClr val="0C0B0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0C0B04"/>
                </a:solidFill>
              </a:rPr>
              <a:t>Principais compositores</a:t>
            </a:r>
            <a:endParaRPr lang="pt-BR" dirty="0">
              <a:solidFill>
                <a:srgbClr val="0C0B04"/>
              </a:solidFill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err="1" smtClean="0">
                <a:solidFill>
                  <a:srgbClr val="0C0B04"/>
                </a:solidFill>
              </a:rPr>
              <a:t>Gustav</a:t>
            </a:r>
            <a:r>
              <a:rPr lang="pt-BR" dirty="0" smtClean="0">
                <a:solidFill>
                  <a:srgbClr val="0C0B04"/>
                </a:solidFill>
              </a:rPr>
              <a:t> </a:t>
            </a:r>
            <a:r>
              <a:rPr lang="pt-BR" dirty="0" err="1" smtClean="0">
                <a:solidFill>
                  <a:srgbClr val="0C0B04"/>
                </a:solidFill>
              </a:rPr>
              <a:t>Mahler</a:t>
            </a:r>
            <a:r>
              <a:rPr lang="pt-BR" dirty="0" smtClean="0">
                <a:solidFill>
                  <a:srgbClr val="0C0B04"/>
                </a:solidFill>
              </a:rPr>
              <a:t> (1860 – 1911) </a:t>
            </a:r>
            <a:br>
              <a:rPr lang="pt-BR" dirty="0" smtClean="0">
                <a:solidFill>
                  <a:srgbClr val="0C0B04"/>
                </a:solidFill>
              </a:rPr>
            </a:br>
            <a:r>
              <a:rPr lang="pt-BR" dirty="0" err="1" smtClean="0">
                <a:solidFill>
                  <a:srgbClr val="0C0B04"/>
                </a:solidFill>
              </a:rPr>
              <a:t>Moritz</a:t>
            </a:r>
            <a:r>
              <a:rPr lang="pt-BR" dirty="0" smtClean="0">
                <a:solidFill>
                  <a:srgbClr val="0C0B04"/>
                </a:solidFill>
              </a:rPr>
              <a:t> </a:t>
            </a:r>
            <a:r>
              <a:rPr lang="pt-BR" dirty="0" err="1" smtClean="0">
                <a:solidFill>
                  <a:srgbClr val="0C0B04"/>
                </a:solidFill>
              </a:rPr>
              <a:t>Moszkowki</a:t>
            </a:r>
            <a:r>
              <a:rPr lang="pt-BR" dirty="0" smtClean="0">
                <a:solidFill>
                  <a:srgbClr val="0C0B04"/>
                </a:solidFill>
              </a:rPr>
              <a:t> (1854 – 1925) </a:t>
            </a:r>
            <a:br>
              <a:rPr lang="pt-BR" dirty="0" smtClean="0">
                <a:solidFill>
                  <a:srgbClr val="0C0B04"/>
                </a:solidFill>
              </a:rPr>
            </a:br>
            <a:r>
              <a:rPr lang="pt-BR" b="1" dirty="0" smtClean="0">
                <a:solidFill>
                  <a:srgbClr val="0C0B04"/>
                </a:solidFill>
              </a:rPr>
              <a:t>Giuseppe Verdi (1813 – 1901) </a:t>
            </a:r>
            <a:r>
              <a:rPr lang="pt-BR" dirty="0" smtClean="0">
                <a:solidFill>
                  <a:srgbClr val="0C0B04"/>
                </a:solidFill>
              </a:rPr>
              <a:t/>
            </a:r>
            <a:br>
              <a:rPr lang="pt-BR" dirty="0" smtClean="0">
                <a:solidFill>
                  <a:srgbClr val="0C0B04"/>
                </a:solidFill>
              </a:rPr>
            </a:br>
            <a:r>
              <a:rPr lang="pt-BR" dirty="0" smtClean="0">
                <a:solidFill>
                  <a:srgbClr val="0C0B04"/>
                </a:solidFill>
              </a:rPr>
              <a:t>Sergei V. </a:t>
            </a:r>
            <a:r>
              <a:rPr lang="pt-BR" dirty="0" err="1" smtClean="0">
                <a:solidFill>
                  <a:srgbClr val="0C0B04"/>
                </a:solidFill>
              </a:rPr>
              <a:t>Rachmaninov</a:t>
            </a:r>
            <a:r>
              <a:rPr lang="pt-BR" dirty="0" smtClean="0">
                <a:solidFill>
                  <a:srgbClr val="0C0B04"/>
                </a:solidFill>
              </a:rPr>
              <a:t> (1873 – 1943) </a:t>
            </a:r>
            <a:br>
              <a:rPr lang="pt-BR" dirty="0" smtClean="0">
                <a:solidFill>
                  <a:srgbClr val="0C0B04"/>
                </a:solidFill>
              </a:rPr>
            </a:br>
            <a:r>
              <a:rPr lang="pt-BR" dirty="0" smtClean="0">
                <a:solidFill>
                  <a:srgbClr val="0C0B04"/>
                </a:solidFill>
              </a:rPr>
              <a:t>Louis Hector </a:t>
            </a:r>
            <a:r>
              <a:rPr lang="pt-BR" dirty="0" err="1" smtClean="0">
                <a:solidFill>
                  <a:srgbClr val="0C0B04"/>
                </a:solidFill>
              </a:rPr>
              <a:t>Berlioz</a:t>
            </a:r>
            <a:r>
              <a:rPr lang="pt-BR" dirty="0" smtClean="0">
                <a:solidFill>
                  <a:srgbClr val="0C0B04"/>
                </a:solidFill>
              </a:rPr>
              <a:t> (1803 – 1869) </a:t>
            </a:r>
            <a:br>
              <a:rPr lang="pt-BR" dirty="0" smtClean="0">
                <a:solidFill>
                  <a:srgbClr val="0C0B04"/>
                </a:solidFill>
              </a:rPr>
            </a:br>
            <a:r>
              <a:rPr lang="pt-BR" dirty="0" smtClean="0">
                <a:solidFill>
                  <a:srgbClr val="0C0B04"/>
                </a:solidFill>
              </a:rPr>
              <a:t>Franz Schubert (1797 – 1828) </a:t>
            </a:r>
            <a:br>
              <a:rPr lang="pt-BR" dirty="0" smtClean="0">
                <a:solidFill>
                  <a:srgbClr val="0C0B04"/>
                </a:solidFill>
              </a:rPr>
            </a:br>
            <a:r>
              <a:rPr lang="pt-BR" dirty="0" smtClean="0">
                <a:solidFill>
                  <a:srgbClr val="0C0B04"/>
                </a:solidFill>
              </a:rPr>
              <a:t>Felix </a:t>
            </a:r>
            <a:r>
              <a:rPr lang="pt-BR" dirty="0" err="1" smtClean="0">
                <a:solidFill>
                  <a:srgbClr val="0C0B04"/>
                </a:solidFill>
              </a:rPr>
              <a:t>Mendelssohn</a:t>
            </a:r>
            <a:r>
              <a:rPr lang="pt-BR" dirty="0" smtClean="0">
                <a:solidFill>
                  <a:srgbClr val="0C0B04"/>
                </a:solidFill>
              </a:rPr>
              <a:t> (1809 – 1847) </a:t>
            </a:r>
            <a:br>
              <a:rPr lang="pt-BR" dirty="0" smtClean="0">
                <a:solidFill>
                  <a:srgbClr val="0C0B04"/>
                </a:solidFill>
              </a:rPr>
            </a:br>
            <a:r>
              <a:rPr lang="pt-BR" b="1" dirty="0" err="1" smtClean="0">
                <a:solidFill>
                  <a:srgbClr val="0C0B04"/>
                </a:solidFill>
              </a:rPr>
              <a:t>Fréderic</a:t>
            </a:r>
            <a:r>
              <a:rPr lang="pt-BR" b="1" dirty="0" smtClean="0">
                <a:solidFill>
                  <a:srgbClr val="0C0B04"/>
                </a:solidFill>
              </a:rPr>
              <a:t> Chopin (1810 – 1849) </a:t>
            </a:r>
            <a:r>
              <a:rPr lang="pt-BR" dirty="0" smtClean="0">
                <a:solidFill>
                  <a:srgbClr val="0C0B04"/>
                </a:solidFill>
              </a:rPr>
              <a:t/>
            </a:r>
            <a:br>
              <a:rPr lang="pt-BR" dirty="0" smtClean="0">
                <a:solidFill>
                  <a:srgbClr val="0C0B04"/>
                </a:solidFill>
              </a:rPr>
            </a:br>
            <a:r>
              <a:rPr lang="pt-BR" dirty="0" smtClean="0">
                <a:solidFill>
                  <a:srgbClr val="0C0B04"/>
                </a:solidFill>
              </a:rPr>
              <a:t>Robert </a:t>
            </a:r>
            <a:r>
              <a:rPr lang="pt-BR" dirty="0" err="1" smtClean="0">
                <a:solidFill>
                  <a:srgbClr val="0C0B04"/>
                </a:solidFill>
              </a:rPr>
              <a:t>Schumann</a:t>
            </a:r>
            <a:r>
              <a:rPr lang="pt-BR" dirty="0" smtClean="0">
                <a:solidFill>
                  <a:srgbClr val="0C0B04"/>
                </a:solidFill>
              </a:rPr>
              <a:t> 1810 – 1856) </a:t>
            </a:r>
            <a:br>
              <a:rPr lang="pt-BR" dirty="0" smtClean="0">
                <a:solidFill>
                  <a:srgbClr val="0C0B04"/>
                </a:solidFill>
              </a:rPr>
            </a:br>
            <a:r>
              <a:rPr lang="pt-BR" dirty="0" smtClean="0">
                <a:solidFill>
                  <a:srgbClr val="0C0B04"/>
                </a:solidFill>
              </a:rPr>
              <a:t>Franz Liszt (1811 – 1886) </a:t>
            </a:r>
            <a:br>
              <a:rPr lang="pt-BR" dirty="0" smtClean="0">
                <a:solidFill>
                  <a:srgbClr val="0C0B04"/>
                </a:solidFill>
              </a:rPr>
            </a:br>
            <a:r>
              <a:rPr lang="pt-BR" b="1" dirty="0" smtClean="0">
                <a:solidFill>
                  <a:srgbClr val="0C0B04"/>
                </a:solidFill>
              </a:rPr>
              <a:t>Richard Wagner (1813 – 1883) </a:t>
            </a:r>
            <a:r>
              <a:rPr lang="pt-BR" dirty="0" smtClean="0">
                <a:solidFill>
                  <a:srgbClr val="0C0B04"/>
                </a:solidFill>
              </a:rPr>
              <a:t/>
            </a:r>
            <a:br>
              <a:rPr lang="pt-BR" dirty="0" smtClean="0">
                <a:solidFill>
                  <a:srgbClr val="0C0B04"/>
                </a:solidFill>
              </a:rPr>
            </a:br>
            <a:r>
              <a:rPr lang="pt-BR" dirty="0" err="1" smtClean="0">
                <a:solidFill>
                  <a:srgbClr val="0C0B04"/>
                </a:solidFill>
              </a:rPr>
              <a:t>Johannes</a:t>
            </a:r>
            <a:r>
              <a:rPr lang="pt-BR" dirty="0" smtClean="0">
                <a:solidFill>
                  <a:srgbClr val="0C0B04"/>
                </a:solidFill>
              </a:rPr>
              <a:t> Brahms (1838 – 1897) </a:t>
            </a:r>
            <a:br>
              <a:rPr lang="pt-BR" dirty="0" smtClean="0">
                <a:solidFill>
                  <a:srgbClr val="0C0B04"/>
                </a:solidFill>
              </a:rPr>
            </a:br>
            <a:r>
              <a:rPr lang="pt-BR" b="1" dirty="0" err="1" smtClean="0">
                <a:solidFill>
                  <a:srgbClr val="0C0B04"/>
                </a:solidFill>
              </a:rPr>
              <a:t>Pietr</a:t>
            </a:r>
            <a:r>
              <a:rPr lang="pt-BR" b="1" dirty="0" smtClean="0">
                <a:solidFill>
                  <a:srgbClr val="0C0B04"/>
                </a:solidFill>
              </a:rPr>
              <a:t> I. Tchaikovsky 1840 – 1893)</a:t>
            </a:r>
            <a:endParaRPr lang="pt-BR" b="1" dirty="0">
              <a:solidFill>
                <a:srgbClr val="0C0B0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C0B04"/>
                </a:solidFill>
              </a:rPr>
              <a:t>Valorizando a religiosidade, o individualismo, o cotidiano, a subjetividade e a obra de William Shakespeare. </a:t>
            </a:r>
          </a:p>
          <a:p>
            <a:r>
              <a:rPr lang="pt-BR" dirty="0" smtClean="0">
                <a:solidFill>
                  <a:srgbClr val="0C0B04"/>
                </a:solidFill>
              </a:rPr>
              <a:t>Os dois dramaturgos mais conhecidos desta época foram Goethe e Friedrich </a:t>
            </a:r>
            <a:r>
              <a:rPr lang="pt-BR" dirty="0" err="1" smtClean="0">
                <a:solidFill>
                  <a:srgbClr val="0C0B04"/>
                </a:solidFill>
              </a:rPr>
              <a:t>von</a:t>
            </a:r>
            <a:r>
              <a:rPr lang="pt-BR" dirty="0" smtClean="0">
                <a:solidFill>
                  <a:srgbClr val="0C0B04"/>
                </a:solidFill>
              </a:rPr>
              <a:t> Schiller. </a:t>
            </a:r>
          </a:p>
          <a:p>
            <a:r>
              <a:rPr lang="pt-BR" dirty="0" smtClean="0">
                <a:solidFill>
                  <a:srgbClr val="0C0B04"/>
                </a:solidFill>
              </a:rPr>
              <a:t>Victor Hugo também merece destaque, pois levou várias inovações ao teatro. </a:t>
            </a:r>
          </a:p>
          <a:p>
            <a:r>
              <a:rPr lang="pt-BR" dirty="0" smtClean="0">
                <a:solidFill>
                  <a:srgbClr val="0C0B04"/>
                </a:solidFill>
              </a:rPr>
              <a:t>Em Portugal,  Almeida Garrett.</a:t>
            </a:r>
            <a:endParaRPr lang="pt-BR" dirty="0">
              <a:solidFill>
                <a:srgbClr val="0C0B04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0C0B04"/>
                </a:solidFill>
              </a:rPr>
              <a:t>Teatro </a:t>
            </a:r>
            <a:endParaRPr lang="pt-BR" dirty="0">
              <a:solidFill>
                <a:srgbClr val="0C0B0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bg2">
                    <a:lumMod val="25000"/>
                  </a:schemeClr>
                </a:solidFill>
              </a:rPr>
              <a:t>Referências</a:t>
            </a:r>
            <a:endParaRPr lang="pt-B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4525963"/>
          </a:xfrm>
        </p:spPr>
        <p:txBody>
          <a:bodyPr>
            <a:normAutofit fontScale="85000" lnSpcReduction="10000"/>
          </a:bodyPr>
          <a:lstStyle/>
          <a:p>
            <a:pPr>
              <a:buFont typeface="Calibri" panose="020F0502020204030204" pitchFamily="34" charset="0"/>
              <a:buChar char="§"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http://estudarhca.blogspot.com.br/2013/07/romantismo-arquitetura-pintura-e.html</a:t>
            </a:r>
          </a:p>
          <a:p>
            <a:pPr>
              <a:buFont typeface="Calibri" panose="020F0502020204030204" pitchFamily="34" charset="0"/>
              <a:buChar char="§"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http://pt.slideshare.net/andreiarabino/arquitectura-romantica</a:t>
            </a:r>
          </a:p>
          <a:p>
            <a:pPr>
              <a:buFont typeface="Calibri" panose="020F0502020204030204" pitchFamily="34" charset="0"/>
              <a:buChar char="§"/>
            </a:pPr>
            <a:r>
              <a:rPr lang="pt-BR" dirty="0">
                <a:solidFill>
                  <a:srgbClr val="0C0B04"/>
                </a:solidFill>
                <a:hlinkClick r:id="rId2"/>
              </a:rPr>
              <a:t>http://</a:t>
            </a:r>
            <a:r>
              <a:rPr lang="pt-BR" dirty="0" smtClean="0">
                <a:solidFill>
                  <a:srgbClr val="0C0B04"/>
                </a:solidFill>
                <a:hlinkClick r:id="rId2"/>
              </a:rPr>
              <a:t>www.historianet.com.br/conteudo/default.</a:t>
            </a:r>
            <a:r>
              <a:rPr lang="pt-BR" dirty="0" err="1" smtClean="0">
                <a:solidFill>
                  <a:srgbClr val="0C0B04"/>
                </a:solidFill>
                <a:hlinkClick r:id="rId2"/>
              </a:rPr>
              <a:t>aspx</a:t>
            </a:r>
            <a:r>
              <a:rPr lang="pt-BR" dirty="0" smtClean="0">
                <a:solidFill>
                  <a:srgbClr val="0C0B04"/>
                </a:solidFill>
                <a:hlinkClick r:id="rId2"/>
              </a:rPr>
              <a:t>?</a:t>
            </a:r>
            <a:r>
              <a:rPr lang="pt-BR" dirty="0" err="1" smtClean="0">
                <a:solidFill>
                  <a:srgbClr val="0C0B04"/>
                </a:solidFill>
                <a:hlinkClick r:id="rId2"/>
              </a:rPr>
              <a:t>codigo</a:t>
            </a:r>
            <a:r>
              <a:rPr lang="pt-BR" dirty="0" smtClean="0">
                <a:solidFill>
                  <a:srgbClr val="0C0B04"/>
                </a:solidFill>
                <a:hlinkClick r:id="rId2"/>
              </a:rPr>
              <a:t>=404</a:t>
            </a:r>
            <a:endParaRPr lang="pt-BR" dirty="0" smtClean="0">
              <a:solidFill>
                <a:srgbClr val="0C0B04"/>
              </a:solidFill>
            </a:endParaRPr>
          </a:p>
          <a:p>
            <a:r>
              <a:rPr lang="pt-BR" dirty="0" smtClean="0">
                <a:solidFill>
                  <a:srgbClr val="0C0B04"/>
                </a:solidFill>
              </a:rPr>
              <a:t>http://www.anppom.com.br/anais/anaiscongresso_anppom_2007/poster_musicologia/poster_musicol_TBiancolino_MPNogueira.pdf</a:t>
            </a:r>
          </a:p>
          <a:p>
            <a:r>
              <a:rPr lang="pt-BR" dirty="0" smtClean="0">
                <a:solidFill>
                  <a:srgbClr val="0C0B04"/>
                </a:solidFill>
              </a:rPr>
              <a:t>http://74.125.113.132/search?q=</a:t>
            </a:r>
            <a:r>
              <a:rPr lang="pt-BR" dirty="0" err="1" smtClean="0">
                <a:solidFill>
                  <a:srgbClr val="0C0B04"/>
                </a:solidFill>
              </a:rPr>
              <a:t>cache</a:t>
            </a:r>
            <a:r>
              <a:rPr lang="pt-BR" dirty="0" smtClean="0">
                <a:solidFill>
                  <a:srgbClr val="0C0B04"/>
                </a:solidFill>
              </a:rPr>
              <a:t>:l-x0dZxuWhcJ:www.portaledumusicalcp2.mus.br/Apostilas/PDFs/8ano_05_HM%2520Ocidental.</a:t>
            </a:r>
            <a:r>
              <a:rPr lang="pt-BR" dirty="0" err="1" smtClean="0">
                <a:solidFill>
                  <a:srgbClr val="0C0B04"/>
                </a:solidFill>
              </a:rPr>
              <a:t>pdf</a:t>
            </a:r>
            <a:r>
              <a:rPr lang="pt-BR" dirty="0" smtClean="0">
                <a:solidFill>
                  <a:srgbClr val="0C0B04"/>
                </a:solidFill>
              </a:rPr>
              <a:t>+os+</a:t>
            </a:r>
            <a:r>
              <a:rPr lang="pt-BR" dirty="0" err="1" smtClean="0">
                <a:solidFill>
                  <a:srgbClr val="0C0B04"/>
                </a:solidFill>
              </a:rPr>
              <a:t>tres</a:t>
            </a:r>
            <a:r>
              <a:rPr lang="pt-BR" dirty="0" smtClean="0">
                <a:solidFill>
                  <a:srgbClr val="0C0B04"/>
                </a:solidFill>
              </a:rPr>
              <a:t>+pilares+da+musica+</a:t>
            </a:r>
            <a:r>
              <a:rPr lang="pt-BR" dirty="0" err="1" smtClean="0">
                <a:solidFill>
                  <a:srgbClr val="0C0B04"/>
                </a:solidFill>
              </a:rPr>
              <a:t>lied&amp;cd</a:t>
            </a:r>
            <a:r>
              <a:rPr lang="pt-BR" dirty="0" smtClean="0">
                <a:solidFill>
                  <a:srgbClr val="0C0B04"/>
                </a:solidFill>
              </a:rPr>
              <a:t>=6&amp;hl=</a:t>
            </a:r>
            <a:r>
              <a:rPr lang="pt-BR" dirty="0" err="1" smtClean="0">
                <a:solidFill>
                  <a:srgbClr val="0C0B04"/>
                </a:solidFill>
              </a:rPr>
              <a:t>pt-BR&amp;ct</a:t>
            </a:r>
            <a:r>
              <a:rPr lang="pt-BR" dirty="0" smtClean="0">
                <a:solidFill>
                  <a:srgbClr val="0C0B04"/>
                </a:solidFill>
              </a:rPr>
              <a:t>=</a:t>
            </a:r>
            <a:r>
              <a:rPr lang="pt-BR" dirty="0" err="1" smtClean="0">
                <a:solidFill>
                  <a:srgbClr val="0C0B04"/>
                </a:solidFill>
              </a:rPr>
              <a:t>clnk&amp;gl</a:t>
            </a:r>
            <a:r>
              <a:rPr lang="pt-BR" dirty="0" smtClean="0">
                <a:solidFill>
                  <a:srgbClr val="0C0B04"/>
                </a:solidFill>
              </a:rPr>
              <a:t>=</a:t>
            </a:r>
            <a:r>
              <a:rPr lang="pt-BR" dirty="0" err="1" smtClean="0">
                <a:solidFill>
                  <a:srgbClr val="0C0B04"/>
                </a:solidFill>
              </a:rPr>
              <a:t>br</a:t>
            </a:r>
            <a:endParaRPr lang="pt-BR" dirty="0" smtClean="0">
              <a:solidFill>
                <a:srgbClr val="0C0B04"/>
              </a:solidFill>
            </a:endParaRPr>
          </a:p>
          <a:p>
            <a:r>
              <a:rPr lang="pt-BR" dirty="0" smtClean="0">
                <a:solidFill>
                  <a:srgbClr val="0C0B04"/>
                </a:solidFill>
              </a:rPr>
              <a:t>http://www.beatrix.pro.br/index.</a:t>
            </a:r>
            <a:r>
              <a:rPr lang="pt-BR" dirty="0" err="1" smtClean="0">
                <a:solidFill>
                  <a:srgbClr val="0C0B04"/>
                </a:solidFill>
              </a:rPr>
              <a:t>php</a:t>
            </a:r>
            <a:r>
              <a:rPr lang="pt-BR" dirty="0" smtClean="0">
                <a:solidFill>
                  <a:srgbClr val="0C0B04"/>
                </a:solidFill>
              </a:rPr>
              <a:t>/</a:t>
            </a:r>
            <a:r>
              <a:rPr lang="pt-BR" dirty="0" err="1" smtClean="0">
                <a:solidFill>
                  <a:srgbClr val="0C0B04"/>
                </a:solidFill>
              </a:rPr>
              <a:t>o-romantismo-na-musica</a:t>
            </a:r>
            <a:r>
              <a:rPr lang="pt-BR" dirty="0" smtClean="0">
                <a:solidFill>
                  <a:srgbClr val="0C0B04"/>
                </a:solidFill>
              </a:rPr>
              <a:t>-1810-1910/</a:t>
            </a:r>
          </a:p>
          <a:p>
            <a:pPr>
              <a:buFont typeface="Calibri" panose="020F0502020204030204" pitchFamily="34" charset="0"/>
              <a:buChar char="§"/>
            </a:pPr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250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0C0B04"/>
                </a:solidFill>
              </a:rPr>
              <a:t>1) QUAIS SÃO AS PRINCIPAIS CARACTERÍSTICAS DA PINTURA DO ROMÂNTISMO?</a:t>
            </a:r>
          </a:p>
          <a:p>
            <a:r>
              <a:rPr lang="pt-PT" b="1" dirty="0" smtClean="0">
                <a:solidFill>
                  <a:srgbClr val="0C0B04"/>
                </a:solidFill>
              </a:rPr>
              <a:t>2) QUAL O ESTILO ARTÍSTICO DE CONSTABLE?</a:t>
            </a:r>
          </a:p>
          <a:p>
            <a:r>
              <a:rPr lang="pt-PT" b="1" dirty="0" smtClean="0">
                <a:solidFill>
                  <a:srgbClr val="0C0B04"/>
                </a:solidFill>
              </a:rPr>
              <a:t>3) CITE OS PRINCIPAIS ARTISTAS DO ROMANTISMO?</a:t>
            </a:r>
          </a:p>
          <a:p>
            <a:r>
              <a:rPr lang="pt-PT" b="1" dirty="0" smtClean="0">
                <a:solidFill>
                  <a:srgbClr val="0C0B04"/>
                </a:solidFill>
              </a:rPr>
              <a:t>4) ´CITE AS PRINCIPAIS CARACTERÍSTICAS DA ARQUITETURA ROMÂNTICA.</a:t>
            </a:r>
          </a:p>
          <a:p>
            <a:r>
              <a:rPr lang="pt-PT" b="1" dirty="0" smtClean="0">
                <a:solidFill>
                  <a:srgbClr val="0C0B04"/>
                </a:solidFill>
              </a:rPr>
              <a:t>5) EM QUE OS COMPOSITORES ROMÂNTICOS SE INSPIRAVAM PARA FAZER SUAS MÚSICAS?</a:t>
            </a:r>
          </a:p>
          <a:p>
            <a:endParaRPr lang="pt-BR" b="1" dirty="0">
              <a:solidFill>
                <a:srgbClr val="0C0B04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0C0B04"/>
                </a:solidFill>
              </a:rPr>
              <a:t>EXERCÍCIOS</a:t>
            </a:r>
            <a:endParaRPr lang="pt-BR" dirty="0">
              <a:solidFill>
                <a:srgbClr val="0C0B0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000000"/>
                </a:solidFill>
              </a:rPr>
              <a:t>Eugene Delacroix (1789 -1863) </a:t>
            </a:r>
            <a:r>
              <a:rPr lang="pt-PT" dirty="0" smtClean="0">
                <a:solidFill>
                  <a:srgbClr val="000000"/>
                </a:solidFill>
              </a:rPr>
              <a:t>– pintor da paixão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0C0C0C"/>
                </a:solidFill>
              </a:rPr>
              <a:t>Principais artistas</a:t>
            </a:r>
            <a:endParaRPr lang="pt-BR" dirty="0">
              <a:solidFill>
                <a:srgbClr val="0C0C0C"/>
              </a:solidFill>
            </a:endParaRPr>
          </a:p>
        </p:txBody>
      </p:sp>
      <p:pic>
        <p:nvPicPr>
          <p:cNvPr id="4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5832648" cy="381642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5" name="Retângulo 4"/>
          <p:cNvSpPr/>
          <p:nvPr/>
        </p:nvSpPr>
        <p:spPr>
          <a:xfrm>
            <a:off x="755576" y="6165304"/>
            <a:ext cx="3453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rgbClr val="000000"/>
                </a:solidFill>
              </a:rPr>
              <a:t>Liberdade guiando o povo  (1830)</a:t>
            </a:r>
            <a:endParaRPr lang="pt-BR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076056" y="152400"/>
            <a:ext cx="3610744" cy="1219200"/>
          </a:xfrm>
        </p:spPr>
        <p:txBody>
          <a:bodyPr>
            <a:normAutofit/>
          </a:bodyPr>
          <a:lstStyle/>
          <a:p>
            <a:r>
              <a:rPr lang="pt-PT" sz="1000" dirty="0" smtClean="0">
                <a:solidFill>
                  <a:srgbClr val="0C0B04"/>
                </a:solidFill>
              </a:rPr>
              <a:t/>
            </a:r>
            <a:br>
              <a:rPr lang="pt-PT" sz="1000" dirty="0" smtClean="0">
                <a:solidFill>
                  <a:srgbClr val="0C0B04"/>
                </a:solidFill>
              </a:rPr>
            </a:br>
            <a:r>
              <a:rPr lang="pt-BR" sz="1000" dirty="0" smtClean="0">
                <a:solidFill>
                  <a:srgbClr val="0C0B04"/>
                </a:solidFill>
              </a:rPr>
              <a:t/>
            </a:r>
            <a:br>
              <a:rPr lang="pt-BR" sz="1000" dirty="0" smtClean="0">
                <a:solidFill>
                  <a:srgbClr val="0C0B04"/>
                </a:solidFill>
              </a:rPr>
            </a:br>
            <a:r>
              <a:rPr lang="pt-BR" sz="1000" dirty="0" smtClean="0">
                <a:solidFill>
                  <a:srgbClr val="0C0B04"/>
                </a:solidFill>
              </a:rPr>
              <a:t/>
            </a:r>
            <a:br>
              <a:rPr lang="pt-BR" sz="1000" dirty="0" smtClean="0">
                <a:solidFill>
                  <a:srgbClr val="0C0B04"/>
                </a:solidFill>
              </a:rPr>
            </a:br>
            <a:endParaRPr lang="pt-BR" sz="1000" dirty="0">
              <a:solidFill>
                <a:srgbClr val="0C0B04"/>
              </a:solidFill>
            </a:endParaRPr>
          </a:p>
        </p:txBody>
      </p:sp>
      <p:pic>
        <p:nvPicPr>
          <p:cNvPr id="4" name="Picture 2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5616624" cy="468052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5" name="Lágrima 4"/>
          <p:cNvSpPr/>
          <p:nvPr/>
        </p:nvSpPr>
        <p:spPr>
          <a:xfrm>
            <a:off x="2483768" y="1196752"/>
            <a:ext cx="1800200" cy="1296144"/>
          </a:xfrm>
          <a:prstGeom prst="teardrop">
            <a:avLst>
              <a:gd name="adj" fmla="val 182834"/>
            </a:avLst>
          </a:prstGeom>
          <a:noFill/>
          <a:ln>
            <a:solidFill>
              <a:srgbClr val="0C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971600" y="5949280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rgbClr val="0C0B04"/>
                </a:solidFill>
              </a:rPr>
              <a:t>O rompimento das barricadas pelos rebeldes republicanos em 28 de julho</a:t>
            </a:r>
            <a:endParaRPr lang="pt-BR" dirty="0">
              <a:solidFill>
                <a:srgbClr val="0C0B04"/>
              </a:solidFill>
            </a:endParaRPr>
          </a:p>
        </p:txBody>
      </p:sp>
      <p:sp>
        <p:nvSpPr>
          <p:cNvPr id="7" name="Triângulo isósceles 6"/>
          <p:cNvSpPr/>
          <p:nvPr/>
        </p:nvSpPr>
        <p:spPr>
          <a:xfrm>
            <a:off x="2411760" y="1340768"/>
            <a:ext cx="3816424" cy="2880320"/>
          </a:xfrm>
          <a:prstGeom prst="triangle">
            <a:avLst/>
          </a:prstGeom>
          <a:noFill/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Lágrima 7"/>
          <p:cNvSpPr/>
          <p:nvPr/>
        </p:nvSpPr>
        <p:spPr>
          <a:xfrm rot="16615818">
            <a:off x="1761865" y="1913036"/>
            <a:ext cx="1219861" cy="1221970"/>
          </a:xfrm>
          <a:prstGeom prst="teardrop">
            <a:avLst>
              <a:gd name="adj" fmla="val 20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79512" y="764704"/>
            <a:ext cx="277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rgbClr val="0C0B04"/>
                </a:solidFill>
              </a:rPr>
              <a:t>O burguês de cartola </a:t>
            </a:r>
            <a:endParaRPr lang="pt-BR" dirty="0">
              <a:solidFill>
                <a:srgbClr val="0C0B04"/>
              </a:solidFill>
            </a:endParaRPr>
          </a:p>
        </p:txBody>
      </p:sp>
      <p:sp>
        <p:nvSpPr>
          <p:cNvPr id="10" name="Lágrima 9"/>
          <p:cNvSpPr/>
          <p:nvPr/>
        </p:nvSpPr>
        <p:spPr>
          <a:xfrm rot="1745572">
            <a:off x="4878978" y="2474024"/>
            <a:ext cx="1055982" cy="944319"/>
          </a:xfrm>
          <a:prstGeom prst="teardrop">
            <a:avLst>
              <a:gd name="adj" fmla="val 200000"/>
            </a:avLst>
          </a:prstGeom>
          <a:noFill/>
          <a:ln>
            <a:solidFill>
              <a:srgbClr val="0C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6660232" y="24208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rgbClr val="0C0B04"/>
                </a:solidFill>
              </a:rPr>
              <a:t>O arruaceiro </a:t>
            </a:r>
            <a:endParaRPr lang="pt-BR" dirty="0">
              <a:solidFill>
                <a:srgbClr val="0C0B04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084440" y="485056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rgbClr val="0C0B04"/>
                </a:solidFill>
              </a:rPr>
              <a:t>Vermelho, branco e azul da bandeira , Liberdade.</a:t>
            </a:r>
            <a:endParaRPr lang="pt-BR" dirty="0">
              <a:solidFill>
                <a:srgbClr val="0C0B04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660232" y="3068960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rgbClr val="0C0B04"/>
                </a:solidFill>
              </a:rPr>
              <a:t>O dominio  do claro e escuro a sensação de movimento.</a:t>
            </a:r>
            <a:endParaRPr lang="pt-BR" dirty="0">
              <a:solidFill>
                <a:srgbClr val="0C0B04"/>
              </a:solidFill>
            </a:endParaRPr>
          </a:p>
        </p:txBody>
      </p:sp>
      <p:sp>
        <p:nvSpPr>
          <p:cNvPr id="17" name="Lágrima 16"/>
          <p:cNvSpPr/>
          <p:nvPr/>
        </p:nvSpPr>
        <p:spPr>
          <a:xfrm rot="1745572">
            <a:off x="5527050" y="1321896"/>
            <a:ext cx="1055982" cy="944319"/>
          </a:xfrm>
          <a:prstGeom prst="teardrop">
            <a:avLst>
              <a:gd name="adj" fmla="val 200000"/>
            </a:avLst>
          </a:prstGeom>
          <a:noFill/>
          <a:ln>
            <a:solidFill>
              <a:srgbClr val="0C0B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7164288" y="1196752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rgbClr val="0C0B04"/>
                </a:solidFill>
              </a:rPr>
              <a:t>A  expressividade do céu</a:t>
            </a:r>
            <a:endParaRPr lang="pt-BR" dirty="0">
              <a:solidFill>
                <a:srgbClr val="0C0B04"/>
              </a:solidFill>
            </a:endParaRPr>
          </a:p>
        </p:txBody>
      </p:sp>
      <p:sp>
        <p:nvSpPr>
          <p:cNvPr id="19" name="Triângulo isósceles 18"/>
          <p:cNvSpPr/>
          <p:nvPr/>
        </p:nvSpPr>
        <p:spPr>
          <a:xfrm>
            <a:off x="2267744" y="1340768"/>
            <a:ext cx="4320480" cy="4320480"/>
          </a:xfrm>
          <a:prstGeom prst="triangle">
            <a:avLst>
              <a:gd name="adj" fmla="val 47438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300192" y="1524000"/>
            <a:ext cx="2386608" cy="4572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94928"/>
          </a:xfrm>
        </p:spPr>
        <p:txBody>
          <a:bodyPr>
            <a:normAutofit/>
          </a:bodyPr>
          <a:lstStyle/>
          <a:p>
            <a:r>
              <a:rPr lang="pt-PT" sz="2400" b="1" dirty="0" smtClean="0">
                <a:solidFill>
                  <a:srgbClr val="0C0B04"/>
                </a:solidFill>
              </a:rPr>
              <a:t>Francisco de Goya (1746-1828) </a:t>
            </a:r>
            <a:r>
              <a:rPr lang="pt-PT" sz="2400" dirty="0" smtClean="0">
                <a:solidFill>
                  <a:srgbClr val="0C0B04"/>
                </a:solidFill>
              </a:rPr>
              <a:t>– pintor da realeza espanhola.</a:t>
            </a:r>
            <a:endParaRPr lang="pt-BR" sz="2400" dirty="0"/>
          </a:p>
        </p:txBody>
      </p:sp>
      <p:pic>
        <p:nvPicPr>
          <p:cNvPr id="4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5184576" cy="396044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5" name="Retângulo 4"/>
          <p:cNvSpPr/>
          <p:nvPr/>
        </p:nvSpPr>
        <p:spPr>
          <a:xfrm>
            <a:off x="899592" y="5733256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pt-PT" dirty="0">
                <a:solidFill>
                  <a:srgbClr val="0C0B04"/>
                </a:solidFill>
              </a:rPr>
              <a:t>O fuzilamento de 3 de maio </a:t>
            </a:r>
            <a:r>
              <a:rPr lang="pt-PT" dirty="0" smtClean="0">
                <a:solidFill>
                  <a:srgbClr val="0C0B04"/>
                </a:solidFill>
              </a:rPr>
              <a:t>1808 (</a:t>
            </a:r>
            <a:r>
              <a:rPr lang="pt-PT" smtClean="0">
                <a:solidFill>
                  <a:srgbClr val="0C0B04"/>
                </a:solidFill>
              </a:rPr>
              <a:t>1814) - </a:t>
            </a:r>
            <a:endParaRPr lang="pt-BR" dirty="0">
              <a:solidFill>
                <a:srgbClr val="0C0B0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012160" y="1484784"/>
            <a:ext cx="2664296" cy="1080120"/>
          </a:xfrm>
        </p:spPr>
        <p:txBody>
          <a:bodyPr>
            <a:normAutofit lnSpcReduction="10000"/>
          </a:bodyPr>
          <a:lstStyle/>
          <a:p>
            <a:r>
              <a:rPr lang="pt-PT" sz="1800" dirty="0" smtClean="0">
                <a:solidFill>
                  <a:srgbClr val="0C0B04"/>
                </a:solidFill>
              </a:rPr>
              <a:t>A luta de um povo contra a opressão e a tirania. (Espanhóis  x Franceses)</a:t>
            </a:r>
            <a:endParaRPr lang="pt-BR" sz="1800" dirty="0">
              <a:solidFill>
                <a:srgbClr val="0C0B04"/>
              </a:solidFill>
            </a:endParaRPr>
          </a:p>
        </p:txBody>
      </p:sp>
      <p:pic>
        <p:nvPicPr>
          <p:cNvPr id="4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5184576" cy="396044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395536" y="5517232"/>
            <a:ext cx="8075240" cy="5067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pt-PT" b="0" i="0" u="none" strike="noStrike" kern="1200" cap="none" spc="0" normalizeH="0" noProof="0" dirty="0" smtClean="0">
                <a:ln>
                  <a:noFill/>
                </a:ln>
                <a:solidFill>
                  <a:srgbClr val="0C0B0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fuzilamento de 3 de maio 1808</a:t>
            </a:r>
            <a:endParaRPr kumimoji="0" lang="pt-BR" b="0" i="0" u="none" strike="noStrike" kern="1200" cap="none" spc="0" normalizeH="0" noProof="0" dirty="0">
              <a:ln>
                <a:noFill/>
              </a:ln>
              <a:solidFill>
                <a:srgbClr val="0C0B0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Lágrima 5"/>
          <p:cNvSpPr/>
          <p:nvPr/>
        </p:nvSpPr>
        <p:spPr>
          <a:xfrm>
            <a:off x="1259632" y="2708920"/>
            <a:ext cx="1296144" cy="432048"/>
          </a:xfrm>
          <a:prstGeom prst="teardrop">
            <a:avLst>
              <a:gd name="adj" fmla="val 6646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Lágrima 6"/>
          <p:cNvSpPr/>
          <p:nvPr/>
        </p:nvSpPr>
        <p:spPr>
          <a:xfrm rot="2290237">
            <a:off x="1178987" y="4578222"/>
            <a:ext cx="864096" cy="504056"/>
          </a:xfrm>
          <a:prstGeom prst="teardrop">
            <a:avLst>
              <a:gd name="adj" fmla="val 20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Lágrima 7"/>
          <p:cNvSpPr/>
          <p:nvPr/>
        </p:nvSpPr>
        <p:spPr>
          <a:xfrm>
            <a:off x="1619672" y="3645024"/>
            <a:ext cx="360040" cy="216024"/>
          </a:xfrm>
          <a:prstGeom prst="teardrop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Lágrima 8"/>
          <p:cNvSpPr/>
          <p:nvPr/>
        </p:nvSpPr>
        <p:spPr>
          <a:xfrm>
            <a:off x="2555776" y="3212976"/>
            <a:ext cx="432048" cy="360040"/>
          </a:xfrm>
          <a:prstGeom prst="teardrop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251520" y="2276872"/>
            <a:ext cx="3240360" cy="29523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1907704" y="1484784"/>
            <a:ext cx="3312368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323528" y="3212976"/>
            <a:ext cx="648072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6" name="Conector reto 25"/>
          <p:cNvCxnSpPr/>
          <p:nvPr/>
        </p:nvCxnSpPr>
        <p:spPr>
          <a:xfrm>
            <a:off x="395536" y="1988840"/>
            <a:ext cx="3312368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436096" y="1524000"/>
            <a:ext cx="3250704" cy="4572000"/>
          </a:xfrm>
        </p:spPr>
        <p:txBody>
          <a:bodyPr/>
          <a:lstStyle/>
          <a:p>
            <a:r>
              <a:rPr lang="pt-PT" b="1" u="sng" dirty="0" smtClean="0">
                <a:solidFill>
                  <a:srgbClr val="0C0B04"/>
                </a:solidFill>
              </a:rPr>
              <a:t>Goya</a:t>
            </a:r>
            <a:r>
              <a:rPr lang="pt-PT" dirty="0" smtClean="0">
                <a:solidFill>
                  <a:srgbClr val="0C0B04"/>
                </a:solidFill>
              </a:rPr>
              <a:t> retrata uma série de quadros  que retrata as consequências da ocupação napoleônica  na Espanha.</a:t>
            </a:r>
          </a:p>
          <a:p>
            <a:pPr>
              <a:buNone/>
            </a:pPr>
            <a:r>
              <a:rPr lang="pt-PT" dirty="0" smtClean="0">
                <a:solidFill>
                  <a:srgbClr val="0C0B04"/>
                </a:solidFill>
              </a:rPr>
              <a:t>  </a:t>
            </a:r>
            <a:endParaRPr lang="pt-BR" dirty="0">
              <a:solidFill>
                <a:srgbClr val="0C0B04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3672408" cy="355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868144" y="1524000"/>
            <a:ext cx="2818656" cy="4572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/>
          </a:bodyPr>
          <a:lstStyle/>
          <a:p>
            <a:r>
              <a:rPr lang="pt-PT" sz="2800" dirty="0" smtClean="0">
                <a:solidFill>
                  <a:srgbClr val="0C0B04"/>
                </a:solidFill>
              </a:rPr>
              <a:t>Teodore Géricault  (1791-1824)</a:t>
            </a:r>
            <a:endParaRPr lang="pt-BR" sz="2800" dirty="0">
              <a:solidFill>
                <a:srgbClr val="0C0B04"/>
              </a:solidFill>
            </a:endParaRPr>
          </a:p>
        </p:txBody>
      </p:sp>
      <p:pic>
        <p:nvPicPr>
          <p:cNvPr id="5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4608512" cy="3528392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6" name="Espaço Reservado para Conteúdo 1"/>
          <p:cNvSpPr txBox="1">
            <a:spLocks/>
          </p:cNvSpPr>
          <p:nvPr/>
        </p:nvSpPr>
        <p:spPr>
          <a:xfrm>
            <a:off x="611560" y="5445224"/>
            <a:ext cx="8075240" cy="6507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pt-PT" b="1" i="0" u="none" strike="noStrike" kern="1200" cap="none" spc="0" normalizeH="0" baseline="0" noProof="0" dirty="0" smtClean="0">
                <a:ln>
                  <a:noFill/>
                </a:ln>
                <a:solidFill>
                  <a:srgbClr val="0C0B0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balsa de Medusa (1819) – óleo sobre tela 4,91m x 7,16.</a:t>
            </a: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rgbClr val="0C0B0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ersonalizada 2">
      <a:dk1>
        <a:srgbClr val="C00000"/>
      </a:dk1>
      <a:lt1>
        <a:srgbClr val="ECD3DB"/>
      </a:lt1>
      <a:dk2>
        <a:srgbClr val="C00000"/>
      </a:dk2>
      <a:lt2>
        <a:srgbClr val="FEFAC9"/>
      </a:lt2>
      <a:accent1>
        <a:srgbClr val="FBEF59"/>
      </a:accent1>
      <a:accent2>
        <a:srgbClr val="B55475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7469</TotalTime>
  <Words>1124</Words>
  <Application>Microsoft Office PowerPoint</Application>
  <PresentationFormat>Apresentação na tela (4:3)</PresentationFormat>
  <Paragraphs>140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Papel</vt:lpstr>
      <vt:lpstr>Contexto histórico</vt:lpstr>
      <vt:lpstr>Características </vt:lpstr>
      <vt:lpstr>Temas </vt:lpstr>
      <vt:lpstr>Principais artistas</vt:lpstr>
      <vt:lpstr>   </vt:lpstr>
      <vt:lpstr>Francisco de Goya (1746-1828) – pintor da realeza espanhola.</vt:lpstr>
      <vt:lpstr>Slide 7</vt:lpstr>
      <vt:lpstr>Slide 8</vt:lpstr>
      <vt:lpstr>Teodore Géricault  (1791-1824)</vt:lpstr>
      <vt:lpstr>Teodore Géricault  (1791-1824)</vt:lpstr>
      <vt:lpstr>Slide 11</vt:lpstr>
      <vt:lpstr>Slide 12</vt:lpstr>
      <vt:lpstr>Caspar David Friedrich (1774-1840) –  pintor  alemão </vt:lpstr>
      <vt:lpstr>Slide 14</vt:lpstr>
      <vt:lpstr>Joseph Mallord William Turner (1775-1851) -  pintor  de Londres</vt:lpstr>
      <vt:lpstr>Slide 16</vt:lpstr>
      <vt:lpstr>John Constable  (1776 – 1837) – pintor  Reino Unido</vt:lpstr>
      <vt:lpstr>Slide 18</vt:lpstr>
      <vt:lpstr>Thomas Cole (1801-1848) – pintor  americano</vt:lpstr>
      <vt:lpstr>Slide 20</vt:lpstr>
      <vt:lpstr>Arquitetura Romântica</vt:lpstr>
      <vt:lpstr>Princípios </vt:lpstr>
      <vt:lpstr>Slide 23</vt:lpstr>
      <vt:lpstr>Características e Novidades</vt:lpstr>
      <vt:lpstr>Principais Arquitetos</vt:lpstr>
      <vt:lpstr>Ópera de Paris</vt:lpstr>
      <vt:lpstr>Castelo de Neuschwanstein</vt:lpstr>
      <vt:lpstr>Música no Romântismo </vt:lpstr>
      <vt:lpstr>Temas </vt:lpstr>
      <vt:lpstr>Lied </vt:lpstr>
      <vt:lpstr>Étude (Estudo)</vt:lpstr>
      <vt:lpstr>Apresentações </vt:lpstr>
      <vt:lpstr>Principais compositores</vt:lpstr>
      <vt:lpstr>Teatro </vt:lpstr>
      <vt:lpstr>Referências</vt:lpstr>
      <vt:lpstr>EXERCÍCIOS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VaioVPCEH</dc:creator>
  <cp:lastModifiedBy>VaioVPCEH</cp:lastModifiedBy>
  <cp:revision>57</cp:revision>
  <dcterms:created xsi:type="dcterms:W3CDTF">2017-09-03T14:50:22Z</dcterms:created>
  <dcterms:modified xsi:type="dcterms:W3CDTF">2017-09-27T12:44:54Z</dcterms:modified>
</cp:coreProperties>
</file>