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78" r:id="rId4"/>
    <p:sldId id="273" r:id="rId5"/>
    <p:sldId id="281" r:id="rId6"/>
    <p:sldId id="274" r:id="rId7"/>
    <p:sldId id="260" r:id="rId8"/>
    <p:sldId id="262" r:id="rId9"/>
    <p:sldId id="261" r:id="rId10"/>
    <p:sldId id="259" r:id="rId11"/>
    <p:sldId id="263" r:id="rId12"/>
    <p:sldId id="270" r:id="rId13"/>
    <p:sldId id="264" r:id="rId14"/>
    <p:sldId id="266" r:id="rId15"/>
    <p:sldId id="269" r:id="rId16"/>
    <p:sldId id="271" r:id="rId17"/>
    <p:sldId id="276" r:id="rId18"/>
    <p:sldId id="277" r:id="rId19"/>
    <p:sldId id="279" r:id="rId20"/>
    <p:sldId id="28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5B83B-F75A-409F-92F7-3FB2CE66CCE4}" type="datetimeFigureOut">
              <a:rPr lang="pt-BR" smtClean="0"/>
              <a:pPr/>
              <a:t>29/07/2018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B6A221-BB48-4187-9BC8-C1526359F8D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381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1691680" y="1772816"/>
            <a:ext cx="5760640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6600" dirty="0" smtClean="0">
                <a:solidFill>
                  <a:schemeClr val="tx1"/>
                </a:solidFill>
                <a:latin typeface="Brush Script MT" pitchFamily="66" charset="0"/>
              </a:rPr>
              <a:t>Barroco Brasileiro</a:t>
            </a:r>
          </a:p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itchFamily="34" charset="0"/>
              </a:rPr>
              <a:t>(séc. XVIII ao séc. XIX)</a:t>
            </a:r>
          </a:p>
          <a:p>
            <a:pPr algn="ctr"/>
            <a:endParaRPr lang="pt-BR" sz="4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O Barroco expressou a religiosidade católica .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Arte  era utilizada como meio de catequização.</a:t>
            </a:r>
            <a:endParaRPr lang="pt-BR" dirty="0" smtClean="0">
              <a:solidFill>
                <a:schemeClr val="tx1"/>
              </a:solidFill>
            </a:endParaRPr>
          </a:p>
          <a:p>
            <a:pPr algn="just"/>
            <a:r>
              <a:rPr lang="pt-BR" dirty="0" smtClean="0">
                <a:solidFill>
                  <a:schemeClr val="tx1"/>
                </a:solidFill>
              </a:rPr>
              <a:t>Os materiais utilizados eram, a pedra-sabão, o cedro e o barro cozido.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Principais artistas barrocos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b="1" dirty="0" smtClean="0">
                <a:solidFill>
                  <a:schemeClr val="tx1"/>
                </a:solidFill>
              </a:rPr>
              <a:t>Eusébio de Matos e Guerra – Pintor</a:t>
            </a:r>
          </a:p>
          <a:p>
            <a:pPr fontAlgn="base"/>
            <a:r>
              <a:rPr lang="pt-BR" b="1" dirty="0" smtClean="0">
                <a:solidFill>
                  <a:schemeClr val="tx1"/>
                </a:solidFill>
              </a:rPr>
              <a:t>Francisco das Chagas – Escultor</a:t>
            </a:r>
          </a:p>
          <a:p>
            <a:pPr fontAlgn="base"/>
            <a:r>
              <a:rPr lang="pt-BR" b="1" dirty="0" smtClean="0">
                <a:solidFill>
                  <a:schemeClr val="tx1"/>
                </a:solidFill>
              </a:rPr>
              <a:t>Jesuíno do Monte Carmelo – Pintor, Arquiteto e Escultor</a:t>
            </a:r>
          </a:p>
          <a:p>
            <a:pPr fontAlgn="base"/>
            <a:r>
              <a:rPr lang="pt-BR" b="1" dirty="0" smtClean="0">
                <a:solidFill>
                  <a:schemeClr val="tx1"/>
                </a:solidFill>
              </a:rPr>
              <a:t>José Joaquim da Rocha – Pintor</a:t>
            </a:r>
          </a:p>
          <a:p>
            <a:pPr fontAlgn="base"/>
            <a:r>
              <a:rPr lang="pt-BR" b="1" dirty="0" smtClean="0">
                <a:solidFill>
                  <a:schemeClr val="tx1"/>
                </a:solidFill>
              </a:rPr>
              <a:t>Manuel de Jesus Pinto – Pintor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44544" cy="83820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Aleijadinho (Antônio Francisco Lisboa) – Escultor</a:t>
            </a:r>
            <a:br>
              <a:rPr lang="pt-BR" sz="2400" b="1" dirty="0" smtClean="0">
                <a:solidFill>
                  <a:schemeClr val="tx1"/>
                </a:solidFill>
              </a:rPr>
            </a:br>
            <a:endParaRPr lang="pt-BR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2" y="1654969"/>
            <a:ext cx="5667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Agostinho de Jesus – Escultor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960440" cy="37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José Teófilo de Jesus – Pintor (1629-1692)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95" y="1554163"/>
            <a:ext cx="618041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Eusébio de Matos e Guerra – Pintor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14539" cy="461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83152" cy="838200"/>
          </a:xfrm>
        </p:spPr>
        <p:txBody>
          <a:bodyPr/>
          <a:lstStyle/>
          <a:p>
            <a:pPr fontAlgn="base"/>
            <a:r>
              <a:rPr lang="pt-BR" b="1" dirty="0" smtClean="0">
                <a:solidFill>
                  <a:schemeClr val="tx1"/>
                </a:solidFill>
              </a:rPr>
              <a:t>Mestre Ataíde – Pintor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1688306"/>
            <a:ext cx="3333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             obras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pt-BR" b="1" dirty="0" smtClean="0">
                <a:solidFill>
                  <a:schemeClr val="tx1"/>
                </a:solidFill>
              </a:rPr>
              <a:t>Salvador (BA</a:t>
            </a:r>
            <a:r>
              <a:rPr lang="pt-BR" b="1" dirty="0" smtClean="0">
                <a:solidFill>
                  <a:schemeClr val="tx1"/>
                </a:solidFill>
              </a:rPr>
              <a:t>)</a:t>
            </a: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pPr fontAlgn="base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fontAlgn="base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fontAlgn="base">
              <a:buNone/>
            </a:pPr>
            <a:r>
              <a:rPr lang="pt-BR" b="1" dirty="0" smtClean="0">
                <a:solidFill>
                  <a:schemeClr val="tx1"/>
                </a:solidFill>
              </a:rPr>
              <a:t>                                   Igreja </a:t>
            </a:r>
            <a:r>
              <a:rPr lang="pt-BR" b="1" dirty="0" smtClean="0">
                <a:solidFill>
                  <a:schemeClr val="tx1"/>
                </a:solidFill>
              </a:rPr>
              <a:t>de São Francisco de Assis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/>
            </a:r>
            <a:br>
              <a:rPr lang="pt-BR" dirty="0" smtClean="0">
                <a:solidFill>
                  <a:schemeClr val="tx1"/>
                </a:solidFill>
              </a:rPr>
            </a:br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446080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733256"/>
            <a:ext cx="8254752" cy="838200"/>
          </a:xfrm>
        </p:spPr>
        <p:txBody>
          <a:bodyPr>
            <a:normAutofit/>
          </a:bodyPr>
          <a:lstStyle/>
          <a:p>
            <a:r>
              <a:rPr lang="pt-BR" sz="2200" b="1" dirty="0" smtClean="0">
                <a:solidFill>
                  <a:schemeClr val="tx1"/>
                </a:solidFill>
              </a:rPr>
              <a:t>Igreja da Ordem Terceira de São Francisco de Assis</a:t>
            </a: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1557338"/>
            <a:ext cx="24955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696411" cy="55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57200"/>
            <a:ext cx="8164016" cy="8382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São Paulo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589240"/>
            <a:ext cx="8686800" cy="562893"/>
          </a:xfrm>
        </p:spPr>
        <p:txBody>
          <a:bodyPr>
            <a:normAutofit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Ordem Terceira de São Francisco da Penitência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4500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38200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           contexto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4525963"/>
          </a:xfrm>
        </p:spPr>
        <p:txBody>
          <a:bodyPr>
            <a:normAutofit lnSpcReduction="10000"/>
          </a:bodyPr>
          <a:lstStyle/>
          <a:p>
            <a:pPr lvl="1" algn="just" fontAlgn="base">
              <a:buNone/>
            </a:pPr>
            <a:r>
              <a:rPr lang="pt-BR" dirty="0" smtClean="0">
                <a:solidFill>
                  <a:schemeClr val="tx1"/>
                </a:solidFill>
              </a:rPr>
              <a:t>No Brasil o Barroco surgiu  </a:t>
            </a:r>
            <a:r>
              <a:rPr lang="pt-BR" dirty="0" smtClean="0">
                <a:solidFill>
                  <a:schemeClr val="tx1"/>
                </a:solidFill>
              </a:rPr>
              <a:t>100 anos após o inicio da </a:t>
            </a:r>
            <a:r>
              <a:rPr lang="pt-BR" dirty="0" smtClean="0">
                <a:solidFill>
                  <a:schemeClr val="tx1"/>
                </a:solidFill>
              </a:rPr>
              <a:t>colonização, </a:t>
            </a:r>
            <a:r>
              <a:rPr lang="pt-PT" dirty="0" smtClean="0">
                <a:solidFill>
                  <a:schemeClr val="tx1"/>
                </a:solidFill>
              </a:rPr>
              <a:t>através dos portugueses</a:t>
            </a:r>
            <a:endParaRPr lang="pt-BR" dirty="0" smtClean="0">
              <a:solidFill>
                <a:schemeClr val="tx1"/>
              </a:solidFill>
            </a:endParaRPr>
          </a:p>
          <a:p>
            <a:pPr lvl="1" fontAlgn="base"/>
            <a:r>
              <a:rPr lang="pt-BR" dirty="0" smtClean="0">
                <a:solidFill>
                  <a:schemeClr val="tx1"/>
                </a:solidFill>
              </a:rPr>
              <a:t>Em todas as esferas sociais</a:t>
            </a:r>
          </a:p>
          <a:p>
            <a:pPr lvl="1" fontAlgn="base"/>
            <a:r>
              <a:rPr lang="pt-BR" dirty="0" smtClean="0">
                <a:solidFill>
                  <a:schemeClr val="tx1"/>
                </a:solidFill>
              </a:rPr>
              <a:t>Identidade </a:t>
            </a:r>
            <a:r>
              <a:rPr lang="pt-BR" dirty="0" smtClean="0">
                <a:solidFill>
                  <a:schemeClr val="tx1"/>
                </a:solidFill>
              </a:rPr>
              <a:t>colonial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As confrarias e irmandades, </a:t>
            </a:r>
            <a:r>
              <a:rPr lang="pt-PT" dirty="0" smtClean="0">
                <a:solidFill>
                  <a:schemeClr val="tx1"/>
                </a:solidFill>
              </a:rPr>
              <a:t>eram quem patrocionava </a:t>
            </a:r>
            <a:r>
              <a:rPr lang="pt-PT" dirty="0" smtClean="0">
                <a:solidFill>
                  <a:schemeClr val="tx1"/>
                </a:solidFill>
              </a:rPr>
              <a:t>as produções artísticas;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A arte barroca brasileira seguiu os padrões e modelos europeu, misturando os estilos, portugues, francês, espanhol e italiano.</a:t>
            </a:r>
          </a:p>
          <a:p>
            <a:pPr lvl="1" fontAlgn="base"/>
            <a:endParaRPr lang="pt-BR" dirty="0" smtClean="0">
              <a:solidFill>
                <a:schemeClr val="tx1"/>
              </a:solidFill>
            </a:endParaRPr>
          </a:p>
          <a:p>
            <a:pPr fontAlgn="base"/>
            <a:endParaRPr lang="pt-BR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Pernambuco e Paraíba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589241"/>
            <a:ext cx="3744416" cy="936104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São Pedro dos Clérigos – Recife (PE)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0" y="5733256"/>
            <a:ext cx="3744416" cy="93610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Convento Franciscano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Santo Antonio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952328" cy="404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88840"/>
            <a:ext cx="45702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Varia </a:t>
            </a:r>
            <a:r>
              <a:rPr lang="pt-PT" dirty="0" smtClean="0">
                <a:solidFill>
                  <a:schemeClr val="tx1"/>
                </a:solidFill>
              </a:rPr>
              <a:t>de uma região para outra, conforme a riqueza das mesmas, </a:t>
            </a:r>
            <a:r>
              <a:rPr lang="pt-PT" b="1" dirty="0" smtClean="0">
                <a:solidFill>
                  <a:schemeClr val="tx1"/>
                </a:solidFill>
              </a:rPr>
              <a:t>Minas Gerais, Rio de Janeiro e Pernambuco</a:t>
            </a:r>
            <a:r>
              <a:rPr lang="pt-PT" dirty="0" smtClean="0">
                <a:solidFill>
                  <a:schemeClr val="tx1"/>
                </a:solidFill>
              </a:rPr>
              <a:t> , por causa do </a:t>
            </a:r>
            <a:r>
              <a:rPr lang="pt-PT" b="1" dirty="0" smtClean="0">
                <a:solidFill>
                  <a:schemeClr val="tx1"/>
                </a:solidFill>
              </a:rPr>
              <a:t>açúcar e o ouro</a:t>
            </a:r>
            <a:r>
              <a:rPr lang="pt-PT" dirty="0" smtClean="0">
                <a:solidFill>
                  <a:schemeClr val="tx1"/>
                </a:solidFill>
              </a:rPr>
              <a:t>, as igrejas eram  talhadas douradas e esculturas refinadas, já nas regiões como </a:t>
            </a:r>
            <a:r>
              <a:rPr lang="pt-PT" b="1" dirty="0" smtClean="0">
                <a:solidFill>
                  <a:schemeClr val="tx1"/>
                </a:solidFill>
              </a:rPr>
              <a:t>São Paulo</a:t>
            </a:r>
            <a:r>
              <a:rPr lang="pt-PT" dirty="0" smtClean="0">
                <a:solidFill>
                  <a:schemeClr val="tx1"/>
                </a:solidFill>
              </a:rPr>
              <a:t>, as igrejas apresentam trabalhos modestos, pois não havia tantos recursos financeiros.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        </a:t>
            </a:r>
            <a:r>
              <a:rPr lang="pt-BR" b="1" dirty="0" smtClean="0">
                <a:solidFill>
                  <a:schemeClr val="tx1"/>
                </a:solidFill>
              </a:rPr>
              <a:t>Características 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268760"/>
            <a:ext cx="7200800" cy="4525963"/>
          </a:xfrm>
        </p:spPr>
        <p:txBody>
          <a:bodyPr>
            <a:normAutofit fontScale="92500" lnSpcReduction="10000"/>
          </a:bodyPr>
          <a:lstStyle/>
          <a:p>
            <a:pPr algn="just" fontAlgn="base">
              <a:buNone/>
            </a:pPr>
            <a:r>
              <a:rPr lang="pt-BR" dirty="0" smtClean="0">
                <a:solidFill>
                  <a:schemeClr val="tx1"/>
                </a:solidFill>
              </a:rPr>
              <a:t> </a:t>
            </a:r>
          </a:p>
          <a:p>
            <a:pPr algn="just" fontAlgn="base"/>
            <a:r>
              <a:rPr lang="pt-BR" dirty="0" smtClean="0">
                <a:solidFill>
                  <a:schemeClr val="tx1"/>
                </a:solidFill>
              </a:rPr>
              <a:t>Dominante no Período Colonial</a:t>
            </a:r>
          </a:p>
          <a:p>
            <a:pPr algn="just" fontAlgn="base"/>
            <a:r>
              <a:rPr lang="pt-BR" dirty="0" smtClean="0">
                <a:solidFill>
                  <a:schemeClr val="tx1"/>
                </a:solidFill>
              </a:rPr>
              <a:t>Início do século XVII – missionários católicos</a:t>
            </a:r>
          </a:p>
          <a:p>
            <a:pPr algn="just" fontAlgn="base"/>
            <a:r>
              <a:rPr lang="pt-BR" dirty="0" smtClean="0">
                <a:solidFill>
                  <a:schemeClr val="tx1"/>
                </a:solidFill>
              </a:rPr>
              <a:t>Associação Estado/Igreja – Arte Sacra</a:t>
            </a:r>
          </a:p>
          <a:p>
            <a:pPr algn="just" fontAlgn="base"/>
            <a:r>
              <a:rPr lang="pt-BR" dirty="0" smtClean="0">
                <a:solidFill>
                  <a:schemeClr val="tx1"/>
                </a:solidFill>
              </a:rPr>
              <a:t>Dinamismo, narrativas, ornamentos, dramaticidade, plasticidade</a:t>
            </a:r>
          </a:p>
          <a:p>
            <a:pPr algn="just" fontAlgn="base"/>
            <a:r>
              <a:rPr lang="pt-BR" dirty="0" smtClean="0">
                <a:solidFill>
                  <a:schemeClr val="tx1"/>
                </a:solidFill>
              </a:rPr>
              <a:t>Essência funcional – doutrinação</a:t>
            </a:r>
          </a:p>
          <a:p>
            <a:pPr algn="just" fontAlgn="base"/>
            <a:r>
              <a:rPr lang="pt-BR" dirty="0" smtClean="0">
                <a:solidFill>
                  <a:schemeClr val="tx1"/>
                </a:solidFill>
              </a:rPr>
              <a:t>Artesãos livres /escravos africanos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789040"/>
            <a:ext cx="3888432" cy="864096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pt-BR" b="1" dirty="0" smtClean="0">
                <a:solidFill>
                  <a:schemeClr val="tx1"/>
                </a:solidFill>
              </a:rPr>
              <a:t>Matriz de Nossa Senhora do Pilar, </a:t>
            </a:r>
            <a:r>
              <a:rPr lang="pt-BR" b="1" dirty="0" smtClean="0">
                <a:solidFill>
                  <a:schemeClr val="tx1"/>
                </a:solidFill>
              </a:rPr>
              <a:t>em Ouro Preto (MG)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464496" cy="30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390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148064" y="52292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Igreja de Santo </a:t>
            </a:r>
            <a:r>
              <a:rPr lang="pt-BR" b="1" dirty="0" smtClean="0"/>
              <a:t>Antonio – São  Paulo</a:t>
            </a:r>
            <a:endParaRPr lang="pt-BR" b="1" dirty="0" smtClean="0"/>
          </a:p>
          <a:p>
            <a:endParaRPr lang="pt-B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     </a:t>
            </a:r>
            <a:r>
              <a:rPr lang="pt-BR" b="1" dirty="0" smtClean="0">
                <a:solidFill>
                  <a:schemeClr val="tx1"/>
                </a:solidFill>
              </a:rPr>
              <a:t>Missões Jesuíticas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pt-BR" dirty="0" smtClean="0">
                <a:solidFill>
                  <a:schemeClr val="tx1"/>
                </a:solidFill>
              </a:rPr>
              <a:t>Aldeamentos </a:t>
            </a:r>
            <a:r>
              <a:rPr lang="pt-BR" dirty="0" smtClean="0">
                <a:solidFill>
                  <a:schemeClr val="tx1"/>
                </a:solidFill>
              </a:rPr>
              <a:t>ou reduções</a:t>
            </a: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Contexto da </a:t>
            </a:r>
            <a:r>
              <a:rPr lang="pt-BR" dirty="0" smtClean="0">
                <a:solidFill>
                  <a:schemeClr val="tx1"/>
                </a:solidFill>
              </a:rPr>
              <a:t>Contrarreforma</a:t>
            </a:r>
            <a:endParaRPr lang="pt-BR" dirty="0" smtClean="0">
              <a:solidFill>
                <a:schemeClr val="tx1"/>
              </a:solidFill>
            </a:endParaRP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Missão evangelizadora</a:t>
            </a: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Autossuficientes</a:t>
            </a:r>
            <a:endParaRPr lang="pt-BR" dirty="0" smtClean="0">
              <a:solidFill>
                <a:schemeClr val="tx1"/>
              </a:solidFill>
            </a:endParaRP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Educação e cultura</a:t>
            </a: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Catequização e alfabetização</a:t>
            </a: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Música e teatro</a:t>
            </a:r>
          </a:p>
          <a:p>
            <a:pPr fontAlgn="base"/>
            <a:r>
              <a:rPr lang="pt-BR" dirty="0" smtClean="0">
                <a:solidFill>
                  <a:schemeClr val="tx1"/>
                </a:solidFill>
              </a:rPr>
              <a:t>Os Sete Povos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Características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>
                <a:solidFill>
                  <a:schemeClr val="tx1"/>
                </a:solidFill>
              </a:rPr>
              <a:t>Predominam as </a:t>
            </a:r>
            <a:r>
              <a:rPr lang="pt-PT" b="1" dirty="0" smtClean="0">
                <a:solidFill>
                  <a:schemeClr val="tx1"/>
                </a:solidFill>
              </a:rPr>
              <a:t>emoções</a:t>
            </a:r>
            <a:r>
              <a:rPr lang="pt-PT" dirty="0" smtClean="0">
                <a:solidFill>
                  <a:schemeClr val="tx1"/>
                </a:solidFill>
              </a:rPr>
              <a:t> e não o racionalismo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Busca pelos efeitos decorativos e visuais, através de curvas e colunas retorcidas.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Entrelaçamento entre a arquitetura e a excultura.</a:t>
            </a:r>
          </a:p>
          <a:p>
            <a:pPr algn="just"/>
            <a:r>
              <a:rPr lang="pt-PT" dirty="0" smtClean="0">
                <a:solidFill>
                  <a:schemeClr val="tx1"/>
                </a:solidFill>
              </a:rPr>
              <a:t>O </a:t>
            </a:r>
            <a:r>
              <a:rPr lang="pt-PT" b="1" dirty="0" smtClean="0">
                <a:solidFill>
                  <a:schemeClr val="tx1"/>
                </a:solidFill>
              </a:rPr>
              <a:t>contraste entre luz e sombra </a:t>
            </a:r>
            <a:r>
              <a:rPr lang="pt-PT" dirty="0" smtClean="0">
                <a:solidFill>
                  <a:schemeClr val="tx1"/>
                </a:solidFill>
              </a:rPr>
              <a:t>são bem fortes.</a:t>
            </a:r>
          </a:p>
          <a:p>
            <a:pPr algn="just"/>
            <a:r>
              <a:rPr lang="pt-PT" b="1" dirty="0" smtClean="0">
                <a:solidFill>
                  <a:schemeClr val="tx1"/>
                </a:solidFill>
              </a:rPr>
              <a:t>Pinturas com efeitos ilusionistas</a:t>
            </a:r>
            <a:r>
              <a:rPr lang="pt-PT" dirty="0" smtClean="0">
                <a:solidFill>
                  <a:schemeClr val="tx1"/>
                </a:solidFill>
              </a:rPr>
              <a:t>, dando-nos ás vezes de realmente estar vendo o céu.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287344" cy="883512"/>
          </a:xfrm>
        </p:spPr>
        <p:txBody>
          <a:bodyPr>
            <a:normAutofit/>
          </a:bodyPr>
          <a:lstStyle/>
          <a:p>
            <a:r>
              <a:rPr lang="pt-BR" b="0" i="1" dirty="0" smtClean="0">
                <a:solidFill>
                  <a:schemeClr val="tx1"/>
                </a:solidFill>
              </a:rPr>
              <a:t>Ascensão de Cristo, Matriz de Santo Antônio em Santa Bárbara – Por Mestre Ataíde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7" y="332656"/>
            <a:ext cx="599580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6021288"/>
            <a:ext cx="5867400" cy="522288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Igreja de são francisco, ouro preto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906" b="24906"/>
          <a:stretch>
            <a:fillRect/>
          </a:stretch>
        </p:blipFill>
        <p:spPr bwMode="auto">
          <a:xfrm>
            <a:off x="755575" y="476672"/>
            <a:ext cx="693076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1000" stA="49000" endA="500" endPos="10000" dist="900" dir="5400000" sy="-9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582</TotalTime>
  <Words>401</Words>
  <Application>Microsoft Office PowerPoint</Application>
  <PresentationFormat>Apresentação na tela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Viagem</vt:lpstr>
      <vt:lpstr>Slide 1</vt:lpstr>
      <vt:lpstr>           contexto </vt:lpstr>
      <vt:lpstr>Slide 3</vt:lpstr>
      <vt:lpstr>        Características  </vt:lpstr>
      <vt:lpstr>Slide 5</vt:lpstr>
      <vt:lpstr>     Missões Jesuíticas </vt:lpstr>
      <vt:lpstr>Características </vt:lpstr>
      <vt:lpstr>Ascensão de Cristo, Matriz de Santo Antônio em Santa Bárbara – Por Mestre Ataíde</vt:lpstr>
      <vt:lpstr>Igreja de são francisco, ouro preto</vt:lpstr>
      <vt:lpstr>Slide 10</vt:lpstr>
      <vt:lpstr>Principais artistas barrocos </vt:lpstr>
      <vt:lpstr>Aleijadinho (Antônio Francisco Lisboa) – Escultor </vt:lpstr>
      <vt:lpstr>Agostinho de Jesus – Escultor </vt:lpstr>
      <vt:lpstr>José Teófilo de Jesus – Pintor (1629-1692) </vt:lpstr>
      <vt:lpstr>Eusébio de Matos e Guerra – Pintor </vt:lpstr>
      <vt:lpstr>Mestre Ataíde – Pintor</vt:lpstr>
      <vt:lpstr>             obras </vt:lpstr>
      <vt:lpstr>Igreja da Ordem Terceira de São Francisco de Assis</vt:lpstr>
      <vt:lpstr>São Paulo</vt:lpstr>
      <vt:lpstr>Pernambuco e Paraíba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VaioVPCEH</dc:creator>
  <cp:lastModifiedBy>VaioVPCEH</cp:lastModifiedBy>
  <cp:revision>27</cp:revision>
  <dcterms:created xsi:type="dcterms:W3CDTF">2017-08-05T14:36:41Z</dcterms:created>
  <dcterms:modified xsi:type="dcterms:W3CDTF">2018-07-30T00:53:46Z</dcterms:modified>
</cp:coreProperties>
</file>