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ângulo isósceles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C3283A4-3365-420F-9E1C-9ADA4335090D}" type="datetimeFigureOut">
              <a:rPr lang="pt-BR" smtClean="0"/>
              <a:pPr/>
              <a:t>07/08/2017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1E46164-4A5F-483A-BFDC-D06689934C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283A4-3365-420F-9E1C-9ADA4335090D}" type="datetimeFigureOut">
              <a:rPr lang="pt-BR" smtClean="0"/>
              <a:pPr/>
              <a:t>07/08/2017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6164-4A5F-483A-BFDC-D06689934C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283A4-3365-420F-9E1C-9ADA4335090D}" type="datetimeFigureOut">
              <a:rPr lang="pt-BR" smtClean="0"/>
              <a:pPr/>
              <a:t>07/08/2017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6164-4A5F-483A-BFDC-D06689934C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C3283A4-3365-420F-9E1C-9ADA4335090D}" type="datetimeFigureOut">
              <a:rPr lang="pt-BR" smtClean="0"/>
              <a:pPr/>
              <a:t>07/08/2017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6164-4A5F-483A-BFDC-D06689934C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retângu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ângulo isósceles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C3283A4-3365-420F-9E1C-9ADA4335090D}" type="datetimeFigureOut">
              <a:rPr lang="pt-BR" smtClean="0"/>
              <a:pPr/>
              <a:t>07/08/2017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1E46164-4A5F-483A-BFDC-D06689934C9C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1" name="Conector reto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3283A4-3365-420F-9E1C-9ADA4335090D}" type="datetimeFigureOut">
              <a:rPr lang="pt-BR" smtClean="0"/>
              <a:pPr/>
              <a:t>07/08/2017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1E46164-4A5F-483A-BFDC-D06689934C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C3283A4-3365-420F-9E1C-9ADA4335090D}" type="datetimeFigureOut">
              <a:rPr lang="pt-BR" smtClean="0"/>
              <a:pPr/>
              <a:t>07/08/2017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1E46164-4A5F-483A-BFDC-D06689934C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283A4-3365-420F-9E1C-9ADA4335090D}" type="datetimeFigureOut">
              <a:rPr lang="pt-BR" smtClean="0"/>
              <a:pPr/>
              <a:t>07/08/2017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6164-4A5F-483A-BFDC-D06689934C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3283A4-3365-420F-9E1C-9ADA4335090D}" type="datetimeFigureOut">
              <a:rPr lang="pt-BR" smtClean="0"/>
              <a:pPr/>
              <a:t>07/08/2017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1E46164-4A5F-483A-BFDC-D06689934C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C3283A4-3365-420F-9E1C-9ADA4335090D}" type="datetimeFigureOut">
              <a:rPr lang="pt-BR" smtClean="0"/>
              <a:pPr/>
              <a:t>07/08/2017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1E46164-4A5F-483A-BFDC-D06689934C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C3283A4-3365-420F-9E1C-9ADA4335090D}" type="datetimeFigureOut">
              <a:rPr lang="pt-BR" smtClean="0"/>
              <a:pPr/>
              <a:t>07/08/2017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1E46164-4A5F-483A-BFDC-D06689934C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tângu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C3283A4-3365-420F-9E1C-9ADA4335090D}" type="datetimeFigureOut">
              <a:rPr lang="pt-BR" smtClean="0"/>
              <a:pPr/>
              <a:t>07/08/2017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1E46164-4A5F-483A-BFDC-D06689934C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smtClean="0"/>
              <a:t>FOTOGRAFIA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smtClean="0"/>
              <a:t>1839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4320480" cy="5052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179512" y="5589240"/>
            <a:ext cx="4176464" cy="36004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36576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t-PT" b="1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Félix Nadar  (1820-1910)</a:t>
            </a:r>
            <a:r>
              <a:rPr kumimoji="0" lang="pt-PT" b="1" i="0" u="none" strike="noStrike" kern="1200" cap="none" spc="0" normalizeH="0" noProof="0" dirty="0" smtClean="0">
                <a:ln>
                  <a:solidFill>
                    <a:schemeClr val="bg2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PT" b="1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t-BR" b="1" i="0" u="none" strike="noStrike" kern="1200" cap="none" spc="0" normalizeH="0" baseline="0" noProof="0" dirty="0">
              <a:ln>
                <a:solidFill>
                  <a:schemeClr val="bg2"/>
                </a:solidFill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41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chemeClr val="bg1"/>
                </a:solidFill>
              </a:rPr>
              <a:t>Só surgiu uma fotografia de alto nível estético quando os fotógrafos, deixando de se envergonhar por serem fotógrafos e </a:t>
            </a:r>
            <a:r>
              <a:rPr lang="pt-PT" b="1" smtClean="0">
                <a:solidFill>
                  <a:schemeClr val="bg1"/>
                </a:solidFill>
              </a:rPr>
              <a:t>não pintores, isso aconteceu no final do século XIX e no inicío do século XX.</a:t>
            </a:r>
            <a:endParaRPr lang="pt-B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813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PT" b="1" dirty="0" smtClean="0">
                <a:solidFill>
                  <a:schemeClr val="bg1"/>
                </a:solidFill>
              </a:rPr>
              <a:t>Transformações na psicologia da visão, determinadas pela utilização generalizada da fotografia,</a:t>
            </a:r>
          </a:p>
          <a:p>
            <a:pPr algn="just">
              <a:lnSpc>
                <a:spcPct val="150000"/>
              </a:lnSpc>
            </a:pPr>
            <a:r>
              <a:rPr lang="pt-PT" b="1" dirty="0" smtClean="0">
                <a:solidFill>
                  <a:schemeClr val="bg1"/>
                </a:solidFill>
              </a:rPr>
              <a:t>Influência sobre o direcionamento da pintura e o desenvolvimento das correntes artísticas, ligadas ao Impressinismo.</a:t>
            </a:r>
            <a:endParaRPr lang="pt-B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t-PT" b="1" dirty="0" smtClean="0">
                <a:solidFill>
                  <a:schemeClr val="bg1"/>
                </a:solidFill>
              </a:rPr>
              <a:t>A objetiva fotográfica reproduz, pelo menos na primeira fase de seu desenvolvimento técnico, o funcinamento do olho humano.</a:t>
            </a:r>
          </a:p>
          <a:p>
            <a:pPr algn="just">
              <a:lnSpc>
                <a:spcPct val="150000"/>
              </a:lnSpc>
            </a:pPr>
            <a:r>
              <a:rPr lang="pt-PT" b="1" dirty="0" smtClean="0">
                <a:solidFill>
                  <a:schemeClr val="bg1"/>
                </a:solidFill>
              </a:rPr>
              <a:t>O fotógrafo também manifesta suas inclinações estéticas e psicológicas na escolha dos temas, na disposição e iluminação dos objetos, nos enquadramentos, no enfoque.</a:t>
            </a:r>
            <a:endParaRPr lang="pt-B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PT" b="1" dirty="0" smtClean="0">
                <a:solidFill>
                  <a:schemeClr val="bg1"/>
                </a:solidFill>
              </a:rPr>
              <a:t>Fotografia permite ver um grande número de coisas que escapam não só a percepção, mas também à atenção visual</a:t>
            </a:r>
            <a:r>
              <a:rPr lang="pt-PT" b="1" dirty="0" smtClean="0">
                <a:solidFill>
                  <a:schemeClr val="bg1"/>
                </a:solidFill>
              </a:rPr>
              <a:t>.</a:t>
            </a:r>
          </a:p>
          <a:p>
            <a:pPr algn="just">
              <a:lnSpc>
                <a:spcPct val="150000"/>
              </a:lnSpc>
              <a:buNone/>
            </a:pPr>
            <a:endParaRPr lang="pt-PT" b="1" dirty="0" smtClean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PT" b="1" u="sng" dirty="0" smtClean="0">
                <a:solidFill>
                  <a:schemeClr val="bg1"/>
                </a:solidFill>
              </a:rPr>
              <a:t>O Impressionismo</a:t>
            </a:r>
            <a:r>
              <a:rPr lang="pt-PT" b="1" dirty="0" smtClean="0">
                <a:solidFill>
                  <a:schemeClr val="bg1"/>
                </a:solidFill>
              </a:rPr>
              <a:t> estreitamente ligado à divulgação social da fotografia, tende a competir com ela, seja na compreensão da tomada, seja em sua instantaneidade, seja com a vantagem da cor.</a:t>
            </a:r>
            <a:endParaRPr lang="pt-PT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PT" b="1" u="sng" dirty="0" smtClean="0">
                <a:solidFill>
                  <a:schemeClr val="bg1"/>
                </a:solidFill>
              </a:rPr>
              <a:t>Os </a:t>
            </a:r>
            <a:r>
              <a:rPr lang="pt-PT" b="1" u="sng" dirty="0" smtClean="0">
                <a:solidFill>
                  <a:schemeClr val="bg1"/>
                </a:solidFill>
              </a:rPr>
              <a:t>Simbolistas</a:t>
            </a:r>
            <a:r>
              <a:rPr lang="pt-PT" b="1" dirty="0" smtClean="0">
                <a:solidFill>
                  <a:schemeClr val="bg1"/>
                </a:solidFill>
              </a:rPr>
              <a:t> </a:t>
            </a:r>
            <a:r>
              <a:rPr lang="pt-PT" b="1" dirty="0" smtClean="0">
                <a:solidFill>
                  <a:schemeClr val="bg1"/>
                </a:solidFill>
              </a:rPr>
              <a:t>, recusam qualquer relação, reconhecendo implicitamente que, quanto à apreensão e representação do verdadeiro, a pintura é superada pela fotografia.</a:t>
            </a:r>
            <a:endParaRPr lang="pt-BR" b="1" dirty="0" smtClean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PT" b="1" dirty="0" smtClean="0">
                <a:solidFill>
                  <a:schemeClr val="bg1"/>
                </a:solidFill>
              </a:rPr>
              <a:t>A fotografia ajudou os pintores “de visão” a conhecer sua verdadeira tradição; mais precisamente, apresentando-se como puro fato de visão, ajudou-os a separar, nas obras desses mestres, os puros fatos de visão de outros componentes culturais que, até então, haviam impedido avaliar essas obras do ponto de vista da pesquisa sobre a visão.</a:t>
            </a:r>
            <a:endParaRPr lang="pt-B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211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t-PT" b="1" u="sng" dirty="0" smtClean="0">
                <a:solidFill>
                  <a:schemeClr val="bg1"/>
                </a:solidFill>
              </a:rPr>
              <a:t>Coubert</a:t>
            </a:r>
            <a:r>
              <a:rPr lang="pt-PT" b="1" dirty="0" smtClean="0">
                <a:solidFill>
                  <a:schemeClr val="bg1"/>
                </a:solidFill>
              </a:rPr>
              <a:t> foi um dos pintores do </a:t>
            </a:r>
            <a:r>
              <a:rPr lang="pt-PT" b="1" u="sng" dirty="0" smtClean="0">
                <a:solidFill>
                  <a:schemeClr val="bg1"/>
                </a:solidFill>
              </a:rPr>
              <a:t>realismo</a:t>
            </a:r>
            <a:r>
              <a:rPr lang="pt-PT" b="1" dirty="0" smtClean="0">
                <a:solidFill>
                  <a:schemeClr val="bg1"/>
                </a:solidFill>
              </a:rPr>
              <a:t> que não hesitou em transpor para a pintura imagens extraídas de fotografias.</a:t>
            </a:r>
          </a:p>
          <a:p>
            <a:pPr algn="just">
              <a:lnSpc>
                <a:spcPct val="150000"/>
              </a:lnSpc>
            </a:pPr>
            <a:r>
              <a:rPr lang="pt-PT" b="1" dirty="0" smtClean="0">
                <a:solidFill>
                  <a:schemeClr val="bg1"/>
                </a:solidFill>
              </a:rPr>
              <a:t>Para Coubert , não era visão que não podia ser substituída por meio mecânico, mas a manufatura do quadro, o trabalho do pintor.</a:t>
            </a:r>
            <a:endParaRPr lang="pt-B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pt-PT" sz="2400" b="1" dirty="0" smtClean="0">
                <a:solidFill>
                  <a:schemeClr val="bg1"/>
                </a:solidFill>
              </a:rPr>
              <a:t>A fotografia torna visíveis inumeras coisas que o olho humano, mais lento e menos preciso, não consegue captar; passando a fazer parte do visível,</a:t>
            </a:r>
          </a:p>
          <a:p>
            <a:pPr>
              <a:lnSpc>
                <a:spcPct val="170000"/>
              </a:lnSpc>
            </a:pPr>
            <a:r>
              <a:rPr lang="pt-PT" sz="2400" b="1" dirty="0" smtClean="0">
                <a:solidFill>
                  <a:schemeClr val="bg1"/>
                </a:solidFill>
              </a:rPr>
              <a:t>Como também os universos do infinitamente pequeno e do infinitamente grande, revelados pelo microscópio e pelo telescópio, passam a fazer parte da experiência visual e, portanto, da “competência” do pintor.</a:t>
            </a:r>
          </a:p>
          <a:p>
            <a:pPr>
              <a:lnSpc>
                <a:spcPct val="170000"/>
              </a:lnSpc>
              <a:buNone/>
            </a:pPr>
            <a:endParaRPr lang="pt-PT" sz="2400" b="1" dirty="0" smtClean="0">
              <a:solidFill>
                <a:schemeClr val="bg1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16016" y="332656"/>
            <a:ext cx="4427984" cy="1399032"/>
          </a:xfrm>
        </p:spPr>
        <p:txBody>
          <a:bodyPr>
            <a:normAutofit/>
          </a:bodyPr>
          <a:lstStyle/>
          <a:p>
            <a:r>
              <a:rPr lang="pt-PT" sz="2400" dirty="0" smtClean="0">
                <a:solidFill>
                  <a:schemeClr val="bg1"/>
                </a:solidFill>
              </a:rPr>
              <a:t>Félix Nadar (1820-1910)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433520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Sarah Bernhardt (1859)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4320480" cy="5052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4788024" y="1628800"/>
            <a:ext cx="3744416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</a:pPr>
            <a:r>
              <a:rPr lang="pt-PT" b="1" dirty="0" smtClean="0">
                <a:solidFill>
                  <a:schemeClr val="bg1"/>
                </a:solidFill>
              </a:rPr>
              <a:t>Ele percebia que a estrutura de sua técnica era profundamente diferente da que é própria da pintura, e, se dessa sua técnica podia nascer um resultado estético, não haveria de ser um valor tomado de empréstimo à pintura </a:t>
            </a:r>
            <a:endParaRPr lang="pt-PT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234</TotalTime>
  <Words>429</Words>
  <Application>Microsoft Office PowerPoint</Application>
  <PresentationFormat>Apresentação na tela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Verve</vt:lpstr>
      <vt:lpstr>FOTOGRAFIA</vt:lpstr>
      <vt:lpstr>Slide 2</vt:lpstr>
      <vt:lpstr>Slide 3</vt:lpstr>
      <vt:lpstr>Slide 4</vt:lpstr>
      <vt:lpstr>Slide 5</vt:lpstr>
      <vt:lpstr>Slide 6</vt:lpstr>
      <vt:lpstr>Slide 7</vt:lpstr>
      <vt:lpstr>Slide 8</vt:lpstr>
      <vt:lpstr>Félix Nadar (1820-1910)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FOTOGRAFIA</dc:title>
  <dc:creator>VaioVPCEH</dc:creator>
  <cp:lastModifiedBy>VaioVPCEH</cp:lastModifiedBy>
  <cp:revision>10</cp:revision>
  <dcterms:created xsi:type="dcterms:W3CDTF">2017-07-31T13:55:27Z</dcterms:created>
  <dcterms:modified xsi:type="dcterms:W3CDTF">2017-08-07T13:37:19Z</dcterms:modified>
</cp:coreProperties>
</file>