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2" r:id="rId4"/>
    <p:sldId id="263" r:id="rId5"/>
    <p:sldId id="257" r:id="rId6"/>
    <p:sldId id="260" r:id="rId7"/>
    <p:sldId id="261" r:id="rId8"/>
    <p:sldId id="269" r:id="rId9"/>
    <p:sldId id="270" r:id="rId10"/>
    <p:sldId id="264" r:id="rId11"/>
    <p:sldId id="265" r:id="rId12"/>
    <p:sldId id="271" r:id="rId13"/>
    <p:sldId id="276" r:id="rId14"/>
    <p:sldId id="273" r:id="rId15"/>
    <p:sldId id="274" r:id="rId16"/>
    <p:sldId id="275" r:id="rId17"/>
    <p:sldId id="277" r:id="rId18"/>
    <p:sldId id="288" r:id="rId19"/>
    <p:sldId id="285" r:id="rId20"/>
    <p:sldId id="287" r:id="rId21"/>
    <p:sldId id="283" r:id="rId22"/>
    <p:sldId id="279" r:id="rId23"/>
    <p:sldId id="289" r:id="rId24"/>
    <p:sldId id="280" r:id="rId25"/>
    <p:sldId id="281" r:id="rId26"/>
    <p:sldId id="282" r:id="rId27"/>
    <p:sldId id="290" r:id="rId28"/>
    <p:sldId id="292" r:id="rId29"/>
    <p:sldId id="272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F7D5-78D4-4A56-9A2A-B3D2A79B1B08}" type="datetimeFigureOut">
              <a:rPr lang="pt-BR" smtClean="0"/>
              <a:pPr/>
              <a:t>27/09/2017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2A64FA5-3B9C-421E-8624-1B909D9DC2F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F7D5-78D4-4A56-9A2A-B3D2A79B1B08}" type="datetimeFigureOut">
              <a:rPr lang="pt-BR" smtClean="0"/>
              <a:pPr/>
              <a:t>27/09/2017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4FA5-3B9C-421E-8624-1B909D9DC2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2A64FA5-3B9C-421E-8624-1B909D9DC2F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F7D5-78D4-4A56-9A2A-B3D2A79B1B08}" type="datetimeFigureOut">
              <a:rPr lang="pt-BR" smtClean="0"/>
              <a:pPr/>
              <a:t>27/09/2017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F7D5-78D4-4A56-9A2A-B3D2A79B1B08}" type="datetimeFigureOut">
              <a:rPr lang="pt-BR" smtClean="0"/>
              <a:pPr/>
              <a:t>27/09/2017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2A64FA5-3B9C-421E-8624-1B909D9DC2F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F7D5-78D4-4A56-9A2A-B3D2A79B1B08}" type="datetimeFigureOut">
              <a:rPr lang="pt-BR" smtClean="0"/>
              <a:pPr/>
              <a:t>27/09/2017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2A64FA5-3B9C-421E-8624-1B909D9DC2F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0D9F7D5-78D4-4A56-9A2A-B3D2A79B1B08}" type="datetimeFigureOut">
              <a:rPr lang="pt-BR" smtClean="0"/>
              <a:pPr/>
              <a:t>27/09/2017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4FA5-3B9C-421E-8624-1B909D9DC2F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F7D5-78D4-4A56-9A2A-B3D2A79B1B08}" type="datetimeFigureOut">
              <a:rPr lang="pt-BR" smtClean="0"/>
              <a:pPr/>
              <a:t>27/09/2017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2A64FA5-3B9C-421E-8624-1B909D9DC2F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F7D5-78D4-4A56-9A2A-B3D2A79B1B08}" type="datetimeFigureOut">
              <a:rPr lang="pt-BR" smtClean="0"/>
              <a:pPr/>
              <a:t>27/09/2017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2A64FA5-3B9C-421E-8624-1B909D9DC2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F7D5-78D4-4A56-9A2A-B3D2A79B1B08}" type="datetimeFigureOut">
              <a:rPr lang="pt-BR" smtClean="0"/>
              <a:pPr/>
              <a:t>27/09/2017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2A64FA5-3B9C-421E-8624-1B909D9DC2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2A64FA5-3B9C-421E-8624-1B909D9DC2F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F7D5-78D4-4A56-9A2A-B3D2A79B1B08}" type="datetimeFigureOut">
              <a:rPr lang="pt-BR" smtClean="0"/>
              <a:pPr/>
              <a:t>27/09/2017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to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2A64FA5-3B9C-421E-8624-1B909D9DC2F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0D9F7D5-78D4-4A56-9A2A-B3D2A79B1B08}" type="datetimeFigureOut">
              <a:rPr lang="pt-BR" smtClean="0"/>
              <a:pPr/>
              <a:t>27/09/2017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0D9F7D5-78D4-4A56-9A2A-B3D2A79B1B08}" type="datetimeFigureOut">
              <a:rPr lang="pt-BR" smtClean="0"/>
              <a:pPr/>
              <a:t>27/09/2017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2A64FA5-3B9C-421E-8624-1B909D9DC2F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quearquitetura.com.br/artigo/art-nouveau.html" TargetMode="External"/><Relationship Id="rId2" Type="http://schemas.openxmlformats.org/officeDocument/2006/relationships/hyperlink" Target="http://www.soldebarcelona.es/11-curiosidades-sobre-a-sagrada-famili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lideshare.net/hoojidhu/casa-tasse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779912" y="1556792"/>
            <a:ext cx="5184576" cy="504056"/>
          </a:xfrm>
        </p:spPr>
        <p:txBody>
          <a:bodyPr>
            <a:normAutofit/>
          </a:bodyPr>
          <a:lstStyle/>
          <a:p>
            <a:r>
              <a:rPr lang="pt-BR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1890</a:t>
            </a:r>
            <a:r>
              <a:rPr lang="pt-BR" sz="2400" dirty="0" smtClean="0">
                <a:solidFill>
                  <a:srgbClr val="C00000"/>
                </a:solidFill>
              </a:rPr>
              <a:t> -</a:t>
            </a:r>
            <a:r>
              <a:rPr lang="pt-BR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1914</a:t>
            </a:r>
            <a:endParaRPr lang="pt-BR" sz="2400" dirty="0">
              <a:solidFill>
                <a:srgbClr val="C0000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779912" y="404664"/>
            <a:ext cx="5364088" cy="1224136"/>
          </a:xfrm>
        </p:spPr>
        <p:txBody>
          <a:bodyPr/>
          <a:lstStyle/>
          <a:p>
            <a:r>
              <a:rPr lang="pt-PT" b="1" dirty="0" smtClean="0"/>
              <a:t>ART NOUVEAU</a:t>
            </a:r>
            <a:endParaRPr lang="pt-B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957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356992"/>
            <a:ext cx="4879450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r>
              <a:rPr lang="pt-PT" b="1" dirty="0" smtClean="0">
                <a:solidFill>
                  <a:schemeClr val="tx1"/>
                </a:solidFill>
              </a:rPr>
              <a:t> Espanha -  Antonio Gaudi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052736"/>
            <a:ext cx="588645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043608" y="5517232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/>
              <a:t>Casa </a:t>
            </a:r>
            <a:r>
              <a:rPr lang="pt-BR" b="1" i="1" dirty="0" err="1"/>
              <a:t>Milà</a:t>
            </a:r>
            <a:r>
              <a:rPr lang="pt-BR" b="1" dirty="0"/>
              <a:t> (Residência </a:t>
            </a:r>
            <a:r>
              <a:rPr lang="pt-BR" b="1" dirty="0" err="1"/>
              <a:t>Milà</a:t>
            </a:r>
            <a:r>
              <a:rPr lang="pt-BR" b="1" dirty="0" smtClean="0"/>
              <a:t>) - Barcelona</a:t>
            </a:r>
            <a:r>
              <a:rPr lang="pt-BR" b="1" dirty="0"/>
              <a:t>, 1905-1910</a:t>
            </a:r>
          </a:p>
          <a:p>
            <a:r>
              <a:rPr lang="pt-BR" b="1" dirty="0" err="1"/>
              <a:t>Arq</a:t>
            </a:r>
            <a:r>
              <a:rPr lang="pt-BR" b="1" dirty="0"/>
              <a:t>. </a:t>
            </a:r>
            <a:r>
              <a:rPr lang="pt-BR" b="1" dirty="0" smtClean="0"/>
              <a:t>Antonio</a:t>
            </a:r>
            <a:r>
              <a:rPr lang="pt-BR" b="1" dirty="0"/>
              <a:t> </a:t>
            </a:r>
            <a:r>
              <a:rPr lang="pt-BR" b="1" dirty="0" err="1" smtClean="0"/>
              <a:t>Gaudi</a:t>
            </a:r>
            <a:endParaRPr lang="pt-BR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8"/>
            <a:ext cx="6162924" cy="414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1619672" y="53732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i="1" dirty="0" smtClean="0"/>
              <a:t>Casa </a:t>
            </a:r>
            <a:r>
              <a:rPr lang="pt-BR" b="1" i="1" dirty="0" err="1" smtClean="0"/>
              <a:t>Milà</a:t>
            </a:r>
            <a:r>
              <a:rPr lang="pt-BR" b="1" dirty="0" smtClean="0"/>
              <a:t> (Residência </a:t>
            </a:r>
            <a:r>
              <a:rPr lang="pt-BR" b="1" dirty="0" err="1" smtClean="0"/>
              <a:t>Milà</a:t>
            </a:r>
            <a:r>
              <a:rPr lang="pt-BR" b="1" dirty="0" smtClean="0"/>
              <a:t>) - Barcelona, 1905-1910</a:t>
            </a:r>
          </a:p>
          <a:p>
            <a:r>
              <a:rPr lang="pt-BR" b="1" dirty="0" err="1" smtClean="0"/>
              <a:t>Arq</a:t>
            </a:r>
            <a:r>
              <a:rPr lang="pt-BR" b="1" dirty="0" smtClean="0"/>
              <a:t>. Antonio </a:t>
            </a:r>
            <a:r>
              <a:rPr lang="pt-BR" b="1" dirty="0" err="1" smtClean="0"/>
              <a:t>Gaudi</a:t>
            </a:r>
            <a:endParaRPr lang="pt-BR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chemeClr val="tx1"/>
                </a:solidFill>
              </a:rPr>
              <a:t>Antonio  Gaudi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323528" y="5517232"/>
            <a:ext cx="8503920" cy="869848"/>
          </a:xfrm>
        </p:spPr>
        <p:txBody>
          <a:bodyPr>
            <a:normAutofit/>
          </a:bodyPr>
          <a:lstStyle/>
          <a:p>
            <a:r>
              <a:rPr lang="pt-PT" sz="1600" b="1" dirty="0" smtClean="0"/>
              <a:t>Igreja da Sagrada Família (1882- 1926)</a:t>
            </a:r>
            <a:endParaRPr lang="pt-BR" sz="16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442912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ço Reservado para Conteúdo 4"/>
          <p:cNvSpPr txBox="1">
            <a:spLocks/>
          </p:cNvSpPr>
          <p:nvPr/>
        </p:nvSpPr>
        <p:spPr>
          <a:xfrm>
            <a:off x="5076056" y="1268760"/>
            <a:ext cx="3816424" cy="468052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7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pt-PT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Começou a ser construída em 1882</a:t>
            </a:r>
          </a:p>
          <a:p>
            <a:pPr marL="274320" lvl="0" indent="-274320">
              <a:lnSpc>
                <a:spcPct val="170000"/>
              </a:lnSpc>
              <a:spcBef>
                <a:spcPts val="18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BR" sz="1600" b="1" dirty="0" smtClean="0"/>
              <a:t>Quando a igreja estiver pronta terá 170 metros de altura, 18 torres e será a igreja mais alta do mundo. </a:t>
            </a:r>
          </a:p>
          <a:p>
            <a:pPr marL="274320" lvl="0" indent="-274320">
              <a:lnSpc>
                <a:spcPct val="170000"/>
              </a:lnSpc>
              <a:spcBef>
                <a:spcPts val="18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BR" sz="1600" b="1" dirty="0" smtClean="0"/>
              <a:t>Uma torre dedicada a Jesus, uma a Maria, 12 aos apóstolos e 4 aos evangelistas. A mais alta será a de Jesus.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chemeClr val="tx1"/>
                </a:solidFill>
              </a:rPr>
              <a:t> Bélgica - Victor Horta(1861-1947)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5301208"/>
            <a:ext cx="8503920" cy="797840"/>
          </a:xfrm>
        </p:spPr>
        <p:txBody>
          <a:bodyPr/>
          <a:lstStyle/>
          <a:p>
            <a:r>
              <a:rPr lang="pt-PT" dirty="0" smtClean="0"/>
              <a:t>Casa Tassel (1892-1893) 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3096344" cy="374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556792"/>
            <a:ext cx="3312368" cy="445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chemeClr val="tx1"/>
                </a:solidFill>
              </a:rPr>
              <a:t>DESIGN - Hector Guimard(1867-1942)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5445224"/>
            <a:ext cx="8503920" cy="9361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PT" b="1" dirty="0" smtClean="0"/>
              <a:t>   Entrada de uma estação de metrô de Paris. </a:t>
            </a:r>
          </a:p>
          <a:p>
            <a:pPr>
              <a:buNone/>
            </a:pPr>
            <a:r>
              <a:rPr lang="pt-PT" b="1" dirty="0" smtClean="0"/>
              <a:t>   Projeto de Hector Guimard</a:t>
            </a:r>
            <a:endParaRPr lang="pt-B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84784"/>
            <a:ext cx="52768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b="1" dirty="0" smtClean="0">
                <a:solidFill>
                  <a:schemeClr val="tx1"/>
                </a:solidFill>
              </a:rPr>
              <a:t>DESIGN - Victor Horta(1861-1947)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5517232"/>
            <a:ext cx="8503920" cy="869848"/>
          </a:xfrm>
        </p:spPr>
        <p:txBody>
          <a:bodyPr>
            <a:normAutofit lnSpcReduction="10000"/>
          </a:bodyPr>
          <a:lstStyle/>
          <a:p>
            <a:r>
              <a:rPr lang="pt-PT" dirty="0" smtClean="0"/>
              <a:t>Interior da Casa Tassel – escadaria de ferro – projeto, Victor Horta. Bruxelas, 1893.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3173417" cy="405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412776"/>
            <a:ext cx="28956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3779912" y="1556792"/>
            <a:ext cx="2016224" cy="3672408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pt-PT" sz="2700" dirty="0" smtClean="0"/>
              <a:t>Usou o ferro e linhas sinuosas como elementos decorativos nas grades dos corrimãos das escadas</a:t>
            </a:r>
            <a:endParaRPr kumimoji="0" lang="pt-BR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chemeClr val="tx1"/>
                </a:solidFill>
              </a:rPr>
              <a:t>DESIGN – Antonio Gaudi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5661248"/>
            <a:ext cx="4680520" cy="797840"/>
          </a:xfrm>
        </p:spPr>
        <p:txBody>
          <a:bodyPr/>
          <a:lstStyle/>
          <a:p>
            <a:r>
              <a:rPr lang="pt-PT" dirty="0" smtClean="0"/>
              <a:t>Interior da Casa de Milá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439584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429000"/>
            <a:ext cx="4288557" cy="285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Artes decorativas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5904656" cy="393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4918320" cy="758952"/>
          </a:xfrm>
        </p:spPr>
        <p:txBody>
          <a:bodyPr>
            <a:noAutofit/>
          </a:bodyPr>
          <a:lstStyle/>
          <a:p>
            <a:r>
              <a:rPr lang="pt-BR" sz="4400" b="1" dirty="0" smtClean="0">
                <a:solidFill>
                  <a:schemeClr val="tx1"/>
                </a:solidFill>
              </a:rPr>
              <a:t>Artes Gráficas</a:t>
            </a:r>
            <a:endParaRPr lang="pt-BR" sz="4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3456384" cy="451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1632" y="0"/>
            <a:ext cx="3312368" cy="421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700808"/>
            <a:ext cx="3240360" cy="483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3168352" cy="414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ALFONS MUCHA (1860-1939)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340768"/>
            <a:ext cx="2952328" cy="404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4716016" y="5661248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Capa do Jornal: A Arte da Fotografia -1899-1900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23528" y="558924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Cartaz montado para mostrar o nascimento do design gráfico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563888" y="2132856"/>
            <a:ext cx="21602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Pintor, Ilustrador e Designer gráfico checo.</a:t>
            </a:r>
            <a:endParaRPr lang="pt-BR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chemeClr val="tx1"/>
                </a:solidFill>
              </a:rPr>
              <a:t>CONTEXTO HISTÓRICO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Produção de energia elétrica e de aço em larga escala. </a:t>
            </a:r>
          </a:p>
          <a:p>
            <a:r>
              <a:rPr lang="pt-BR" dirty="0" smtClean="0"/>
              <a:t>Se estabelecem as comunicações - telégrafo, telefonia e se ampliam as redes e as modalidades de transporte terrestre e aquático. </a:t>
            </a:r>
          </a:p>
          <a:p>
            <a:r>
              <a:rPr lang="pt-BR" dirty="0" smtClean="0"/>
              <a:t>As ciências e as pesquisas científicas aplicadas à indústria incrementam a produção industrial, criando um mercado de massas.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chemeClr val="tx1"/>
                </a:solidFill>
              </a:rPr>
              <a:t>Walter Crane (1845-1915) 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3312368" cy="432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700808"/>
            <a:ext cx="3312368" cy="421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3635896" y="2780928"/>
            <a:ext cx="1944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Ilustrador e pintor inglês</a:t>
            </a:r>
            <a:endParaRPr lang="pt-BR" sz="24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34400" cy="987552"/>
          </a:xfrm>
        </p:spPr>
        <p:txBody>
          <a:bodyPr>
            <a:normAutofit fontScale="90000"/>
          </a:bodyPr>
          <a:lstStyle/>
          <a:p>
            <a:r>
              <a:rPr lang="pt-PT" b="1" dirty="0" smtClean="0">
                <a:solidFill>
                  <a:schemeClr val="tx1"/>
                </a:solidFill>
              </a:rPr>
              <a:t/>
            </a:r>
            <a:br>
              <a:rPr lang="pt-PT" b="1" dirty="0" smtClean="0">
                <a:solidFill>
                  <a:schemeClr val="tx1"/>
                </a:solidFill>
              </a:rPr>
            </a:br>
            <a:r>
              <a:rPr lang="pt-PT" b="1" dirty="0" smtClean="0">
                <a:solidFill>
                  <a:schemeClr val="tx1"/>
                </a:solidFill>
              </a:rPr>
              <a:t>Kate Greenaway (1846-1901) - </a:t>
            </a:r>
            <a:br>
              <a:rPr lang="pt-PT" b="1" dirty="0" smtClean="0">
                <a:solidFill>
                  <a:schemeClr val="tx1"/>
                </a:solidFill>
              </a:rPr>
            </a:b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25146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84784"/>
            <a:ext cx="3528392" cy="356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323528" y="558924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1ª PUBLICAÇÃO 1881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292080" y="530120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1ª PUBLICAÇÃO 1886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3059832" y="2636912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/>
              <a:t>Ilustradora</a:t>
            </a:r>
          </a:p>
          <a:p>
            <a:r>
              <a:rPr lang="pt-PT" b="1" dirty="0" smtClean="0"/>
              <a:t>Inglesa</a:t>
            </a:r>
            <a:endParaRPr lang="pt-B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Mobiliário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412776"/>
            <a:ext cx="47244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36912"/>
            <a:ext cx="260032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Mobiliário</a:t>
            </a:r>
            <a:endParaRPr lang="pt-BR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303847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060848"/>
            <a:ext cx="458499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chemeClr val="tx1"/>
                </a:solidFill>
              </a:rPr>
              <a:t>Artes Aplicadas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436096" y="1988840"/>
            <a:ext cx="3369576" cy="4110208"/>
          </a:xfrm>
        </p:spPr>
        <p:txBody>
          <a:bodyPr/>
          <a:lstStyle/>
          <a:p>
            <a:r>
              <a:rPr lang="pt-PT" b="1" dirty="0" smtClean="0"/>
              <a:t>Peças de metal;</a:t>
            </a:r>
          </a:p>
          <a:p>
            <a:r>
              <a:rPr lang="pt-PT" b="1" dirty="0" smtClean="0"/>
              <a:t>Vidro; </a:t>
            </a:r>
          </a:p>
          <a:p>
            <a:r>
              <a:rPr lang="pt-PT" b="1" dirty="0" smtClean="0"/>
              <a:t>Papéis de parede;</a:t>
            </a:r>
          </a:p>
          <a:p>
            <a:r>
              <a:rPr lang="pt-PT" b="1" dirty="0" smtClean="0"/>
              <a:t>Cerâmica,</a:t>
            </a:r>
          </a:p>
          <a:p>
            <a:r>
              <a:rPr lang="pt-PT" b="1" dirty="0" smtClean="0"/>
              <a:t>Mobiliário.</a:t>
            </a:r>
            <a:endParaRPr lang="pt-BR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20955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628800"/>
            <a:ext cx="30861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b="1" dirty="0" smtClean="0">
                <a:solidFill>
                  <a:schemeClr val="tx1"/>
                </a:solidFill>
              </a:rPr>
              <a:t>Christopher Dresser (1834-1904) – Designer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20955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068960"/>
            <a:ext cx="2736304" cy="297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412776"/>
            <a:ext cx="359747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0"/>
            <a:ext cx="8534400" cy="1556792"/>
          </a:xfrm>
        </p:spPr>
        <p:txBody>
          <a:bodyPr>
            <a:noAutofit/>
          </a:bodyPr>
          <a:lstStyle/>
          <a:p>
            <a:r>
              <a:rPr lang="pt-PT" sz="2800" b="1" dirty="0" smtClean="0">
                <a:solidFill>
                  <a:schemeClr val="tx1"/>
                </a:solidFill>
              </a:rPr>
              <a:t/>
            </a:r>
            <a:br>
              <a:rPr lang="pt-PT" sz="2800" b="1" dirty="0" smtClean="0">
                <a:solidFill>
                  <a:schemeClr val="tx1"/>
                </a:solidFill>
              </a:rPr>
            </a:br>
            <a:r>
              <a:rPr lang="pt-PT" sz="2800" b="1" dirty="0" smtClean="0">
                <a:solidFill>
                  <a:schemeClr val="tx1"/>
                </a:solidFill>
              </a:rPr>
              <a:t>Charles Mackintosh (1868-1928) – Arquiteto e Designer</a:t>
            </a:r>
            <a:r>
              <a:rPr lang="pt-BR" sz="2800" b="1" dirty="0" smtClean="0">
                <a:solidFill>
                  <a:schemeClr val="tx1"/>
                </a:solidFill>
              </a:rPr>
              <a:t/>
            </a:r>
            <a:br>
              <a:rPr lang="pt-BR" sz="2800" b="1" dirty="0" smtClean="0">
                <a:solidFill>
                  <a:schemeClr val="tx1"/>
                </a:solidFill>
              </a:rPr>
            </a:br>
            <a:endParaRPr lang="pt-BR" sz="2800" b="1" dirty="0">
              <a:solidFill>
                <a:schemeClr val="tx1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2880320" cy="371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429000"/>
            <a:ext cx="3670973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34400" cy="987552"/>
          </a:xfrm>
        </p:spPr>
        <p:txBody>
          <a:bodyPr>
            <a:normAutofit fontScale="90000"/>
          </a:bodyPr>
          <a:lstStyle/>
          <a:p>
            <a:pPr algn="l"/>
            <a:r>
              <a:rPr lang="pt-PT" b="1" dirty="0" smtClean="0">
                <a:solidFill>
                  <a:schemeClr val="tx1"/>
                </a:solidFill>
              </a:rPr>
              <a:t/>
            </a:r>
            <a:br>
              <a:rPr lang="pt-PT" b="1" dirty="0" smtClean="0">
                <a:solidFill>
                  <a:schemeClr val="tx1"/>
                </a:solidFill>
              </a:rPr>
            </a:br>
            <a:r>
              <a:rPr lang="pt-PT" b="1" dirty="0" smtClean="0">
                <a:solidFill>
                  <a:schemeClr val="tx1"/>
                </a:solidFill>
              </a:rPr>
              <a:t/>
            </a:r>
            <a:br>
              <a:rPr lang="pt-PT" b="1" dirty="0" smtClean="0">
                <a:solidFill>
                  <a:schemeClr val="tx1"/>
                </a:solidFill>
              </a:rPr>
            </a:br>
            <a:r>
              <a:rPr lang="pt-PT" b="1" dirty="0" smtClean="0">
                <a:solidFill>
                  <a:schemeClr val="tx1"/>
                </a:solidFill>
              </a:rPr>
              <a:t/>
            </a:r>
            <a:br>
              <a:rPr lang="pt-PT" b="1" dirty="0" smtClean="0">
                <a:solidFill>
                  <a:schemeClr val="tx1"/>
                </a:solidFill>
              </a:rPr>
            </a:br>
            <a:r>
              <a:rPr lang="pt-PT" b="1" dirty="0" smtClean="0">
                <a:solidFill>
                  <a:schemeClr val="tx1"/>
                </a:solidFill>
              </a:rPr>
              <a:t>Pintores - </a:t>
            </a:r>
            <a:r>
              <a:rPr lang="pt-BR" b="1" dirty="0" err="1" smtClean="0">
                <a:solidFill>
                  <a:schemeClr val="tx1"/>
                </a:solidFill>
              </a:rPr>
              <a:t>Gustav</a:t>
            </a:r>
            <a:r>
              <a:rPr lang="pt-BR" b="1" dirty="0" smtClean="0">
                <a:solidFill>
                  <a:schemeClr val="tx1"/>
                </a:solidFill>
              </a:rPr>
              <a:t> </a:t>
            </a:r>
            <a:r>
              <a:rPr lang="pt-BR" b="1" dirty="0" err="1" smtClean="0">
                <a:solidFill>
                  <a:schemeClr val="tx1"/>
                </a:solidFill>
              </a:rPr>
              <a:t>Klimt</a:t>
            </a:r>
            <a:r>
              <a:rPr lang="pt-BR" b="1" dirty="0" smtClean="0">
                <a:solidFill>
                  <a:schemeClr val="tx1"/>
                </a:solidFill>
              </a:rPr>
              <a:t> (1862-1918)</a:t>
            </a:r>
            <a:br>
              <a:rPr lang="pt-BR" b="1" dirty="0" smtClean="0">
                <a:solidFill>
                  <a:schemeClr val="tx1"/>
                </a:solidFill>
              </a:rPr>
            </a:b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556792"/>
            <a:ext cx="5616624" cy="376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>
          <a:xfrm>
            <a:off x="1331640" y="5517232"/>
            <a:ext cx="6912768" cy="797840"/>
          </a:xfrm>
        </p:spPr>
        <p:txBody>
          <a:bodyPr/>
          <a:lstStyle/>
          <a:p>
            <a:r>
              <a:rPr lang="de-DE" dirty="0" smtClean="0"/>
              <a:t>Avenue in Schloss Kammer </a:t>
            </a:r>
            <a:r>
              <a:rPr lang="de-DE" dirty="0" smtClean="0"/>
              <a:t>Park (1912)</a:t>
            </a:r>
            <a:endParaRPr lang="pt-B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sz="quarter" idx="4294967295"/>
          </p:nvPr>
        </p:nvSpPr>
        <p:spPr>
          <a:xfrm>
            <a:off x="0" y="5876925"/>
            <a:ext cx="4968875" cy="431800"/>
          </a:xfrm>
        </p:spPr>
        <p:txBody>
          <a:bodyPr>
            <a:normAutofit/>
          </a:bodyPr>
          <a:lstStyle/>
          <a:p>
            <a:r>
              <a:rPr lang="de-DE" sz="1800" b="1" dirty="0" smtClean="0"/>
              <a:t>Senhora com chapéu de pena (1909)</a:t>
            </a:r>
            <a:endParaRPr lang="pt-BR" sz="1800" b="1" dirty="0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609600" y="333375"/>
            <a:ext cx="8534400" cy="758825"/>
          </a:xfrm>
        </p:spPr>
        <p:txBody>
          <a:bodyPr>
            <a:normAutofit fontScale="90000"/>
          </a:bodyPr>
          <a:lstStyle/>
          <a:p>
            <a:pPr algn="l"/>
            <a:r>
              <a:rPr lang="pt-PT" b="1" dirty="0" smtClean="0">
                <a:solidFill>
                  <a:schemeClr val="tx1"/>
                </a:solidFill>
              </a:rPr>
              <a:t/>
            </a:r>
            <a:br>
              <a:rPr lang="pt-PT" b="1" dirty="0" smtClean="0">
                <a:solidFill>
                  <a:schemeClr val="tx1"/>
                </a:solidFill>
              </a:rPr>
            </a:br>
            <a:r>
              <a:rPr lang="pt-PT" b="1" dirty="0" smtClean="0">
                <a:solidFill>
                  <a:schemeClr val="tx1"/>
                </a:solidFill>
              </a:rPr>
              <a:t/>
            </a:r>
            <a:br>
              <a:rPr lang="pt-PT" b="1" dirty="0" smtClean="0">
                <a:solidFill>
                  <a:schemeClr val="tx1"/>
                </a:solidFill>
              </a:rPr>
            </a:br>
            <a:r>
              <a:rPr lang="pt-PT" b="1" dirty="0" smtClean="0">
                <a:solidFill>
                  <a:schemeClr val="tx1"/>
                </a:solidFill>
              </a:rPr>
              <a:t/>
            </a:r>
            <a:br>
              <a:rPr lang="pt-PT" b="1" dirty="0" smtClean="0">
                <a:solidFill>
                  <a:schemeClr val="tx1"/>
                </a:solidFill>
              </a:rPr>
            </a:br>
            <a:r>
              <a:rPr lang="pt-PT" b="1" dirty="0" smtClean="0">
                <a:solidFill>
                  <a:schemeClr val="tx1"/>
                </a:solidFill>
              </a:rPr>
              <a:t>Pintores - </a:t>
            </a:r>
            <a:r>
              <a:rPr lang="pt-BR" b="1" dirty="0" err="1" smtClean="0">
                <a:solidFill>
                  <a:schemeClr val="tx1"/>
                </a:solidFill>
              </a:rPr>
              <a:t>Gustav</a:t>
            </a:r>
            <a:r>
              <a:rPr lang="pt-BR" b="1" dirty="0" smtClean="0">
                <a:solidFill>
                  <a:schemeClr val="tx1"/>
                </a:solidFill>
              </a:rPr>
              <a:t> </a:t>
            </a:r>
            <a:r>
              <a:rPr lang="pt-BR" b="1" dirty="0" err="1" smtClean="0">
                <a:solidFill>
                  <a:schemeClr val="tx1"/>
                </a:solidFill>
              </a:rPr>
              <a:t>Klimt</a:t>
            </a:r>
            <a:r>
              <a:rPr lang="pt-BR" b="1" dirty="0" smtClean="0">
                <a:solidFill>
                  <a:schemeClr val="tx1"/>
                </a:solidFill>
              </a:rPr>
              <a:t> (1862-1918)</a:t>
            </a:r>
            <a:br>
              <a:rPr lang="pt-BR" b="1" dirty="0" smtClean="0">
                <a:solidFill>
                  <a:schemeClr val="tx1"/>
                </a:solidFill>
              </a:rPr>
            </a:b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4"/>
            <a:ext cx="3239244" cy="408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692696"/>
            <a:ext cx="2610290" cy="447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004048" y="5234717"/>
            <a:ext cx="3573881" cy="49244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Retrato de Eugenia Primavesi  (1913)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chemeClr val="tx1"/>
                </a:solidFill>
              </a:rPr>
              <a:t>Referências 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>
                <a:hlinkClick r:id="rId2"/>
              </a:rPr>
              <a:t>http://www.soldebarcelona.es/11-curiosidades-sobre-a-sagrada-familia/</a:t>
            </a:r>
            <a:endParaRPr lang="pt-BR" dirty="0" smtClean="0"/>
          </a:p>
          <a:p>
            <a:r>
              <a:rPr lang="pt-BR" dirty="0" smtClean="0">
                <a:hlinkClick r:id="rId3"/>
              </a:rPr>
              <a:t>http://www.cliquearquitetura.com.br/artigo/art-nouveau.html</a:t>
            </a:r>
            <a:endParaRPr lang="pt-BR" dirty="0" smtClean="0"/>
          </a:p>
          <a:p>
            <a:r>
              <a:rPr lang="pt-BR" dirty="0" smtClean="0">
                <a:hlinkClick r:id="rId4"/>
              </a:rPr>
              <a:t>https://www.slideshare.net/hoojidhu/casa-tassel</a:t>
            </a:r>
            <a:endParaRPr lang="pt-BR" dirty="0" smtClean="0"/>
          </a:p>
          <a:p>
            <a:r>
              <a:rPr lang="pt-BR" dirty="0" smtClean="0"/>
              <a:t>www.metmuseum.org/toah/hd/cdrs/hd_cdrs.htm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chemeClr val="tx1"/>
                </a:solidFill>
              </a:rPr>
              <a:t>ART NOUVEAU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pt-BR" dirty="0" smtClean="0"/>
              <a:t>Atingiu vários setores artísticos, como:</a:t>
            </a:r>
          </a:p>
          <a:p>
            <a:r>
              <a:rPr lang="pt-BR" dirty="0" smtClean="0"/>
              <a:t> Arquitetura;</a:t>
            </a:r>
          </a:p>
          <a:p>
            <a:r>
              <a:rPr lang="pt-BR" dirty="0" smtClean="0"/>
              <a:t>Design;</a:t>
            </a:r>
          </a:p>
          <a:p>
            <a:r>
              <a:rPr lang="pt-BR" dirty="0" smtClean="0"/>
              <a:t>Artes decorativas,</a:t>
            </a:r>
          </a:p>
          <a:p>
            <a:r>
              <a:rPr lang="pt-BR" dirty="0" smtClean="0"/>
              <a:t>Artes gráficas;</a:t>
            </a:r>
          </a:p>
          <a:p>
            <a:r>
              <a:rPr lang="pt-BR" dirty="0" smtClean="0"/>
              <a:t>Mobiliário;</a:t>
            </a:r>
          </a:p>
          <a:p>
            <a:r>
              <a:rPr lang="pt-PT" dirty="0" smtClean="0"/>
              <a:t>“Artes Aplicadas” – peças do cotidiano.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0"/>
            <a:ext cx="8534400" cy="1518992"/>
          </a:xfrm>
        </p:spPr>
        <p:txBody>
          <a:bodyPr>
            <a:noAutofit/>
          </a:bodyPr>
          <a:lstStyle/>
          <a:p>
            <a:r>
              <a:rPr lang="pt-PT" sz="2800" b="1" dirty="0" smtClean="0">
                <a:solidFill>
                  <a:schemeClr val="tx1"/>
                </a:solidFill>
              </a:rPr>
              <a:t>Recebeu diferentes nomes em varios países, porém com o mesmo significado:</a:t>
            </a:r>
            <a:br>
              <a:rPr lang="pt-PT" sz="2800" b="1" dirty="0" smtClean="0">
                <a:solidFill>
                  <a:schemeClr val="tx1"/>
                </a:solidFill>
              </a:rPr>
            </a:b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916832"/>
            <a:ext cx="8503920" cy="4182216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pt-BR" b="1" dirty="0" smtClean="0"/>
              <a:t> </a:t>
            </a:r>
            <a:r>
              <a:rPr lang="pt-BR" b="1" dirty="0" err="1" smtClean="0"/>
              <a:t>Art</a:t>
            </a:r>
            <a:r>
              <a:rPr lang="pt-BR" b="1" dirty="0" smtClean="0"/>
              <a:t> </a:t>
            </a:r>
            <a:r>
              <a:rPr lang="pt-BR" b="1" dirty="0" err="1" smtClean="0"/>
              <a:t>Nouveau</a:t>
            </a:r>
            <a:r>
              <a:rPr lang="pt-BR" b="1" dirty="0" smtClean="0"/>
              <a:t> ou </a:t>
            </a:r>
            <a:r>
              <a:rPr lang="pt-BR" b="1" dirty="0" err="1" smtClean="0"/>
              <a:t>Modern</a:t>
            </a:r>
            <a:r>
              <a:rPr lang="pt-BR" b="1" dirty="0" smtClean="0"/>
              <a:t> Style na França</a:t>
            </a:r>
          </a:p>
          <a:p>
            <a:pPr>
              <a:spcBef>
                <a:spcPts val="3000"/>
              </a:spcBef>
            </a:pPr>
            <a:r>
              <a:rPr lang="pt-BR" b="1" i="1" dirty="0" err="1" smtClean="0"/>
              <a:t>Modern</a:t>
            </a:r>
            <a:r>
              <a:rPr lang="pt-BR" b="1" i="1" dirty="0" smtClean="0"/>
              <a:t> Style</a:t>
            </a:r>
            <a:r>
              <a:rPr lang="pt-BR" b="1" dirty="0" smtClean="0"/>
              <a:t> na Grã-Bretanha, onde se distingue a chamada ‘Escola de </a:t>
            </a:r>
            <a:r>
              <a:rPr lang="pt-BR" b="1" dirty="0" err="1" smtClean="0"/>
              <a:t>Glasgow</a:t>
            </a:r>
            <a:r>
              <a:rPr lang="pt-BR" b="1" dirty="0" smtClean="0"/>
              <a:t>’;</a:t>
            </a:r>
          </a:p>
          <a:p>
            <a:pPr>
              <a:spcBef>
                <a:spcPts val="3000"/>
              </a:spcBef>
            </a:pPr>
            <a:r>
              <a:rPr lang="pt-BR" b="1" i="1" dirty="0" err="1" smtClean="0"/>
              <a:t>Modernisme</a:t>
            </a:r>
            <a:r>
              <a:rPr lang="pt-BR" b="1" dirty="0" smtClean="0"/>
              <a:t> na Espanha;</a:t>
            </a:r>
          </a:p>
          <a:p>
            <a:pPr>
              <a:spcBef>
                <a:spcPts val="3000"/>
              </a:spcBef>
            </a:pPr>
            <a:r>
              <a:rPr lang="pt-BR" b="1" dirty="0" smtClean="0"/>
              <a:t> </a:t>
            </a:r>
            <a:r>
              <a:rPr lang="pt-BR" b="1" i="1" dirty="0" err="1" smtClean="0"/>
              <a:t>Jungendstil</a:t>
            </a:r>
            <a:r>
              <a:rPr lang="pt-BR" b="1" dirty="0" smtClean="0"/>
              <a:t> na Alemanha;</a:t>
            </a:r>
          </a:p>
          <a:p>
            <a:pPr>
              <a:spcBef>
                <a:spcPts val="3000"/>
              </a:spcBef>
            </a:pPr>
            <a:r>
              <a:rPr lang="pt-BR" b="1" i="1" dirty="0" err="1" smtClean="0"/>
              <a:t>Stile</a:t>
            </a:r>
            <a:r>
              <a:rPr lang="pt-BR" b="1" i="1" dirty="0" smtClean="0"/>
              <a:t> </a:t>
            </a:r>
            <a:r>
              <a:rPr lang="pt-BR" b="1" i="1" dirty="0" err="1" smtClean="0"/>
              <a:t>Floreale</a:t>
            </a:r>
            <a:r>
              <a:rPr lang="pt-BR" b="1" dirty="0" smtClean="0"/>
              <a:t> ou </a:t>
            </a:r>
            <a:r>
              <a:rPr lang="pt-BR" b="1" i="1" dirty="0" err="1" smtClean="0"/>
              <a:t>Liberty</a:t>
            </a:r>
            <a:r>
              <a:rPr lang="pt-BR" b="1" dirty="0" smtClean="0"/>
              <a:t> na Itália. 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chemeClr val="tx1"/>
                </a:solidFill>
              </a:rPr>
              <a:t>PRINCIPAIS CARACTERÍSTICAS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Autofit/>
          </a:bodyPr>
          <a:lstStyle/>
          <a:p>
            <a:pPr fontAlgn="base"/>
            <a:r>
              <a:rPr lang="pt-BR" dirty="0" smtClean="0"/>
              <a:t> </a:t>
            </a:r>
            <a:r>
              <a:rPr lang="pt-BR" u="sng" dirty="0" smtClean="0"/>
              <a:t> Vontade de contemplar o que acreditam ser a ‘necessidade da arte’ em todos os aspectos da vida cotidiana.</a:t>
            </a:r>
          </a:p>
          <a:p>
            <a:pPr fontAlgn="base">
              <a:buNone/>
            </a:pPr>
            <a:endParaRPr lang="pt-BR" dirty="0" smtClean="0"/>
          </a:p>
          <a:p>
            <a:pPr fontAlgn="base"/>
            <a:r>
              <a:rPr lang="pt-BR" dirty="0" smtClean="0"/>
              <a:t>Utilização de materiais como, por exemplo, vidro, madeira e cimento.</a:t>
            </a:r>
          </a:p>
          <a:p>
            <a:pPr fontAlgn="base">
              <a:buNone/>
            </a:pPr>
            <a:r>
              <a:rPr lang="pt-BR" dirty="0" smtClean="0"/>
              <a:t> </a:t>
            </a:r>
          </a:p>
          <a:p>
            <a:pPr fontAlgn="base"/>
            <a:r>
              <a:rPr lang="pt-BR" dirty="0" smtClean="0"/>
              <a:t>Relação com a produção industrial em série.</a:t>
            </a:r>
          </a:p>
          <a:p>
            <a:pPr fontAlgn="base">
              <a:buNone/>
            </a:pPr>
            <a:r>
              <a:rPr lang="pt-BR" dirty="0" smtClean="0"/>
              <a:t> </a:t>
            </a:r>
          </a:p>
          <a:p>
            <a:pPr fontAlgn="base"/>
            <a:r>
              <a:rPr lang="pt-BR" dirty="0" smtClean="0"/>
              <a:t>Uso dos conhecimentos físicos e matemáticos.</a:t>
            </a:r>
          </a:p>
          <a:p>
            <a:pPr fontAlgn="base">
              <a:buNone/>
            </a:pPr>
            <a:r>
              <a:rPr lang="pt-BR" dirty="0" smtClean="0"/>
              <a:t> </a:t>
            </a:r>
          </a:p>
          <a:p>
            <a:pPr fontAlgn="base">
              <a:buNone/>
            </a:pPr>
            <a:r>
              <a:rPr lang="pt-BR" dirty="0" smtClean="0"/>
              <a:t> </a:t>
            </a:r>
          </a:p>
          <a:p>
            <a:pPr>
              <a:spcBef>
                <a:spcPts val="1200"/>
              </a:spcBef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fontAlgn="base">
              <a:spcBef>
                <a:spcPts val="2400"/>
              </a:spcBef>
            </a:pPr>
            <a:r>
              <a:rPr lang="pt-BR" dirty="0" smtClean="0"/>
              <a:t>Valorização da lógica e do conhecimento racional.</a:t>
            </a:r>
          </a:p>
          <a:p>
            <a:pPr fontAlgn="base">
              <a:spcBef>
                <a:spcPts val="2400"/>
              </a:spcBef>
            </a:pPr>
            <a:r>
              <a:rPr lang="pt-BR" dirty="0" smtClean="0"/>
              <a:t>No âmbito social, a </a:t>
            </a:r>
            <a:r>
              <a:rPr lang="pt-BR" dirty="0" err="1" smtClean="0"/>
              <a:t>Art</a:t>
            </a:r>
            <a:r>
              <a:rPr lang="pt-BR" dirty="0" smtClean="0"/>
              <a:t> </a:t>
            </a:r>
            <a:r>
              <a:rPr lang="pt-BR" dirty="0" err="1" smtClean="0"/>
              <a:t>Nouveau</a:t>
            </a:r>
            <a:r>
              <a:rPr lang="pt-BR" dirty="0" smtClean="0"/>
              <a:t> está muito ligada ao desenvolvimento da burguesia industrial.</a:t>
            </a:r>
          </a:p>
          <a:p>
            <a:pPr fontAlgn="base">
              <a:spcBef>
                <a:spcPts val="2400"/>
              </a:spcBef>
            </a:pPr>
            <a:r>
              <a:rPr lang="pt-BR" dirty="0" smtClean="0"/>
              <a:t>Oposição ao movimento romântico e à valorização das expressões sentimentais nas artes.</a:t>
            </a:r>
          </a:p>
          <a:p>
            <a:pPr fontAlgn="base">
              <a:spcBef>
                <a:spcPts val="2400"/>
              </a:spcBef>
              <a:buNone/>
            </a:pPr>
            <a:r>
              <a:rPr lang="pt-BR" dirty="0" smtClean="0"/>
              <a:t> </a:t>
            </a:r>
          </a:p>
          <a:p>
            <a:pPr fontAlgn="base">
              <a:spcBef>
                <a:spcPts val="2400"/>
              </a:spcBef>
            </a:pPr>
            <a:endParaRPr lang="pt-BR" dirty="0" smtClean="0"/>
          </a:p>
          <a:p>
            <a:pPr fontAlgn="base">
              <a:spcBef>
                <a:spcPts val="2400"/>
              </a:spcBef>
            </a:pPr>
            <a:endParaRPr lang="pt-BR" dirty="0" smtClean="0"/>
          </a:p>
          <a:p>
            <a:pPr>
              <a:spcBef>
                <a:spcPts val="2400"/>
              </a:spcBef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fontAlgn="base">
              <a:spcBef>
                <a:spcPts val="2400"/>
              </a:spcBef>
            </a:pPr>
            <a:r>
              <a:rPr lang="pt-BR" dirty="0" smtClean="0"/>
              <a:t> Valorização de temas ligados à natureza (plantas, flores, árvores e animais), retratados com linhas em movimento, dando valor às formas.</a:t>
            </a:r>
          </a:p>
          <a:p>
            <a:pPr fontAlgn="base">
              <a:spcBef>
                <a:spcPts val="2400"/>
              </a:spcBef>
            </a:pPr>
            <a:r>
              <a:rPr lang="pt-BR" dirty="0" smtClean="0"/>
              <a:t>A figura feminina (imagens de mulheres) é muito retratada nas pinturas e ilustrações.</a:t>
            </a:r>
          </a:p>
          <a:p>
            <a:pPr fontAlgn="base">
              <a:spcBef>
                <a:spcPts val="2400"/>
              </a:spcBef>
            </a:pPr>
            <a:r>
              <a:rPr lang="pt-BR" dirty="0" smtClean="0"/>
              <a:t> Uso de arabescos em ilustrações.</a:t>
            </a:r>
          </a:p>
          <a:p>
            <a:pPr fontAlgn="base">
              <a:spcBef>
                <a:spcPts val="2400"/>
              </a:spcBef>
            </a:pPr>
            <a:r>
              <a:rPr lang="pt-BR" dirty="0" smtClean="0"/>
              <a:t> Uso de cores com tonalidades frias nas pinturas.</a:t>
            </a:r>
          </a:p>
          <a:p>
            <a:pPr>
              <a:spcBef>
                <a:spcPts val="2400"/>
              </a:spcBef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644008" y="1268760"/>
            <a:ext cx="4248472" cy="758825"/>
          </a:xfrm>
        </p:spPr>
        <p:txBody>
          <a:bodyPr>
            <a:noAutofit/>
          </a:bodyPr>
          <a:lstStyle/>
          <a:p>
            <a:r>
              <a:rPr lang="pt-BR" sz="4400" b="1" dirty="0" smtClean="0">
                <a:solidFill>
                  <a:schemeClr val="tx1"/>
                </a:solidFill>
              </a:rPr>
              <a:t>Arquitetura</a:t>
            </a:r>
            <a:endParaRPr lang="pt-BR" sz="4400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4320480" cy="318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24944"/>
            <a:ext cx="3997077" cy="342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chemeClr val="tx1"/>
                </a:solidFill>
              </a:rPr>
              <a:t>Características 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23528" y="1628800"/>
            <a:ext cx="8496944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  <a:buFont typeface="Wingdings" pitchFamily="2" charset="2"/>
              <a:buChar char="Ø"/>
            </a:pPr>
            <a:r>
              <a:rPr lang="pt-BR" sz="2000" b="1" dirty="0" smtClean="0"/>
              <a:t>Estilo floreado</a:t>
            </a:r>
            <a:r>
              <a:rPr lang="pt-BR" sz="2000" dirty="0" smtClean="0"/>
              <a:t>;</a:t>
            </a:r>
          </a:p>
          <a:p>
            <a:pPr>
              <a:lnSpc>
                <a:spcPct val="150000"/>
              </a:lnSpc>
              <a:spcBef>
                <a:spcPts val="1800"/>
              </a:spcBef>
              <a:buFont typeface="Wingdings" pitchFamily="2" charset="2"/>
              <a:buChar char="Ø"/>
            </a:pPr>
            <a:r>
              <a:rPr lang="pt-BR" sz="2000" b="1" dirty="0" smtClean="0"/>
              <a:t>Formas orgânicas e naturais</a:t>
            </a:r>
            <a:r>
              <a:rPr lang="pt-BR" sz="2000" dirty="0" smtClean="0"/>
              <a:t> – inspiradas em folhagens, flores, cisnes, labaredas e animais;</a:t>
            </a:r>
          </a:p>
          <a:p>
            <a:pPr>
              <a:lnSpc>
                <a:spcPct val="150000"/>
              </a:lnSpc>
              <a:spcBef>
                <a:spcPts val="1800"/>
              </a:spcBef>
              <a:buFont typeface="Wingdings" pitchFamily="2" charset="2"/>
              <a:buChar char="Ø"/>
            </a:pPr>
            <a:r>
              <a:rPr lang="pt-BR" sz="2000" b="1" dirty="0" smtClean="0"/>
              <a:t>Edifícios:</a:t>
            </a:r>
            <a:r>
              <a:rPr lang="pt-BR" sz="2000" dirty="0" smtClean="0"/>
              <a:t> Linhas curvas, delicadas, irregulares e assimétricas / utilizam muitos mosaicos e misturas de materiais;</a:t>
            </a:r>
          </a:p>
          <a:p>
            <a:pPr>
              <a:lnSpc>
                <a:spcPct val="150000"/>
              </a:lnSpc>
              <a:spcBef>
                <a:spcPts val="1800"/>
              </a:spcBef>
              <a:buFont typeface="Wingdings" pitchFamily="2" charset="2"/>
              <a:buChar char="Ø"/>
            </a:pPr>
            <a:r>
              <a:rPr lang="pt-BR" sz="2000" b="1" dirty="0" smtClean="0"/>
              <a:t>Ambiente interno e externo articulados</a:t>
            </a:r>
            <a:r>
              <a:rPr lang="pt-BR" sz="2000" dirty="0" smtClean="0"/>
              <a:t>, unindo forma e função. Muitos utilizavam equipes de trabalho que construíam da estrutura do edifício aos ornamentos decorativos.</a:t>
            </a:r>
          </a:p>
          <a:p>
            <a:r>
              <a:rPr lang="pt-BR" i="1" dirty="0" smtClean="0"/>
              <a:t> </a:t>
            </a:r>
            <a:endParaRPr lang="pt-B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547</TotalTime>
  <Words>416</Words>
  <Application>Microsoft Office PowerPoint</Application>
  <PresentationFormat>Apresentação na tela (4:3)</PresentationFormat>
  <Paragraphs>102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Cívico</vt:lpstr>
      <vt:lpstr>ART NOUVEAU</vt:lpstr>
      <vt:lpstr>CONTEXTO HISTÓRICO</vt:lpstr>
      <vt:lpstr>ART NOUVEAU</vt:lpstr>
      <vt:lpstr>Recebeu diferentes nomes em varios países, porém com o mesmo significado: </vt:lpstr>
      <vt:lpstr>PRINCIPAIS CARACTERÍSTICAS</vt:lpstr>
      <vt:lpstr>Slide 6</vt:lpstr>
      <vt:lpstr>Slide 7</vt:lpstr>
      <vt:lpstr>Arquitetura</vt:lpstr>
      <vt:lpstr>Características </vt:lpstr>
      <vt:lpstr> Espanha -  Antonio Gaudi</vt:lpstr>
      <vt:lpstr>Slide 11</vt:lpstr>
      <vt:lpstr>Antonio  Gaudi</vt:lpstr>
      <vt:lpstr> Bélgica - Victor Horta(1861-1947)</vt:lpstr>
      <vt:lpstr>DESIGN - Hector Guimard(1867-1942)</vt:lpstr>
      <vt:lpstr>DESIGN - Victor Horta(1861-1947)</vt:lpstr>
      <vt:lpstr>DESIGN – Antonio Gaudi</vt:lpstr>
      <vt:lpstr>Artes decorativas</vt:lpstr>
      <vt:lpstr>Artes Gráficas</vt:lpstr>
      <vt:lpstr>ALFONS MUCHA (1860-1939)</vt:lpstr>
      <vt:lpstr>Walter Crane (1845-1915) </vt:lpstr>
      <vt:lpstr> Kate Greenaway (1846-1901) -  </vt:lpstr>
      <vt:lpstr>Mobiliário</vt:lpstr>
      <vt:lpstr>Mobiliário</vt:lpstr>
      <vt:lpstr>Artes Aplicadas</vt:lpstr>
      <vt:lpstr>Christopher Dresser (1834-1904) – Designer</vt:lpstr>
      <vt:lpstr> Charles Mackintosh (1868-1928) – Arquiteto e Designer </vt:lpstr>
      <vt:lpstr>   Pintores - Gustav Klimt (1862-1918) </vt:lpstr>
      <vt:lpstr>   Pintores - Gustav Klimt (1862-1918) </vt:lpstr>
      <vt:lpstr>Referências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NOUVEAU</dc:title>
  <dc:creator>VaioVPCEH</dc:creator>
  <cp:lastModifiedBy>VaioVPCEH</cp:lastModifiedBy>
  <cp:revision>104</cp:revision>
  <dcterms:created xsi:type="dcterms:W3CDTF">2017-09-19T16:57:59Z</dcterms:created>
  <dcterms:modified xsi:type="dcterms:W3CDTF">2017-09-27T17:28:28Z</dcterms:modified>
</cp:coreProperties>
</file>