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2" r:id="rId3"/>
    <p:sldId id="278" r:id="rId4"/>
    <p:sldId id="279" r:id="rId5"/>
    <p:sldId id="263" r:id="rId6"/>
    <p:sldId id="271" r:id="rId7"/>
    <p:sldId id="280" r:id="rId8"/>
    <p:sldId id="272" r:id="rId9"/>
    <p:sldId id="281" r:id="rId10"/>
    <p:sldId id="273" r:id="rId11"/>
    <p:sldId id="277" r:id="rId12"/>
    <p:sldId id="274" r:id="rId13"/>
    <p:sldId id="275" r:id="rId14"/>
    <p:sldId id="276" r:id="rId15"/>
    <p:sldId id="283" r:id="rId16"/>
    <p:sldId id="301" r:id="rId17"/>
    <p:sldId id="267" r:id="rId18"/>
    <p:sldId id="284" r:id="rId19"/>
    <p:sldId id="259" r:id="rId20"/>
    <p:sldId id="287" r:id="rId21"/>
    <p:sldId id="288" r:id="rId22"/>
    <p:sldId id="295" r:id="rId23"/>
    <p:sldId id="300" r:id="rId24"/>
    <p:sldId id="289" r:id="rId25"/>
    <p:sldId id="293" r:id="rId26"/>
    <p:sldId id="294" r:id="rId27"/>
    <p:sldId id="296" r:id="rId28"/>
    <p:sldId id="297" r:id="rId29"/>
    <p:sldId id="298" r:id="rId30"/>
    <p:sldId id="302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104" d="100"/>
          <a:sy n="104" d="100"/>
        </p:scale>
        <p:origin x="-154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A82B8C-A2B9-4392-9BC7-EBBE95F9388D}" type="datetimeFigureOut">
              <a:rPr lang="pt-BR" smtClean="0"/>
              <a:t>06/03/2017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8DC0EA-1C65-4886-85AE-75A0FCDD5D0D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3124200"/>
            <a:ext cx="6406480" cy="1894362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ARTE RUPESTRE /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                      PRÉ -  HISTÓRICA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12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7064"/>
            <a:ext cx="4896544" cy="362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4143826"/>
            <a:ext cx="8352928" cy="2530690"/>
          </a:xfrm>
        </p:spPr>
        <p:txBody>
          <a:bodyPr/>
          <a:lstStyle/>
          <a:p>
            <a:pPr algn="just"/>
            <a:r>
              <a:rPr lang="pt-PT" dirty="0" smtClean="0"/>
              <a:t>as pinturas mais antigas encontradas até hoje estão nas paredes da caverna chauvet, no sul da frança . São cavalos, javalis, bufalos e bisões.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237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8" y="620687"/>
            <a:ext cx="3393504" cy="323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17" y="2182062"/>
            <a:ext cx="4392488" cy="29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0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8" y="205206"/>
            <a:ext cx="4327522" cy="282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8999"/>
            <a:ext cx="5680858" cy="31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6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456"/>
            <a:ext cx="3541365" cy="356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618459" cy="309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23928" y="1268759"/>
            <a:ext cx="5040560" cy="1656185"/>
          </a:xfrm>
        </p:spPr>
        <p:txBody>
          <a:bodyPr>
            <a:normAutofit/>
          </a:bodyPr>
          <a:lstStyle/>
          <a:p>
            <a:pPr algn="just"/>
            <a:r>
              <a:rPr lang="pt-PT" sz="2800" b="0" dirty="0" smtClean="0"/>
              <a:t>Bisonte  (c. 12.000a.C)  80 cm. Altmira, Espanha, Espanha. </a:t>
            </a: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66128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6336704" cy="37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4653136"/>
            <a:ext cx="8424936" cy="1923665"/>
          </a:xfrm>
        </p:spPr>
        <p:txBody>
          <a:bodyPr>
            <a:normAutofit fontScale="92500"/>
          </a:bodyPr>
          <a:lstStyle/>
          <a:p>
            <a:pPr algn="just"/>
            <a:r>
              <a:rPr lang="pt-PT" sz="2800" b="0" dirty="0" smtClean="0"/>
              <a:t>          Cavalos (c. 20.000 a.C) 3,40 m. Peach-Merle, França. As grandes marcas coloridas no interior e em volta do contorno dos cavalos selvagens visavam provavelmente aumentar a fertilidade dos animais.</a:t>
            </a: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266985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032" y="365760"/>
            <a:ext cx="3483868" cy="548640"/>
          </a:xfrm>
        </p:spPr>
        <p:txBody>
          <a:bodyPr/>
          <a:lstStyle/>
          <a:p>
            <a:r>
              <a:rPr lang="pt-PT" b="1" dirty="0" smtClean="0"/>
              <a:t>escultura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094163" y="1144588"/>
            <a:ext cx="4294261" cy="32205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dirty="0" smtClean="0"/>
              <a:t>                                                                      </a:t>
            </a:r>
          </a:p>
          <a:p>
            <a:pPr algn="just"/>
            <a:r>
              <a:rPr lang="pt-PT" sz="2800" dirty="0" smtClean="0"/>
              <a:t>    </a:t>
            </a:r>
            <a:r>
              <a:rPr lang="pt-PT" sz="2800" b="0" dirty="0" smtClean="0"/>
              <a:t>Predominantemente femininas , dando a ideia que essas primeiras sociedades fossem </a:t>
            </a:r>
            <a:r>
              <a:rPr lang="pt-PT" sz="2800" u="sng" dirty="0" smtClean="0"/>
              <a:t>matriarcais</a:t>
            </a:r>
            <a:r>
              <a:rPr lang="pt-PT" sz="2800" b="0" dirty="0" smtClean="0"/>
              <a:t> ou fossem simbulos de fertilidade em rituias.</a:t>
            </a:r>
            <a:endParaRPr lang="pt-BR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33" y="332657"/>
            <a:ext cx="2512963" cy="463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4986686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/>
              <a:t>                                                                       </a:t>
            </a:r>
          </a:p>
          <a:p>
            <a:pPr algn="just"/>
            <a:r>
              <a:rPr lang="pt-PT" sz="2800" dirty="0" smtClean="0"/>
              <a:t> Vênus de Willendorf  (Áustria)  feita entre  24000 a.C., em pedra Calcária  11cm.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395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MESOLÍTICO - </a:t>
            </a:r>
            <a:r>
              <a:rPr lang="pt-BR" b="1" dirty="0">
                <a:solidFill>
                  <a:schemeClr val="tx1"/>
                </a:solidFill>
              </a:rPr>
              <a:t>(c. 9 mil a 5 mil a.C.)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A arte tornou-se conceitual e racionalista, baseada no geométrico e no abstrato. 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680745" cy="37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664296" cy="351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76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Período neolítico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7992888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400" dirty="0" smtClean="0"/>
              <a:t>Definição :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/>
              <a:t>	</a:t>
            </a:r>
            <a:r>
              <a:rPr lang="pt-PT" sz="2400" b="0" dirty="0" smtClean="0"/>
              <a:t>Conhecido também por Idade da Pedra Polida aproximadamente entre (12000 a.C e 6000 a. C.), por conta do uso de ferramentas produzidas com pedras lascadas e polidas, quase como vidro. </a:t>
            </a:r>
          </a:p>
          <a:p>
            <a:pPr algn="just">
              <a:lnSpc>
                <a:spcPct val="150000"/>
              </a:lnSpc>
            </a:pPr>
            <a:r>
              <a:rPr lang="pt-BR" sz="2400" b="0" dirty="0"/>
              <a:t> </a:t>
            </a:r>
            <a:r>
              <a:rPr lang="pt-BR" sz="2400" b="0" dirty="0" smtClean="0"/>
              <a:t> Teve </a:t>
            </a:r>
            <a:r>
              <a:rPr lang="pt-BR" sz="2400" b="0" dirty="0"/>
              <a:t>início </a:t>
            </a:r>
            <a:r>
              <a:rPr lang="pt-BR" sz="2400" b="0" dirty="0" smtClean="0"/>
              <a:t>após </a:t>
            </a:r>
            <a:r>
              <a:rPr lang="pt-BR" sz="2400" b="0" dirty="0"/>
              <a:t>as mudanças climáticas que criaram melhores condições de vida para os homens e animais.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957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Características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997512" cy="376853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 smtClean="0"/>
              <a:t>Cultivo de algumas plantas.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 smtClean="0"/>
              <a:t>Domesticar os animais . </a:t>
            </a:r>
            <a:endParaRPr lang="pt-PT" sz="2800" b="0" dirty="0"/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 smtClean="0"/>
              <a:t>Surgiu </a:t>
            </a:r>
            <a:r>
              <a:rPr lang="pt-PT" sz="2800" b="0" dirty="0"/>
              <a:t>a necessidade de fixar-se na  terra, construindo </a:t>
            </a:r>
            <a:r>
              <a:rPr lang="pt-PT" sz="2800" b="0" dirty="0" smtClean="0"/>
              <a:t>casas. Essas moradias feitas com grandes blocos de pedra  são chamadas de arquitetura megalítica.</a:t>
            </a:r>
            <a:endParaRPr lang="pt-BR" sz="2800" b="0" dirty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44581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Pintura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136904" cy="388843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0" dirty="0" smtClean="0"/>
              <a:t>A </a:t>
            </a:r>
            <a:r>
              <a:rPr lang="pt-BR" sz="2800" b="0" dirty="0"/>
              <a:t>pintura é utilizada como elemento decorativo e </a:t>
            </a:r>
            <a:r>
              <a:rPr lang="pt-BR" sz="2800" b="0" dirty="0" smtClean="0"/>
              <a:t>retratando </a:t>
            </a:r>
            <a:r>
              <a:rPr lang="pt-BR" sz="2800" b="0" dirty="0"/>
              <a:t>as cenas do </a:t>
            </a:r>
            <a:r>
              <a:rPr lang="pt-BR" sz="2800" b="0" dirty="0" smtClean="0"/>
              <a:t>cotidiano, do coletivo.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0" dirty="0" smtClean="0"/>
              <a:t>Abstração </a:t>
            </a:r>
            <a:r>
              <a:rPr lang="pt-BR" sz="2800" b="0" dirty="0"/>
              <a:t>e racionalização. Como consequência surge um estilo simplificador e geométrico, sinais e figuras mais que sugerem do que reproduzem os seres. </a:t>
            </a:r>
            <a:endParaRPr lang="pt-BR" sz="2800" b="0" dirty="0" smtClean="0"/>
          </a:p>
          <a:p>
            <a:pPr>
              <a:buFont typeface="Arial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57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definição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7776864" cy="3672408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	Rupestres (do latim rupes, rocha)	</a:t>
            </a:r>
          </a:p>
          <a:p>
            <a:pPr algn="just">
              <a:lnSpc>
                <a:spcPct val="150000"/>
              </a:lnSpc>
            </a:pPr>
            <a:r>
              <a:rPr lang="pt-BR" sz="2800" b="0" dirty="0"/>
              <a:t>	</a:t>
            </a:r>
            <a:r>
              <a:rPr lang="pt-BR" sz="2800" b="0" dirty="0" smtClean="0"/>
              <a:t>É considerada arte </a:t>
            </a:r>
            <a:r>
              <a:rPr lang="pt-BR" sz="2800" b="0" dirty="0"/>
              <a:t>pré-histórica todas as manifestações que se desenvolveram antes do surgimento das primeiras civilizações e portanto </a:t>
            </a:r>
            <a:r>
              <a:rPr lang="pt-BR" sz="2800" u="sng" dirty="0"/>
              <a:t>antes da escrita</a:t>
            </a:r>
            <a:r>
              <a:rPr lang="pt-BR" sz="28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48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269335" y="1100629"/>
            <a:ext cx="3623964" cy="2184356"/>
          </a:xfrm>
        </p:spPr>
        <p:txBody>
          <a:bodyPr>
            <a:normAutofit/>
          </a:bodyPr>
          <a:lstStyle/>
          <a:p>
            <a:pPr algn="just"/>
            <a:r>
              <a:rPr lang="pt-PT" sz="2800" b="0" dirty="0" smtClean="0"/>
              <a:t> As imagens aparecem em lugares mais acessiveis.</a:t>
            </a:r>
            <a:endParaRPr lang="pt-BR" sz="28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39917"/>
            <a:ext cx="41052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" y="116632"/>
            <a:ext cx="5200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61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1051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457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23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A cerâmica e a escultura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00629"/>
            <a:ext cx="8136904" cy="4561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0" dirty="0" smtClean="0"/>
              <a:t>Preocupação </a:t>
            </a:r>
            <a:r>
              <a:rPr lang="pt-BR" sz="2000" b="0" dirty="0"/>
              <a:t>com a beleza e não apenas com a utilidade do </a:t>
            </a:r>
            <a:r>
              <a:rPr lang="pt-BR" sz="2000" b="0" dirty="0" smtClean="0"/>
              <a:t>objeto.</a:t>
            </a:r>
          </a:p>
          <a:p>
            <a:pPr>
              <a:buFont typeface="Arial" pitchFamily="34" charset="0"/>
              <a:buChar char="•"/>
            </a:pPr>
            <a:endParaRPr lang="pt-BR" sz="2000" b="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290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2336"/>
            <a:ext cx="23907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52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3466728" cy="4464496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Tanto na pintura como na escultura predomina formas femininas,</a:t>
            </a:r>
            <a:r>
              <a:rPr lang="pt-BR" dirty="0"/>
              <a:t> com a cabeça surgindo como prolongamento do pescoço, seios volumosos, ventre saltado e grandes nádegas.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390998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217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8" y="60960"/>
            <a:ext cx="41719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04" y="2708920"/>
            <a:ext cx="37909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83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Arquitetura megalítica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183188" y="1196975"/>
            <a:ext cx="3960812" cy="2663825"/>
          </a:xfrm>
        </p:spPr>
        <p:txBody>
          <a:bodyPr>
            <a:normAutofit/>
          </a:bodyPr>
          <a:lstStyle/>
          <a:p>
            <a:pPr algn="just"/>
            <a:r>
              <a:rPr lang="pt-PT" sz="2800" dirty="0" smtClean="0"/>
              <a:t>Dolmen – </a:t>
            </a:r>
            <a:r>
              <a:rPr lang="pt-PT" sz="2800" b="0" dirty="0" smtClean="0"/>
              <a:t>uma pedra              grande apoiada sobre duas outras pedras verticais fincadas no chão, como um portal.</a:t>
            </a:r>
            <a:endParaRPr lang="pt-BR" sz="2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99" y="4097058"/>
            <a:ext cx="3816424" cy="256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0" y="1822574"/>
            <a:ext cx="41814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H="1">
            <a:off x="1907704" y="1614736"/>
            <a:ext cx="3294976" cy="173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2700"/>
            <a:bevelB w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202680" y="1614736"/>
            <a:ext cx="476748" cy="41185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2700"/>
            <a:bevelB w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9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4527276"/>
            <a:ext cx="8424935" cy="207007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/>
              <a:t>      As pedras externas de Stonehenge, no sudeste da Inglaterra,  algumas formando dólmens, estão alinhadas em circulos concêntricos. As pedras centrais formam uma ferradura . No centro , um altar  se  alinha a </a:t>
            </a:r>
            <a:r>
              <a:rPr lang="pt-PT" sz="2000" dirty="0"/>
              <a:t>uma pedra </a:t>
            </a:r>
            <a:r>
              <a:rPr lang="pt-PT" sz="2000" dirty="0" smtClean="0"/>
              <a:t>pontiaguda posicionada fora do círculo, a qual direciona nosso  olhar para o nascente.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5112568" cy="34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652120" y="980728"/>
            <a:ext cx="331236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000" dirty="0" smtClean="0"/>
              <a:t>Menires</a:t>
            </a:r>
            <a:r>
              <a:rPr lang="pt-BR" sz="2000" b="0" dirty="0" smtClean="0"/>
              <a:t> pedras </a:t>
            </a:r>
            <a:r>
              <a:rPr lang="pt-BR" sz="2000" b="0" dirty="0"/>
              <a:t>gigantes cravadas verticalmente no solo, dispostos sozinhos ou em fileiras.</a:t>
            </a:r>
            <a:r>
              <a:rPr lang="pt-PT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Cromlech</a:t>
            </a:r>
            <a:r>
              <a:rPr lang="pt-BR" sz="2000" b="0" dirty="0" smtClean="0"/>
              <a:t> </a:t>
            </a:r>
            <a:r>
              <a:rPr lang="pt-BR" sz="2000" b="0" dirty="0"/>
              <a:t>são menires dispostos em círculo.</a:t>
            </a:r>
            <a:r>
              <a:rPr lang="pt-PT" sz="2000" dirty="0" smtClean="0"/>
              <a:t> 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46637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idade dos metais </a:t>
            </a:r>
            <a:r>
              <a:rPr lang="pt-BR" b="1" dirty="0">
                <a:solidFill>
                  <a:schemeClr val="tx1"/>
                </a:solidFill>
              </a:rPr>
              <a:t>(c. 6 mil a 4 mil a.C.)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147248" cy="4873752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2800" dirty="0" smtClean="0"/>
              <a:t>Descoberta </a:t>
            </a:r>
            <a:r>
              <a:rPr lang="pt-BR" sz="2800" dirty="0"/>
              <a:t>da </a:t>
            </a:r>
            <a:r>
              <a:rPr lang="pt-BR" sz="2800" u="sng" dirty="0"/>
              <a:t>técnica de metalurgia</a:t>
            </a:r>
            <a:r>
              <a:rPr lang="pt-BR" sz="2800" dirty="0"/>
              <a:t>, fabricando diversos utensílios com metais, como ferramentas, armas e utensílios para a comunidade. </a:t>
            </a:r>
            <a:endParaRPr lang="pt-BR" sz="2800" dirty="0" smtClean="0"/>
          </a:p>
          <a:p>
            <a:pPr algn="just" fontAlgn="base">
              <a:lnSpc>
                <a:spcPct val="150000"/>
              </a:lnSpc>
            </a:pPr>
            <a:r>
              <a:rPr lang="pt-BR" sz="2800" dirty="0"/>
              <a:t>O primeiro metal utilizado foi </a:t>
            </a:r>
            <a:r>
              <a:rPr lang="pt-BR" sz="2800" u="sng" dirty="0"/>
              <a:t>o cobre</a:t>
            </a:r>
            <a:r>
              <a:rPr lang="pt-BR" sz="2800" dirty="0"/>
              <a:t>. De início martelado a frio, depois fundido no fogo e moldado em formas de barro ou pedra. 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854983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848872" cy="5256584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2800" dirty="0"/>
              <a:t>Mais tarde, o homem descobriu </a:t>
            </a:r>
            <a:r>
              <a:rPr lang="pt-BR" sz="2800" b="1" u="sng" dirty="0"/>
              <a:t>a liga do cobre com o estanho</a:t>
            </a:r>
            <a:r>
              <a:rPr lang="pt-BR" sz="2800" dirty="0"/>
              <a:t>, </a:t>
            </a:r>
            <a:r>
              <a:rPr lang="pt-BR" sz="2800" b="1" u="sng" dirty="0"/>
              <a:t>obtendo o bronze</a:t>
            </a:r>
            <a:r>
              <a:rPr lang="pt-BR" sz="2800" dirty="0"/>
              <a:t>, que é um metal mais resistente. </a:t>
            </a:r>
          </a:p>
          <a:p>
            <a:pPr algn="just" fontAlgn="base">
              <a:lnSpc>
                <a:spcPct val="150000"/>
              </a:lnSpc>
            </a:pPr>
            <a:r>
              <a:rPr lang="pt-BR" sz="2800" dirty="0"/>
              <a:t>O bronze foi muito utilizado na fabricação de </a:t>
            </a:r>
            <a:r>
              <a:rPr lang="pt-BR" sz="2800" b="1" u="sng" dirty="0"/>
              <a:t>espadas, armaduras, ferramentas e objetos de adorno</a:t>
            </a:r>
            <a:r>
              <a:rPr lang="pt-BR" sz="2800" dirty="0"/>
              <a:t>. Com o uso de forjas e foles, a metalurgia melhorou e o homem aprendeu a lidar com ferro.</a:t>
            </a:r>
          </a:p>
          <a:p>
            <a:pPr algn="just" fontAlgn="base">
              <a:lnSpc>
                <a:spcPct val="150000"/>
              </a:lnSpc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80274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Nesse período, o homem inventou a </a:t>
            </a:r>
            <a:r>
              <a:rPr lang="pt-BR" sz="2800" b="1" u="sng" dirty="0"/>
              <a:t>roda</a:t>
            </a:r>
            <a:r>
              <a:rPr lang="pt-BR" sz="2800" dirty="0"/>
              <a:t>, </a:t>
            </a:r>
            <a:r>
              <a:rPr lang="pt-BR" sz="2800" b="1" u="sng" dirty="0"/>
              <a:t>o arado de bois</a:t>
            </a:r>
            <a:r>
              <a:rPr lang="pt-BR" sz="2800" dirty="0"/>
              <a:t> e aparecem os primeiros </a:t>
            </a:r>
            <a:r>
              <a:rPr lang="pt-BR" sz="2800" b="1" u="sng" dirty="0"/>
              <a:t>registros da escrita</a:t>
            </a:r>
            <a:r>
              <a:rPr lang="pt-BR" sz="2800" dirty="0"/>
              <a:t>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2817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2960" y="692696"/>
            <a:ext cx="7520940" cy="42484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/>
              <a:t>Conjunto de desenhos, </a:t>
            </a:r>
            <a:r>
              <a:rPr lang="pt-BR" sz="2800" b="0" dirty="0"/>
              <a:t>pinturas e inscrições realizadas pelo homem pré-histórico, geralmente  este tipo de manifestação artística aparece no interior de cavernas e em outras superfícies rochosas cingidas pela marca da presença humana.</a:t>
            </a:r>
          </a:p>
          <a:p>
            <a:pPr algn="just">
              <a:lnSpc>
                <a:spcPct val="150000"/>
              </a:lnSpc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94321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Bibliografia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/>
              <a:t>Proença, Graça. História da Arte. Ed. Ática </a:t>
            </a:r>
          </a:p>
          <a:p>
            <a:r>
              <a:rPr lang="pt-PT" dirty="0"/>
              <a:t>Strickland, Carol. Arte Comentada da pré-história ao pós moderno. Ed. Ediouro </a:t>
            </a:r>
          </a:p>
          <a:p>
            <a:r>
              <a:rPr lang="pt-PT" dirty="0"/>
              <a:t>Imagens google arts.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93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CARACTERISTICAS: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0" dirty="0" smtClean="0"/>
              <a:t>Relata </a:t>
            </a:r>
            <a:r>
              <a:rPr lang="pt-BR" sz="2800" b="0" dirty="0"/>
              <a:t>sobre o tempo e os costumes de alguns grupos </a:t>
            </a:r>
            <a:r>
              <a:rPr lang="pt-BR" sz="2800" b="0" dirty="0" smtClean="0"/>
              <a:t>humanos, a necessidade em contar sua história, sua vivencia.</a:t>
            </a: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409718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704856" cy="5112568"/>
          </a:xfrm>
        </p:spPr>
        <p:txBody>
          <a:bodyPr>
            <a:normAutofit lnSpcReduction="10000"/>
          </a:bodyPr>
          <a:lstStyle/>
          <a:p>
            <a:r>
              <a:rPr lang="pt-PT" sz="2800" dirty="0" smtClean="0"/>
              <a:t>Foi dividida em períodos: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dirty="0" smtClean="0"/>
              <a:t>Paleolítico ou Idade da Pedra Lascada, </a:t>
            </a:r>
            <a:r>
              <a:rPr lang="pt-PT" sz="2800" b="0" dirty="0" smtClean="0"/>
              <a:t>subdividido em </a:t>
            </a:r>
            <a:r>
              <a:rPr lang="pt-PT" sz="2800" u="sng" dirty="0" smtClean="0"/>
              <a:t>Paleolítico Inferior</a:t>
            </a:r>
            <a:r>
              <a:rPr lang="pt-PT" sz="2800" b="0" dirty="0" smtClean="0"/>
              <a:t> e </a:t>
            </a:r>
            <a:r>
              <a:rPr lang="pt-PT" sz="2800" u="sng" dirty="0" smtClean="0"/>
              <a:t>Paleolítico Superior</a:t>
            </a:r>
            <a:r>
              <a:rPr lang="pt-PT" sz="2800" b="0" dirty="0" smtClean="0"/>
              <a:t>, mas apenas no </a:t>
            </a:r>
            <a:r>
              <a:rPr lang="pt-PT" sz="2800" u="sng" dirty="0" smtClean="0"/>
              <a:t>Paleolítico Superior</a:t>
            </a:r>
            <a:r>
              <a:rPr lang="pt-PT" sz="2800" b="0" dirty="0" smtClean="0"/>
              <a:t> que foram registrados as primeiras manifestações artísticas.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dirty="0" smtClean="0"/>
              <a:t>Neolítico ou Idade da Pedra Polida</a:t>
            </a:r>
            <a:r>
              <a:rPr lang="pt-PT" sz="2800" b="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dirty="0" smtClean="0"/>
              <a:t>Idade dos Metais.</a:t>
            </a:r>
          </a:p>
        </p:txBody>
      </p:sp>
    </p:spTree>
    <p:extLst>
      <p:ext uri="{BB962C8B-B14F-4D97-AF65-F5344CB8AC3E}">
        <p14:creationId xmlns:p14="http://schemas.microsoft.com/office/powerpoint/2010/main" val="34969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Paleolítico </a:t>
            </a:r>
            <a:r>
              <a:rPr lang="pt-PT" b="1" dirty="0" smtClean="0">
                <a:solidFill>
                  <a:schemeClr val="tx1"/>
                </a:solidFill>
              </a:rPr>
              <a:t>superior ( </a:t>
            </a:r>
            <a:r>
              <a:rPr lang="pt-PT" b="1" u="sng" dirty="0" smtClean="0">
                <a:solidFill>
                  <a:schemeClr val="tx1"/>
                </a:solidFill>
              </a:rPr>
              <a:t>+</a:t>
            </a:r>
            <a:r>
              <a:rPr lang="pt-PT" b="1" dirty="0" smtClean="0">
                <a:solidFill>
                  <a:schemeClr val="tx1"/>
                </a:solidFill>
              </a:rPr>
              <a:t> 10000 a.C)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136904" cy="30243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pt-PT" sz="2800" dirty="0" smtClean="0"/>
              <a:t>Descobertas: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 smtClean="0"/>
              <a:t>Fogo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 smtClean="0"/>
              <a:t>Armas de pederneira (objetos de madeira e lascas de pedra)</a:t>
            </a: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204870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611560" y="40466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/>
              <a:t>caracteríticas 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sz="quarter" idx="1"/>
          </p:nvPr>
        </p:nvSpPr>
        <p:spPr>
          <a:xfrm>
            <a:off x="323528" y="980728"/>
            <a:ext cx="8352928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 smtClean="0"/>
              <a:t>Viviam em bandos, mas que tinham afeição entre si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 smtClean="0"/>
              <a:t>Nômades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800" b="0" dirty="0" smtClean="0"/>
              <a:t>Viviam da caça, da pesca</a:t>
            </a:r>
            <a:r>
              <a:rPr lang="pt-BR" sz="2800" b="0" dirty="0" smtClean="0"/>
              <a:t>, </a:t>
            </a:r>
            <a:r>
              <a:rPr lang="pt-BR" sz="2800" b="0" dirty="0"/>
              <a:t>da coleta de frutos, sementes e raízes. </a:t>
            </a:r>
            <a:endParaRPr lang="pt-BR" sz="2800" b="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0" dirty="0" smtClean="0"/>
              <a:t>Os </a:t>
            </a:r>
            <a:r>
              <a:rPr lang="pt-BR" sz="2800" b="0" dirty="0"/>
              <a:t>indivíduos confeccionavam e utilizavam objetos de pedra lascada, ossos e dentes de animais.</a:t>
            </a:r>
          </a:p>
        </p:txBody>
      </p:sp>
    </p:spTree>
    <p:extLst>
      <p:ext uri="{BB962C8B-B14F-4D97-AF65-F5344CB8AC3E}">
        <p14:creationId xmlns:p14="http://schemas.microsoft.com/office/powerpoint/2010/main" val="43105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Paleolítico superior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b="0" dirty="0"/>
              <a:t>O naturalismo era a forma dos primeiros artistas da Pré-História registrarem aquilo  do modo que viam, de determinada perspectiva, isto é, reproduzia a natureza tal qual a sua visão captava.</a:t>
            </a:r>
          </a:p>
          <a:p>
            <a:pPr algn="just">
              <a:lnSpc>
                <a:spcPct val="150000"/>
              </a:lnSpc>
            </a:pPr>
            <a:r>
              <a:rPr lang="pt-PT" sz="2800" b="0" dirty="0"/>
              <a:t>	</a:t>
            </a:r>
            <a:endParaRPr lang="pt-BR" sz="2800" b="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172771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Materiais utilizados como aglutinante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PT" sz="2800" b="0" dirty="0" smtClean="0"/>
              <a:t>Sangue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PT" sz="2800" b="0" dirty="0" smtClean="0"/>
              <a:t>Argila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PT" sz="2800" b="0" dirty="0" smtClean="0"/>
              <a:t>Óxido de ferro nas cores ocre e vermelha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PT" sz="2800" b="0" dirty="0" smtClean="0"/>
              <a:t>Pigmentos líquidos derivados da natureza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PT" sz="2800" b="0" dirty="0" smtClean="0"/>
              <a:t>Carvão </a:t>
            </a:r>
            <a:endParaRPr lang="pt-BR" sz="2800" b="0" dirty="0"/>
          </a:p>
        </p:txBody>
      </p:sp>
    </p:spTree>
    <p:extLst>
      <p:ext uri="{BB962C8B-B14F-4D97-AF65-F5344CB8AC3E}">
        <p14:creationId xmlns:p14="http://schemas.microsoft.com/office/powerpoint/2010/main" val="1297569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6144</TotalTime>
  <Words>768</Words>
  <Application>Microsoft Office PowerPoint</Application>
  <PresentationFormat>Apresentação na tela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Balcão Envidraçado</vt:lpstr>
      <vt:lpstr>ARTE RUPESTRE /                       PRÉ -  HISTÓRICA</vt:lpstr>
      <vt:lpstr>definição</vt:lpstr>
      <vt:lpstr>Apresentação do PowerPoint</vt:lpstr>
      <vt:lpstr>CARACTERISTICAS:</vt:lpstr>
      <vt:lpstr>Apresentação do PowerPoint</vt:lpstr>
      <vt:lpstr>Paleolítico superior ( + 10000 a.C)</vt:lpstr>
      <vt:lpstr>caracteríticas </vt:lpstr>
      <vt:lpstr>Paleolítico superior</vt:lpstr>
      <vt:lpstr>Materiais utilizados como aglutinante</vt:lpstr>
      <vt:lpstr>as pinturas mais antigas encontradas até hoje estão nas paredes da caverna chauvet, no sul da frança . São cavalos, javalis, bufalos e bisões.</vt:lpstr>
      <vt:lpstr>Apresentação do PowerPoint</vt:lpstr>
      <vt:lpstr>Apresentação do PowerPoint</vt:lpstr>
      <vt:lpstr>Apresentação do PowerPoint</vt:lpstr>
      <vt:lpstr>Apresentação do PowerPoint</vt:lpstr>
      <vt:lpstr>escultura</vt:lpstr>
      <vt:lpstr>MESOLÍTICO - (c. 9 mil a 5 mil a.C.)</vt:lpstr>
      <vt:lpstr>Período neolítico </vt:lpstr>
      <vt:lpstr>Características </vt:lpstr>
      <vt:lpstr>Pintura</vt:lpstr>
      <vt:lpstr>Apresentação do PowerPoint</vt:lpstr>
      <vt:lpstr>Apresentação do PowerPoint</vt:lpstr>
      <vt:lpstr>A cerâmica e a escultura</vt:lpstr>
      <vt:lpstr>Apresentação do PowerPoint</vt:lpstr>
      <vt:lpstr>Apresentação do PowerPoint</vt:lpstr>
      <vt:lpstr>Arquitetura megalítica</vt:lpstr>
      <vt:lpstr>Apresentação do PowerPoint</vt:lpstr>
      <vt:lpstr>idade dos metais (c. 6 mil a 4 mil a.C.)</vt:lpstr>
      <vt:lpstr>Apresentação do PowerPoint</vt:lpstr>
      <vt:lpstr>Apresentação do PowerPoint</vt:lpstr>
      <vt:lpstr>Bibliografia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RUPESTRE /                       PRE -  HISTÓRIA</dc:title>
  <dc:creator>Marcia Cazella</dc:creator>
  <cp:lastModifiedBy>Aluno</cp:lastModifiedBy>
  <cp:revision>82</cp:revision>
  <dcterms:created xsi:type="dcterms:W3CDTF">2016-03-08T17:58:24Z</dcterms:created>
  <dcterms:modified xsi:type="dcterms:W3CDTF">2017-03-06T20:28:22Z</dcterms:modified>
</cp:coreProperties>
</file>