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1" r:id="rId8"/>
    <p:sldId id="265" r:id="rId9"/>
    <p:sldId id="266" r:id="rId10"/>
    <p:sldId id="268" r:id="rId11"/>
    <p:sldId id="267" r:id="rId12"/>
    <p:sldId id="262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3D40-4A84-4E26-8823-EF650D8BA44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4A89-A7A3-42A6-AB45-2069261A5587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3D40-4A84-4E26-8823-EF650D8BA44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4A89-A7A3-42A6-AB45-2069261A55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3D40-4A84-4E26-8823-EF650D8BA44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4A89-A7A3-42A6-AB45-2069261A55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3D40-4A84-4E26-8823-EF650D8BA44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4A89-A7A3-42A6-AB45-2069261A55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3D40-4A84-4E26-8823-EF650D8BA44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4A89-A7A3-42A6-AB45-2069261A5587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3D40-4A84-4E26-8823-EF650D8BA44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4A89-A7A3-42A6-AB45-2069261A55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3D40-4A84-4E26-8823-EF650D8BA44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4A89-A7A3-42A6-AB45-2069261A558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3D40-4A84-4E26-8823-EF650D8BA44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4A89-A7A3-42A6-AB45-2069261A55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3D40-4A84-4E26-8823-EF650D8BA44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4A89-A7A3-42A6-AB45-2069261A55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3D40-4A84-4E26-8823-EF650D8BA44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4A89-A7A3-42A6-AB45-2069261A5587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3D40-4A84-4E26-8823-EF650D8BA44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4A89-A7A3-42A6-AB45-2069261A55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593D40-4A84-4E26-8823-EF650D8BA44E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3EE4A89-A7A3-42A6-AB45-2069261A558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tx1"/>
                </a:solidFill>
              </a:rPr>
              <a:t>NEOCLASSICISMO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b="1" dirty="0"/>
              <a:t>Final do século XVIII e primeiras décadas do século XIX aproximadamente 1830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30911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7996" y="5949280"/>
            <a:ext cx="5400600" cy="727795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pt-PT" sz="2400" dirty="0"/>
              <a:t>           A morte de Marat ( 1793) </a:t>
            </a:r>
            <a:br>
              <a:rPr lang="pt-PT" sz="2400" dirty="0"/>
            </a:br>
            <a:r>
              <a:rPr lang="pt-PT" sz="2400" dirty="0"/>
              <a:t>                    163 cm x 126 cm</a:t>
            </a:r>
            <a:br>
              <a:rPr lang="pt-PT" sz="2400" dirty="0"/>
            </a:b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4137008" cy="539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86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122447"/>
            <a:ext cx="8229600" cy="663352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pt-PT" sz="2400" dirty="0"/>
              <a:t>              Bonaparte atravessando os Alpes (1801) </a:t>
            </a:r>
            <a:br>
              <a:rPr lang="pt-PT" sz="2400" dirty="0"/>
            </a:br>
            <a:r>
              <a:rPr lang="pt-PT" sz="2400" dirty="0"/>
              <a:t>                                 271 cm x 232 cm</a:t>
            </a:r>
            <a:br>
              <a:rPr lang="pt-PT" sz="2400" dirty="0"/>
            </a:b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8614"/>
            <a:ext cx="46482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433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b="1" dirty="0"/>
              <a:t>Jean-Auguste Dominique Ingres (1780-1867) –  </a:t>
            </a:r>
            <a:r>
              <a:rPr lang="pt-PT" dirty="0"/>
              <a:t>aluno de David, suas obras abrange, além de composições mitológicas e literárias, nus, retratos e paisagens. Registrava a fisionomia da classe burguesa  e pelo seu gosto pelo poder e na confiança da sua individualidade.</a:t>
            </a:r>
          </a:p>
          <a:p>
            <a:pPr>
              <a:lnSpc>
                <a:spcPct val="150000"/>
              </a:lnSpc>
            </a:pPr>
            <a:r>
              <a:rPr lang="pt-PT" dirty="0"/>
              <a:t>Dominio dos tons claros e translúcidos  e domínio do desenho.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37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Banhista de Valpinçon (1808)</a:t>
            </a:r>
          </a:p>
          <a:p>
            <a:r>
              <a:rPr lang="pt-PT" dirty="0"/>
              <a:t>A grande odalisca (1814)</a:t>
            </a:r>
          </a:p>
          <a:p>
            <a:r>
              <a:rPr lang="pt-PT" dirty="0"/>
              <a:t>Retrato de Louis-François Bertin (1832)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11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5805264"/>
            <a:ext cx="8229600" cy="864096"/>
          </a:xfrm>
        </p:spPr>
        <p:txBody>
          <a:bodyPr>
            <a:noAutofit/>
          </a:bodyPr>
          <a:lstStyle/>
          <a:p>
            <a:r>
              <a:rPr lang="pt-PT" sz="2800" dirty="0">
                <a:solidFill>
                  <a:schemeClr val="tx1"/>
                </a:solidFill>
              </a:rPr>
              <a:t>                    Banhista de Valpinçon (1808)</a:t>
            </a:r>
            <a:br>
              <a:rPr lang="pt-PT" sz="2800" dirty="0">
                <a:solidFill>
                  <a:schemeClr val="tx1"/>
                </a:solidFill>
              </a:rPr>
            </a:br>
            <a:r>
              <a:rPr lang="pt-PT" sz="2800" dirty="0">
                <a:solidFill>
                  <a:schemeClr val="tx1"/>
                </a:solidFill>
              </a:rPr>
              <a:t>                              140 cm x 95 cm 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162492" cy="554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65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805264"/>
            <a:ext cx="8229600" cy="846584"/>
          </a:xfrm>
        </p:spPr>
        <p:txBody>
          <a:bodyPr>
            <a:normAutofit fontScale="90000"/>
          </a:bodyPr>
          <a:lstStyle/>
          <a:p>
            <a:r>
              <a:rPr lang="pt-PT" dirty="0">
                <a:solidFill>
                  <a:schemeClr val="tx1"/>
                </a:solidFill>
              </a:rPr>
              <a:t>                     </a:t>
            </a:r>
            <a:r>
              <a:rPr lang="pt-PT" sz="2700" dirty="0">
                <a:solidFill>
                  <a:schemeClr val="tx1"/>
                </a:solidFill>
              </a:rPr>
              <a:t>A grande odalisca (1814)</a:t>
            </a:r>
            <a:br>
              <a:rPr lang="pt-PT" sz="2700" dirty="0">
                <a:solidFill>
                  <a:schemeClr val="tx1"/>
                </a:solidFill>
              </a:rPr>
            </a:br>
            <a:r>
              <a:rPr lang="pt-PT" sz="2700" dirty="0">
                <a:solidFill>
                  <a:schemeClr val="tx1"/>
                </a:solidFill>
              </a:rPr>
              <a:t>                                         91cm x 162 cm</a:t>
            </a:r>
            <a:endParaRPr lang="pt-BR" sz="27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8096821" cy="460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21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5589240"/>
            <a:ext cx="5698976" cy="990600"/>
          </a:xfrm>
        </p:spPr>
        <p:txBody>
          <a:bodyPr>
            <a:normAutofit fontScale="90000"/>
          </a:bodyPr>
          <a:lstStyle/>
          <a:p>
            <a:r>
              <a:rPr lang="pt-PT" sz="2800" dirty="0">
                <a:solidFill>
                  <a:schemeClr val="tx1"/>
                </a:solidFill>
              </a:rPr>
              <a:t>Retrato de Louis-François Bertin (1832)</a:t>
            </a:r>
            <a:br>
              <a:rPr lang="pt-PT" sz="2800" dirty="0">
                <a:solidFill>
                  <a:schemeClr val="tx1"/>
                </a:solidFill>
              </a:rPr>
            </a:br>
            <a:r>
              <a:rPr lang="pt-PT" sz="2800" dirty="0">
                <a:solidFill>
                  <a:schemeClr val="tx1"/>
                </a:solidFill>
              </a:rPr>
              <a:t>                  115 cm x 93,5 cm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430987" cy="545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52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A ARQUITETURA NEOCLÁSSICA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dirty="0"/>
              <a:t>Assim como na pintura a arquitetura neoclassica seguiu os modelos dos templos greco-romanos ou o das edificações do Renascimento italiano.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PT" dirty="0"/>
              <a:t>Igreja de Santa Genoveva (atual Panteão Nacional em Paris)– </a:t>
            </a:r>
            <a:r>
              <a:rPr lang="pt-PT" b="1" u="sng" dirty="0"/>
              <a:t>arquiteto Jacques Germain Souflot </a:t>
            </a:r>
            <a:r>
              <a:rPr lang="pt-PT" dirty="0"/>
              <a:t>(1713-1780), um dos primeiros. Ele concebeu a planta do edifício com a forma de cruz grega, todos os braços têm o mesmo comprimento.</a:t>
            </a: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429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b="1" dirty="0">
                <a:solidFill>
                  <a:schemeClr val="tx1"/>
                </a:solidFill>
              </a:rPr>
              <a:t>Igreja de Santa Genoveva (atual Panteão Nacional em Paris)</a:t>
            </a:r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4090"/>
            <a:ext cx="35528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2386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408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7153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70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4294967295"/>
          </p:nvPr>
        </p:nvSpPr>
        <p:spPr>
          <a:xfrm>
            <a:off x="683568" y="1124744"/>
            <a:ext cx="7772400" cy="4824536"/>
          </a:xfrm>
        </p:spPr>
        <p:txBody>
          <a:bodyPr>
            <a:normAutofit/>
          </a:bodyPr>
          <a:lstStyle/>
          <a:p>
            <a:r>
              <a:rPr lang="pt-PT" b="1" dirty="0"/>
              <a:t>RENASCIMENTO – 1500 – valorização do homem</a:t>
            </a:r>
          </a:p>
          <a:p>
            <a:endParaRPr lang="pt-PT" b="1" dirty="0"/>
          </a:p>
          <a:p>
            <a:endParaRPr lang="pt-PT" b="1" dirty="0"/>
          </a:p>
          <a:p>
            <a:r>
              <a:rPr lang="pt-PT" b="1" dirty="0"/>
              <a:t>BARROCO – 1600 – riqueza, religião</a:t>
            </a:r>
          </a:p>
          <a:p>
            <a:endParaRPr lang="pt-PT" b="1" dirty="0"/>
          </a:p>
          <a:p>
            <a:pPr marL="0" indent="0">
              <a:buNone/>
            </a:pPr>
            <a:endParaRPr lang="pt-PT" b="1" dirty="0"/>
          </a:p>
          <a:p>
            <a:r>
              <a:rPr lang="pt-PT" b="1" dirty="0"/>
              <a:t>NEOCLACISSISMO – final do século XVIII e meados do século XIX</a:t>
            </a: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/>
              <a:t>– Napoleão, Revolução Francesa.</a:t>
            </a:r>
            <a:r>
              <a:rPr lang="pt-PT" b="1" dirty="0">
                <a:solidFill>
                  <a:schemeClr val="bg1"/>
                </a:solidFill>
              </a:rPr>
              <a:t>    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79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467544" y="764704"/>
            <a:ext cx="82296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PT" dirty="0"/>
              <a:t>A porta de Brandemburgo, em Berlim – </a:t>
            </a:r>
            <a:r>
              <a:rPr lang="pt-PT" b="1" u="sng" dirty="0"/>
              <a:t>arquiteto  Karl Gotthard Langhans</a:t>
            </a:r>
            <a:r>
              <a:rPr lang="pt-PT" dirty="0"/>
              <a:t> (1732-1808) e foi construída entre 1789 e 1794.</a:t>
            </a:r>
          </a:p>
          <a:p>
            <a:pPr>
              <a:lnSpc>
                <a:spcPct val="150000"/>
              </a:lnSpc>
            </a:pPr>
            <a:r>
              <a:rPr lang="pt-PT" dirty="0"/>
              <a:t>  - Imponentes colunas Dóricas</a:t>
            </a:r>
          </a:p>
          <a:p>
            <a:pPr>
              <a:lnSpc>
                <a:spcPct val="150000"/>
              </a:lnSpc>
            </a:pPr>
            <a:r>
              <a:rPr lang="pt-PT" dirty="0"/>
              <a:t>  - Conjunto escultórico de Gottfried Shadow (1764-1850), constituído por uma quadriga de bronze conduzida pela deusa da vitória.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1665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8" y="1126664"/>
            <a:ext cx="7416824" cy="539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pt-PT" sz="2400" b="1" dirty="0">
                <a:solidFill>
                  <a:schemeClr val="tx1"/>
                </a:solidFill>
              </a:rPr>
              <a:t>Porta de Brandemburgo, em Berlim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74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9" y="560864"/>
            <a:ext cx="840684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563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>
                <a:solidFill>
                  <a:schemeClr val="tx1"/>
                </a:solidFill>
              </a:rPr>
              <a:t>Para construir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pt-PT" dirty="0"/>
              <a:t>Por que o estilo predominante na Europa no fim do século XVIII e inicío do século XIX foi chamado Neoclassicismo ou Academicismo?</a:t>
            </a:r>
          </a:p>
          <a:p>
            <a:pPr marL="457200" indent="-457200">
              <a:buAutoNum type="arabicParenR"/>
            </a:pPr>
            <a:r>
              <a:rPr lang="pt-PT" dirty="0"/>
              <a:t>Fale das caracteristicas  do Neoclassicismo, na pintura e na arquitetura.</a:t>
            </a:r>
          </a:p>
          <a:p>
            <a:pPr marL="0" indent="0">
              <a:buNone/>
            </a:pPr>
            <a:endParaRPr lang="pt-PT" dirty="0"/>
          </a:p>
          <a:p>
            <a:pPr marL="457200" indent="-457200">
              <a:buAutoNum type="arabi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109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35360"/>
          </a:xfrm>
        </p:spPr>
        <p:txBody>
          <a:bodyPr>
            <a:noAutofit/>
          </a:bodyPr>
          <a:lstStyle/>
          <a:p>
            <a:r>
              <a:rPr lang="pt-PT" sz="2000" dirty="0">
                <a:solidFill>
                  <a:schemeClr val="tx1"/>
                </a:solidFill>
              </a:rPr>
              <a:t>3) (Ufscar-SP) Marat foi um importante personagem na Revolução francesa (1789). Seu assassinato teve várias representações. Uma delas foi o quadro de David Amorte de Marat, um símbolo do movimento revolucionário ee de grande importância a história da arte.</a:t>
            </a:r>
            <a:br>
              <a:rPr lang="pt-PT" sz="2000" dirty="0">
                <a:solidFill>
                  <a:schemeClr val="tx1"/>
                </a:solidFill>
              </a:rPr>
            </a:b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0642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sz="2000" b="1" dirty="0"/>
              <a:t>Em relação a esta obra, é correto afirmar que:</a:t>
            </a:r>
          </a:p>
          <a:p>
            <a:pPr marL="0" indent="0">
              <a:buNone/>
            </a:pPr>
            <a:endParaRPr lang="pt-PT" sz="2000" b="1" dirty="0"/>
          </a:p>
          <a:p>
            <a:pPr marL="0" indent="0">
              <a:buNone/>
            </a:pPr>
            <a:r>
              <a:rPr lang="pt-PT" sz="2000" b="1" dirty="0"/>
              <a:t>a) David ressaltou características da história pessoal de Marat, ou seja, um revolucionário de origem humilde e camponesa.</a:t>
            </a:r>
          </a:p>
          <a:p>
            <a:pPr marL="0" indent="0">
              <a:buNone/>
            </a:pPr>
            <a:endParaRPr lang="pt-PT" sz="2000" b="1" dirty="0"/>
          </a:p>
          <a:p>
            <a:pPr marL="0" indent="0">
              <a:buNone/>
            </a:pPr>
            <a:r>
              <a:rPr lang="pt-PT" sz="2000" b="1" dirty="0"/>
              <a:t>b) Marat foi retratado como um símbolo dos radicais girondinos, responsáveis pela expulsão dos montanheses da Convenção e execução de seus líderes.</a:t>
            </a:r>
          </a:p>
          <a:p>
            <a:pPr marL="0" indent="0">
              <a:buNone/>
            </a:pPr>
            <a:endParaRPr lang="pt-PT" sz="2000" b="1" dirty="0"/>
          </a:p>
          <a:p>
            <a:pPr marL="0" indent="0">
              <a:buNone/>
            </a:pPr>
            <a:r>
              <a:rPr lang="pt-PT" sz="2000" b="1" dirty="0"/>
              <a:t>c) David inaugurou a pintura histórica, mítica e heroica, apresentando a eternidade do personagem.</a:t>
            </a:r>
          </a:p>
          <a:p>
            <a:pPr marL="0" indent="0">
              <a:buNone/>
            </a:pPr>
            <a:endParaRPr lang="pt-PT" sz="2000" b="1" dirty="0"/>
          </a:p>
          <a:p>
            <a:pPr marL="0" indent="0">
              <a:buNone/>
            </a:pPr>
            <a:r>
              <a:rPr lang="pt-PT" sz="2000" b="1" dirty="0"/>
              <a:t>d) David retratou Marat de uma forma não épica, diferenciando sua obra do idealismo da arte acadêmica aristocrática.</a:t>
            </a:r>
          </a:p>
          <a:p>
            <a:pPr marL="0" indent="0">
              <a:buNone/>
            </a:pPr>
            <a:endParaRPr lang="pt-PT" sz="2000" b="1" dirty="0"/>
          </a:p>
          <a:p>
            <a:pPr marL="0" indent="0">
              <a:buNone/>
            </a:pPr>
            <a:r>
              <a:rPr lang="pt-PT" sz="2000" b="1" dirty="0"/>
              <a:t>e) David transformou Marat em personagem das tragédias gregas e sua morte em um ato romântico da revolução. 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13919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Referência</a:t>
            </a:r>
            <a:r>
              <a:rPr lang="pt-BR"/>
              <a:t>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Proença, Graça. História da Arte. Ed. Ática </a:t>
            </a:r>
          </a:p>
          <a:p>
            <a:r>
              <a:rPr lang="pt-BR" dirty="0" err="1"/>
              <a:t>Strickland</a:t>
            </a:r>
            <a:r>
              <a:rPr lang="pt-BR" dirty="0"/>
              <a:t>, Carol. Arte Comentada da pré-história ao pós moderno. Ed. Ediouro </a:t>
            </a:r>
          </a:p>
          <a:p>
            <a:r>
              <a:rPr lang="pt-BR" dirty="0"/>
              <a:t>Imagens </a:t>
            </a:r>
            <a:r>
              <a:rPr lang="pt-BR" dirty="0" err="1"/>
              <a:t>google</a:t>
            </a:r>
            <a:r>
              <a:rPr lang="pt-BR" dirty="0"/>
              <a:t> </a:t>
            </a:r>
            <a:r>
              <a:rPr lang="pt-BR" dirty="0" err="1"/>
              <a:t>arts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682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tx1"/>
                </a:solidFill>
              </a:rPr>
              <a:t>Academicismo ou Neoclassicismo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PT" b="1" dirty="0"/>
              <a:t>Burguesia que assumiu a direção da sociedade européia após a Revolução Francesa (fim do século XVIII) e pricipalmente com o Império de Napoleão.</a:t>
            </a:r>
          </a:p>
          <a:p>
            <a:pPr>
              <a:buFont typeface="Wingdings" pitchFamily="2" charset="2"/>
              <a:buChar char="Ø"/>
            </a:pPr>
            <a:endParaRPr lang="pt-PT" b="1" dirty="0"/>
          </a:p>
          <a:p>
            <a:pPr>
              <a:buFont typeface="Wingdings" pitchFamily="2" charset="2"/>
              <a:buChar char="Ø"/>
            </a:pPr>
            <a:r>
              <a:rPr lang="pt-PT" b="1" dirty="0"/>
              <a:t>Neoclacissismo retornou os princípios da arte na Antiguidade greco-romana.</a:t>
            </a:r>
          </a:p>
          <a:p>
            <a:pPr marL="0" indent="0">
              <a:buNone/>
            </a:pPr>
            <a:endParaRPr lang="pt-PT" b="1" dirty="0"/>
          </a:p>
          <a:p>
            <a:pPr>
              <a:buFont typeface="Wingdings" pitchFamily="2" charset="2"/>
              <a:buChar char="Ø"/>
            </a:pPr>
            <a:r>
              <a:rPr lang="pt-PT" b="1" dirty="0"/>
              <a:t>Academicismo – conceito básico para o ensino nas academias mantidas pelos governos europeus.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0093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Clássicos e Academias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PT" dirty="0"/>
              <a:t>Uma obra de arte só seria perfeitamente bela se imitasse não as formas da natureza, mas as que os artistas classicos gregos e renascentistas italianos já haviam criado, por isso o </a:t>
            </a:r>
            <a:r>
              <a:rPr lang="pt-PT" b="1" u="sng" dirty="0"/>
              <a:t>tecnicismo</a:t>
            </a:r>
            <a:r>
              <a:rPr lang="pt-PT" dirty="0"/>
              <a:t>, pois isso só era possível através de um aprendizado das técnicas e convenções da arte clássica (academias).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546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dirty="0"/>
              <a:t>Quando adotada a arte greco-romana no classicismo eles estão buscando o modelo de equilíbrio, proporção e clareza.</a:t>
            </a:r>
          </a:p>
          <a:p>
            <a:pPr>
              <a:lnSpc>
                <a:spcPct val="150000"/>
              </a:lnSpc>
            </a:pPr>
            <a:r>
              <a:rPr lang="pt-PT" dirty="0"/>
              <a:t>A principal fonte de inspiração para os neoclasssicista vinha das narrativas históricas.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811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Pintura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3200" dirty="0"/>
              <a:t>Inspirada na escultura classica grega e na pintura renascentista de Rafael, mestre inegável do equilíbrio da composição e da harmonia do colorido.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89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Principais pintores: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876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PT" b="1" dirty="0"/>
              <a:t>Jacques- Louis David (1748 – 1825) – </a:t>
            </a:r>
            <a:r>
              <a:rPr lang="pt-PT" dirty="0"/>
              <a:t>Pintor da Revolução Francesa  e pintor oficial do Império de Napoleão.</a:t>
            </a:r>
          </a:p>
          <a:p>
            <a:pPr marL="274320" lvl="1" indent="0" algn="just">
              <a:lnSpc>
                <a:spcPct val="160000"/>
              </a:lnSpc>
              <a:buNone/>
            </a:pPr>
            <a:r>
              <a:rPr lang="pt-PT" sz="2400" dirty="0"/>
              <a:t>A característica mais forte de sua pintura é  o realismo, mas em algumas também expressam fortes emoções Morte de Marat).</a:t>
            </a:r>
          </a:p>
          <a:p>
            <a:endParaRPr lang="pt-PT" dirty="0"/>
          </a:p>
          <a:p>
            <a:pPr lvl="2">
              <a:lnSpc>
                <a:spcPct val="150000"/>
              </a:lnSpc>
            </a:pPr>
            <a:r>
              <a:rPr lang="pt-PT" sz="2400" dirty="0"/>
              <a:t>O juramento de Horácios (1784)</a:t>
            </a:r>
          </a:p>
          <a:p>
            <a:pPr lvl="2">
              <a:lnSpc>
                <a:spcPct val="150000"/>
              </a:lnSpc>
            </a:pPr>
            <a:r>
              <a:rPr lang="pt-PT" sz="2400" dirty="0"/>
              <a:t>A morte de Sócrates (1787)</a:t>
            </a:r>
          </a:p>
          <a:p>
            <a:pPr lvl="2">
              <a:lnSpc>
                <a:spcPct val="150000"/>
              </a:lnSpc>
            </a:pPr>
            <a:r>
              <a:rPr lang="pt-PT" sz="2400" dirty="0"/>
              <a:t>A morte de Marat ( 1793) </a:t>
            </a:r>
          </a:p>
          <a:p>
            <a:pPr lvl="2">
              <a:lnSpc>
                <a:spcPct val="150000"/>
              </a:lnSpc>
            </a:pPr>
            <a:r>
              <a:rPr lang="pt-PT" sz="2400" dirty="0"/>
              <a:t>Bonaparte atravessando os Alpes (1801)</a:t>
            </a:r>
          </a:p>
          <a:p>
            <a:pPr marL="822960" lvl="3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r>
              <a:rPr lang="pt-PT" dirty="0"/>
              <a:t>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069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73302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5877272"/>
            <a:ext cx="8229600" cy="864096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pt-PT" sz="2400" dirty="0"/>
              <a:t>                           O juramento de Horácios (1784)</a:t>
            </a:r>
            <a:br>
              <a:rPr lang="pt-PT" sz="2400" dirty="0"/>
            </a:br>
            <a:r>
              <a:rPr lang="pt-PT" sz="2400" dirty="0"/>
              <a:t>                                     330 cm x 425 cm </a:t>
            </a:r>
            <a:br>
              <a:rPr lang="pt-PT" sz="2400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276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8" y="332656"/>
            <a:ext cx="7253531" cy="560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571" y="5949280"/>
            <a:ext cx="8229600" cy="1016222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pt-PT" sz="2400" dirty="0"/>
              <a:t>                            A morte de Sócrates (1787)</a:t>
            </a:r>
            <a:br>
              <a:rPr lang="pt-PT" sz="2400" dirty="0"/>
            </a:br>
            <a:r>
              <a:rPr lang="pt-PT" sz="2400" dirty="0"/>
              <a:t>                                    130 cm x 196 cm</a:t>
            </a:r>
            <a:br>
              <a:rPr lang="pt-PT" sz="2400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5059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1041</TotalTime>
  <Words>782</Words>
  <Application>Microsoft Office PowerPoint</Application>
  <PresentationFormat>Apresentação na tela (4:3)</PresentationFormat>
  <Paragraphs>71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Arial</vt:lpstr>
      <vt:lpstr>Wingdings</vt:lpstr>
      <vt:lpstr>Brilho</vt:lpstr>
      <vt:lpstr>NEOCLASSICISMO</vt:lpstr>
      <vt:lpstr>Apresentação do PowerPoint</vt:lpstr>
      <vt:lpstr>Academicismo ou Neoclassicismo</vt:lpstr>
      <vt:lpstr>Clássicos e Academias </vt:lpstr>
      <vt:lpstr>Apresentação do PowerPoint</vt:lpstr>
      <vt:lpstr>Pintura </vt:lpstr>
      <vt:lpstr>Principais pintores:</vt:lpstr>
      <vt:lpstr>                           O juramento de Horácios (1784)                                      330 cm x 425 cm  </vt:lpstr>
      <vt:lpstr>                            A morte de Sócrates (1787)                                     130 cm x 196 cm </vt:lpstr>
      <vt:lpstr>           A morte de Marat ( 1793)                      163 cm x 126 cm </vt:lpstr>
      <vt:lpstr>              Bonaparte atravessando os Alpes (1801)                                   271 cm x 232 cm </vt:lpstr>
      <vt:lpstr>Apresentação do PowerPoint</vt:lpstr>
      <vt:lpstr>Apresentação do PowerPoint</vt:lpstr>
      <vt:lpstr>                    Banhista de Valpinçon (1808)                               140 cm x 95 cm </vt:lpstr>
      <vt:lpstr>                     A grande odalisca (1814)                                          91cm x 162 cm</vt:lpstr>
      <vt:lpstr>Retrato de Louis-François Bertin (1832)                   115 cm x 93,5 cm</vt:lpstr>
      <vt:lpstr>A ARQUITETURA NEOCLÁSSICA</vt:lpstr>
      <vt:lpstr>Igreja de Santa Genoveva (atual Panteão Nacional em Paris)</vt:lpstr>
      <vt:lpstr>Apresentação do PowerPoint</vt:lpstr>
      <vt:lpstr>Apresentação do PowerPoint</vt:lpstr>
      <vt:lpstr>Porta de Brandemburgo, em Berlim</vt:lpstr>
      <vt:lpstr>Apresentação do PowerPoint</vt:lpstr>
      <vt:lpstr>Para construir</vt:lpstr>
      <vt:lpstr>3) (Ufscar-SP) Marat foi um importante personagem na Revolução francesa (1789). Seu assassinato teve várias representações. Uma delas foi o quadro de David Amorte de Marat, um símbolo do movimento revolucionário ee de grande importância a história da arte. 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NEOCLASSICISMO</dc:title>
  <dc:creator>Marcia Cazella</dc:creator>
  <cp:lastModifiedBy>Maria Cristina Barbieri Lima</cp:lastModifiedBy>
  <cp:revision>36</cp:revision>
  <dcterms:created xsi:type="dcterms:W3CDTF">2016-04-24T13:23:28Z</dcterms:created>
  <dcterms:modified xsi:type="dcterms:W3CDTF">2017-03-19T03:03:34Z</dcterms:modified>
</cp:coreProperties>
</file>