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sldIdLst>
    <p:sldId id="256" r:id="rId2"/>
    <p:sldId id="286" r:id="rId3"/>
    <p:sldId id="293" r:id="rId4"/>
    <p:sldId id="294" r:id="rId5"/>
    <p:sldId id="295" r:id="rId6"/>
    <p:sldId id="287" r:id="rId7"/>
    <p:sldId id="288" r:id="rId8"/>
    <p:sldId id="291" r:id="rId9"/>
    <p:sldId id="292" r:id="rId10"/>
    <p:sldId id="296" r:id="rId11"/>
    <p:sldId id="278" r:id="rId12"/>
    <p:sldId id="279" r:id="rId13"/>
    <p:sldId id="280" r:id="rId14"/>
    <p:sldId id="281" r:id="rId15"/>
    <p:sldId id="297" r:id="rId16"/>
    <p:sldId id="298" r:id="rId17"/>
    <p:sldId id="299" r:id="rId18"/>
    <p:sldId id="300" r:id="rId19"/>
    <p:sldId id="301" r:id="rId20"/>
    <p:sldId id="302" r:id="rId21"/>
    <p:sldId id="303" r:id="rId22"/>
    <p:sldId id="307" r:id="rId23"/>
    <p:sldId id="30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11" autoAdjust="0"/>
    <p:restoredTop sz="94652" autoAdjust="0"/>
  </p:normalViewPr>
  <p:slideViewPr>
    <p:cSldViewPr>
      <p:cViewPr varScale="1">
        <p:scale>
          <a:sx n="87" d="100"/>
          <a:sy n="87" d="100"/>
        </p:scale>
        <p:origin x="-1368" y="-84"/>
      </p:cViewPr>
      <p:guideLst>
        <p:guide orient="horz" pos="2160"/>
        <p:guide pos="2880"/>
      </p:guideLst>
    </p:cSldViewPr>
  </p:slideViewPr>
  <p:outlineViewPr>
    <p:cViewPr>
      <p:scale>
        <a:sx n="33" d="100"/>
        <a:sy n="33" d="100"/>
      </p:scale>
      <p:origin x="48" y="5785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pt-BR"/>
              <a:t>Clique para editar o título mestre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7D0065BE-0657-4A47-90AD-C21C55E16B19}" type="datetime4">
              <a:rPr lang="en-US" smtClean="0"/>
              <a:pPr/>
              <a:t>March 6,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pPr/>
              <a:t>March 6,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pt-BR"/>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pPr/>
              <a:t>March 6,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Date Placeholder 3"/>
          <p:cNvSpPr>
            <a:spLocks noGrp="1"/>
          </p:cNvSpPr>
          <p:nvPr>
            <p:ph type="dt" sz="half" idx="10"/>
          </p:nvPr>
        </p:nvSpPr>
        <p:spPr/>
        <p:txBody>
          <a:bodyPr/>
          <a:lstStyle/>
          <a:p>
            <a:fld id="{D47BB8AF-C16A-4836-A92D-61834B5F0BA5}" type="datetime4">
              <a:rPr lang="en-US" smtClean="0"/>
              <a:pPr/>
              <a:t>March 6,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pt-BR"/>
              <a:t>Clique para editar o título mestre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Date Placeholder 3"/>
          <p:cNvSpPr>
            <a:spLocks noGrp="1"/>
          </p:cNvSpPr>
          <p:nvPr>
            <p:ph type="dt" sz="half" idx="10"/>
          </p:nvPr>
        </p:nvSpPr>
        <p:spPr/>
        <p:txBody>
          <a:bodyPr/>
          <a:lstStyle/>
          <a:p>
            <a:fld id="{647D2193-4505-4A75-99BB-880C6989A757}" type="datetime4">
              <a:rPr lang="en-US" smtClean="0"/>
              <a:pPr/>
              <a:t>March 6,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54ED01-E2A0-4C1E-8E21-014B99041579}"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113A18F4-33C3-445B-924C-31108C51719C}" type="datetime4">
              <a:rPr lang="en-US" smtClean="0"/>
              <a:pPr/>
              <a:t>March 6,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Date Placeholder 6"/>
          <p:cNvSpPr>
            <a:spLocks noGrp="1"/>
          </p:cNvSpPr>
          <p:nvPr>
            <p:ph type="dt" sz="half" idx="10"/>
          </p:nvPr>
        </p:nvSpPr>
        <p:spPr/>
        <p:txBody>
          <a:bodyPr/>
          <a:lstStyle/>
          <a:p>
            <a:fld id="{3AF7543A-E259-478F-9E0D-57BA40E442B7}" type="datetime4">
              <a:rPr lang="en-US" smtClean="0"/>
              <a:pPr/>
              <a:t>March 6, 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54ED01-E2A0-4C1E-8E21-014B99041579}"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pPr/>
              <a:t>March 6, 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54ED01-E2A0-4C1E-8E21-014B99041579}"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pPr/>
              <a:t>March 6, 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54ED01-E2A0-4C1E-8E21-014B99041579}"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pt-BR"/>
              <a:t>Clique para editar o título mestre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Date Placeholder 4"/>
          <p:cNvSpPr>
            <a:spLocks noGrp="1"/>
          </p:cNvSpPr>
          <p:nvPr>
            <p:ph type="dt" sz="half" idx="10"/>
          </p:nvPr>
        </p:nvSpPr>
        <p:spPr/>
        <p:txBody>
          <a:bodyPr/>
          <a:lstStyle/>
          <a:p>
            <a:fld id="{DC7EAB0C-2220-4D0E-A0DD-DB7FA0F742F4}" type="datetime4">
              <a:rPr lang="en-US" smtClean="0"/>
              <a:pPr/>
              <a:t>March 6, 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‹nº›</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pt-BR"/>
              <a:t>Clique para editar o título mestre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8" name="Date Placeholder 7"/>
          <p:cNvSpPr>
            <a:spLocks noGrp="1"/>
          </p:cNvSpPr>
          <p:nvPr>
            <p:ph type="dt" sz="half" idx="10"/>
          </p:nvPr>
        </p:nvSpPr>
        <p:spPr/>
        <p:txBody>
          <a:bodyPr/>
          <a:lstStyle/>
          <a:p>
            <a:fld id="{E3416D63-31BF-4B94-B6C5-E20B2C63F515}" type="datetime4">
              <a:rPr lang="en-US" smtClean="0"/>
              <a:pPr/>
              <a:t>March 6, 2017</a:t>
            </a:fld>
            <a:endParaRPr lang="en-US"/>
          </a:p>
        </p:txBody>
      </p:sp>
      <p:sp>
        <p:nvSpPr>
          <p:cNvPr id="9" name="Slide Number Placeholder 8"/>
          <p:cNvSpPr>
            <a:spLocks noGrp="1"/>
          </p:cNvSpPr>
          <p:nvPr>
            <p:ph type="sldNum" sz="quarter" idx="11"/>
          </p:nvPr>
        </p:nvSpPr>
        <p:spPr/>
        <p:txBody>
          <a:bodyPr/>
          <a:lstStyle/>
          <a:p>
            <a:fld id="{2754ED01-E2A0-4C1E-8E21-014B99041579}" type="slidenum">
              <a:rPr lang="en-US" smtClean="0"/>
              <a:pPr/>
              <a:t>‹nº›</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pt-BR"/>
              <a:t>Clique para editar o título mestre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2754ED01-E2A0-4C1E-8E21-014B99041579}" type="slidenum">
              <a:rPr lang="en-US" smtClean="0"/>
              <a:pPr/>
              <a:t>‹nº›</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62B1B13E-D5AF-485E-81A1-82A140076526}" type="datetime4">
              <a:rPr lang="en-US" smtClean="0"/>
              <a:pPr/>
              <a:t>March 6, 2017</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11560" y="548680"/>
            <a:ext cx="7543800" cy="2870175"/>
          </a:xfrm>
        </p:spPr>
        <p:txBody>
          <a:bodyPr/>
          <a:lstStyle/>
          <a:p>
            <a:r>
              <a:rPr lang="pt-PT" b="1" dirty="0"/>
              <a:t> Arte Moderna Brasileira</a:t>
            </a:r>
            <a:endParaRPr lang="pt-BR" b="1" dirty="0"/>
          </a:p>
        </p:txBody>
      </p:sp>
    </p:spTree>
    <p:extLst>
      <p:ext uri="{BB962C8B-B14F-4D97-AF65-F5344CB8AC3E}">
        <p14:creationId xmlns:p14="http://schemas.microsoft.com/office/powerpoint/2010/main" val="3050071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t>Fase de Temática social </a:t>
            </a:r>
            <a:endParaRPr lang="pt-BR" b="1" dirty="0"/>
          </a:p>
        </p:txBody>
      </p:sp>
      <p:sp>
        <p:nvSpPr>
          <p:cNvPr id="3" name="Espaço Reservado para Conteúdo 2"/>
          <p:cNvSpPr>
            <a:spLocks noGrp="1"/>
          </p:cNvSpPr>
          <p:nvPr>
            <p:ph idx="1"/>
          </p:nvPr>
        </p:nvSpPr>
        <p:spPr>
          <a:xfrm>
            <a:off x="457200" y="5901160"/>
            <a:ext cx="7620000" cy="768200"/>
          </a:xfrm>
        </p:spPr>
        <p:txBody>
          <a:bodyPr>
            <a:normAutofit/>
          </a:bodyPr>
          <a:lstStyle/>
          <a:p>
            <a:r>
              <a:rPr lang="pt-PT" sz="2800" b="1" dirty="0"/>
              <a:t>Tarsila do Amaral – Operários (1933)</a:t>
            </a:r>
            <a:endParaRPr lang="pt-BR" sz="2800" b="1" dirty="0"/>
          </a:p>
        </p:txBody>
      </p:sp>
      <p:sp>
        <p:nvSpPr>
          <p:cNvPr id="4" name="Espaço Reservado para Número de Slide 3"/>
          <p:cNvSpPr>
            <a:spLocks noGrp="1"/>
          </p:cNvSpPr>
          <p:nvPr>
            <p:ph type="sldNum" sz="quarter" idx="12"/>
          </p:nvPr>
        </p:nvSpPr>
        <p:spPr/>
        <p:txBody>
          <a:bodyPr/>
          <a:lstStyle/>
          <a:p>
            <a:fld id="{2754ED01-E2A0-4C1E-8E21-014B99041579}" type="slidenum">
              <a:rPr lang="en-US" smtClean="0"/>
              <a:pPr/>
              <a:t>10</a:t>
            </a:fld>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7193544" cy="4560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410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PT" sz="3600" b="1" dirty="0"/>
              <a:t>Artistas e movimentos Após  Semana de Arte Moderna</a:t>
            </a:r>
            <a:endParaRPr lang="pt-BR" sz="3600" b="1" dirty="0"/>
          </a:p>
        </p:txBody>
      </p:sp>
      <p:sp>
        <p:nvSpPr>
          <p:cNvPr id="3" name="Espaço Reservado para Conteúdo 2"/>
          <p:cNvSpPr>
            <a:spLocks noGrp="1"/>
          </p:cNvSpPr>
          <p:nvPr>
            <p:ph idx="1"/>
          </p:nvPr>
        </p:nvSpPr>
        <p:spPr/>
        <p:txBody>
          <a:bodyPr/>
          <a:lstStyle/>
          <a:p>
            <a:endParaRPr lang="pt-PT" dirty="0"/>
          </a:p>
          <a:p>
            <a:pPr algn="just">
              <a:lnSpc>
                <a:spcPct val="150000"/>
              </a:lnSpc>
            </a:pPr>
            <a:r>
              <a:rPr lang="pt-PT" sz="2800" dirty="0"/>
              <a:t>Os artistas pós Semana também não eram adeptos dos princípios acadêmicos, mas preocupavam-se em dominar os aspectos  técnicos da elaboração de uma obra de arte.</a:t>
            </a:r>
          </a:p>
          <a:p>
            <a:pPr algn="just">
              <a:lnSpc>
                <a:spcPct val="150000"/>
              </a:lnSpc>
            </a:pPr>
            <a:endParaRPr lang="pt-PT" dirty="0"/>
          </a:p>
          <a:p>
            <a:pPr algn="just">
              <a:lnSpc>
                <a:spcPct val="150000"/>
              </a:lnSpc>
            </a:pPr>
            <a:endParaRPr lang="pt-PT" dirty="0"/>
          </a:p>
          <a:p>
            <a:pPr algn="just">
              <a:lnSpc>
                <a:spcPct val="150000"/>
              </a:lnSpc>
            </a:pPr>
            <a:endParaRPr lang="pt-PT" dirty="0"/>
          </a:p>
          <a:p>
            <a:pPr algn="just">
              <a:lnSpc>
                <a:spcPct val="150000"/>
              </a:lnSpc>
            </a:pPr>
            <a:endParaRPr lang="pt-PT" dirty="0"/>
          </a:p>
          <a:p>
            <a:pPr algn="just">
              <a:lnSpc>
                <a:spcPct val="150000"/>
              </a:lnSpc>
            </a:pPr>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PT" dirty="0"/>
          </a:p>
          <a:p>
            <a:endParaRPr lang="pt-BR" dirty="0"/>
          </a:p>
        </p:txBody>
      </p:sp>
      <p:sp>
        <p:nvSpPr>
          <p:cNvPr id="4" name="Espaço Reservado para Número de Slide 3"/>
          <p:cNvSpPr>
            <a:spLocks noGrp="1"/>
          </p:cNvSpPr>
          <p:nvPr>
            <p:ph type="sldNum" sz="quarter" idx="12"/>
          </p:nvPr>
        </p:nvSpPr>
        <p:spPr/>
        <p:txBody>
          <a:bodyPr/>
          <a:lstStyle/>
          <a:p>
            <a:fld id="{2754ED01-E2A0-4C1E-8E21-014B99041579}" type="slidenum">
              <a:rPr lang="en-US" smtClean="0"/>
              <a:pPr/>
              <a:t>11</a:t>
            </a:fld>
            <a:endParaRPr lang="en-US"/>
          </a:p>
        </p:txBody>
      </p:sp>
    </p:spTree>
    <p:extLst>
      <p:ext uri="{BB962C8B-B14F-4D97-AF65-F5344CB8AC3E}">
        <p14:creationId xmlns:p14="http://schemas.microsoft.com/office/powerpoint/2010/main" val="3715710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Principais artistas </a:t>
            </a:r>
            <a:endParaRPr lang="pt-BR" dirty="0"/>
          </a:p>
        </p:txBody>
      </p:sp>
      <p:sp>
        <p:nvSpPr>
          <p:cNvPr id="3" name="Espaço Reservado para Conteúdo 2"/>
          <p:cNvSpPr>
            <a:spLocks noGrp="1"/>
          </p:cNvSpPr>
          <p:nvPr>
            <p:ph idx="1"/>
          </p:nvPr>
        </p:nvSpPr>
        <p:spPr/>
        <p:txBody>
          <a:bodyPr>
            <a:normAutofit lnSpcReduction="10000"/>
          </a:bodyPr>
          <a:lstStyle/>
          <a:p>
            <a:pPr>
              <a:lnSpc>
                <a:spcPct val="150000"/>
              </a:lnSpc>
            </a:pPr>
            <a:r>
              <a:rPr lang="pt-PT" sz="2800" dirty="0"/>
              <a:t>Candido Portinari (1903-1962) – expressionista, </a:t>
            </a:r>
            <a:r>
              <a:rPr lang="pt-PT" sz="2800" b="1" dirty="0"/>
              <a:t>maior características pintura de mural </a:t>
            </a:r>
          </a:p>
          <a:p>
            <a:pPr>
              <a:lnSpc>
                <a:spcPct val="150000"/>
              </a:lnSpc>
            </a:pPr>
            <a:r>
              <a:rPr lang="pt-PT" sz="2800" dirty="0"/>
              <a:t>Alberto Guignard (1896-1962) - Surrealista</a:t>
            </a:r>
          </a:p>
          <a:p>
            <a:pPr>
              <a:lnSpc>
                <a:spcPct val="150000"/>
              </a:lnSpc>
            </a:pPr>
            <a:r>
              <a:rPr lang="pt-PT" sz="2800" dirty="0"/>
              <a:t>Ismael Nery (1900-1934)- Surrealista </a:t>
            </a:r>
          </a:p>
          <a:p>
            <a:pPr>
              <a:lnSpc>
                <a:spcPct val="150000"/>
              </a:lnSpc>
            </a:pPr>
            <a:r>
              <a:rPr lang="pt-PT" sz="2800" b="1" dirty="0"/>
              <a:t>Cícero Dias (1908- 2003)-</a:t>
            </a:r>
            <a:r>
              <a:rPr lang="pt-PT" sz="2800" dirty="0"/>
              <a:t> Surrealista </a:t>
            </a:r>
          </a:p>
          <a:p>
            <a:pPr>
              <a:lnSpc>
                <a:spcPct val="150000"/>
              </a:lnSpc>
            </a:pPr>
            <a:r>
              <a:rPr lang="pt-PT" sz="2800" b="1" dirty="0"/>
              <a:t>Bruno Giorgi (1905-1993) –</a:t>
            </a:r>
            <a:r>
              <a:rPr lang="pt-PT" sz="2800" dirty="0"/>
              <a:t> escultor  impressionista</a:t>
            </a:r>
            <a:endParaRPr lang="pt-BR" sz="2800" dirty="0"/>
          </a:p>
        </p:txBody>
      </p:sp>
      <p:sp>
        <p:nvSpPr>
          <p:cNvPr id="4" name="Espaço Reservado para Número de Slide 3"/>
          <p:cNvSpPr>
            <a:spLocks noGrp="1"/>
          </p:cNvSpPr>
          <p:nvPr>
            <p:ph type="sldNum" sz="quarter" idx="12"/>
          </p:nvPr>
        </p:nvSpPr>
        <p:spPr/>
        <p:txBody>
          <a:bodyPr/>
          <a:lstStyle/>
          <a:p>
            <a:fld id="{2754ED01-E2A0-4C1E-8E21-014B99041579}" type="slidenum">
              <a:rPr lang="en-US" smtClean="0"/>
              <a:pPr/>
              <a:t>12</a:t>
            </a:fld>
            <a:endParaRPr lang="en-US"/>
          </a:p>
        </p:txBody>
      </p:sp>
    </p:spTree>
    <p:extLst>
      <p:ext uri="{BB962C8B-B14F-4D97-AF65-F5344CB8AC3E}">
        <p14:creationId xmlns:p14="http://schemas.microsoft.com/office/powerpoint/2010/main" val="1662572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Cândido Portinari (1903-1962)</a:t>
            </a:r>
            <a:endParaRPr lang="pt-BR" dirty="0"/>
          </a:p>
        </p:txBody>
      </p:sp>
      <p:sp>
        <p:nvSpPr>
          <p:cNvPr id="3" name="Espaço Reservado para Conteúdo 2"/>
          <p:cNvSpPr>
            <a:spLocks noGrp="1"/>
          </p:cNvSpPr>
          <p:nvPr>
            <p:ph idx="1"/>
          </p:nvPr>
        </p:nvSpPr>
        <p:spPr/>
        <p:txBody>
          <a:bodyPr>
            <a:normAutofit/>
          </a:bodyPr>
          <a:lstStyle/>
          <a:p>
            <a:pPr algn="just">
              <a:lnSpc>
                <a:spcPct val="150000"/>
              </a:lnSpc>
            </a:pPr>
            <a:r>
              <a:rPr lang="pt-BR" sz="2400" dirty="0"/>
              <a:t>Retrata nas suas telas o Brasil – a história, o povo, a cultura, a flora, a fauna... Seus quadros, gravuras, murais revelam a alma brasileira. Preocupado, também, com aqueles que sofrem, Portinari mostra em cores fortes a pobreza, as dificuldades, a dor. Sua expressão plástica, aos poucos, vai superando o academicismo de sua formação, fundindo a ciência antiga da pintura a uma personalidade experimentalista moderna. </a:t>
            </a:r>
          </a:p>
        </p:txBody>
      </p:sp>
      <p:sp>
        <p:nvSpPr>
          <p:cNvPr id="4" name="Espaço Reservado para Número de Slide 3"/>
          <p:cNvSpPr>
            <a:spLocks noGrp="1"/>
          </p:cNvSpPr>
          <p:nvPr>
            <p:ph type="sldNum" sz="quarter" idx="12"/>
          </p:nvPr>
        </p:nvSpPr>
        <p:spPr/>
        <p:txBody>
          <a:bodyPr/>
          <a:lstStyle/>
          <a:p>
            <a:fld id="{2754ED01-E2A0-4C1E-8E21-014B99041579}" type="slidenum">
              <a:rPr lang="en-US" smtClean="0"/>
              <a:pPr/>
              <a:t>13</a:t>
            </a:fld>
            <a:endParaRPr lang="en-US"/>
          </a:p>
        </p:txBody>
      </p:sp>
    </p:spTree>
    <p:extLst>
      <p:ext uri="{BB962C8B-B14F-4D97-AF65-F5344CB8AC3E}">
        <p14:creationId xmlns:p14="http://schemas.microsoft.com/office/powerpoint/2010/main" val="3965768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5994698"/>
            <a:ext cx="7620000" cy="674662"/>
          </a:xfrm>
        </p:spPr>
        <p:txBody>
          <a:bodyPr>
            <a:normAutofit/>
          </a:bodyPr>
          <a:lstStyle/>
          <a:p>
            <a:r>
              <a:rPr lang="pt-PT" sz="3200" b="1" dirty="0"/>
              <a:t>Cândido Portinari -Os retirantes (1944)</a:t>
            </a:r>
            <a:endParaRPr lang="pt-BR" sz="3200" b="1" dirty="0"/>
          </a:p>
        </p:txBody>
      </p:sp>
      <p:sp>
        <p:nvSpPr>
          <p:cNvPr id="4" name="Espaço Reservado para Número de Slide 3"/>
          <p:cNvSpPr>
            <a:spLocks noGrp="1"/>
          </p:cNvSpPr>
          <p:nvPr>
            <p:ph type="sldNum" sz="quarter" idx="12"/>
          </p:nvPr>
        </p:nvSpPr>
        <p:spPr/>
        <p:txBody>
          <a:bodyPr/>
          <a:lstStyle/>
          <a:p>
            <a:fld id="{2754ED01-E2A0-4C1E-8E21-014B99041579}" type="slidenum">
              <a:rPr lang="en-US" smtClean="0"/>
              <a:pPr/>
              <a:t>14</a:t>
            </a:fld>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60648"/>
            <a:ext cx="5400675" cy="573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233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5949280"/>
            <a:ext cx="8460432" cy="648072"/>
          </a:xfrm>
        </p:spPr>
        <p:txBody>
          <a:bodyPr>
            <a:normAutofit/>
          </a:bodyPr>
          <a:lstStyle/>
          <a:p>
            <a:r>
              <a:rPr lang="pt-PT" sz="3200" b="1" dirty="0"/>
              <a:t>Cândido Portinari Meninos com pipas (1947)</a:t>
            </a:r>
            <a:endParaRPr lang="pt-BR" sz="3200" b="1" dirty="0"/>
          </a:p>
        </p:txBody>
      </p:sp>
      <p:sp>
        <p:nvSpPr>
          <p:cNvPr id="4" name="Espaço Reservado para Número de Slide 3"/>
          <p:cNvSpPr>
            <a:spLocks noGrp="1"/>
          </p:cNvSpPr>
          <p:nvPr>
            <p:ph type="sldNum" sz="quarter" idx="12"/>
          </p:nvPr>
        </p:nvSpPr>
        <p:spPr/>
        <p:txBody>
          <a:bodyPr/>
          <a:lstStyle/>
          <a:p>
            <a:fld id="{2754ED01-E2A0-4C1E-8E21-014B99041579}" type="slidenum">
              <a:rPr lang="en-US" smtClean="0"/>
              <a:pPr/>
              <a:t>15</a:t>
            </a:fld>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7482" y="404663"/>
            <a:ext cx="5857483" cy="5328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5772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602749" y="5949280"/>
            <a:ext cx="7620000" cy="667544"/>
          </a:xfrm>
        </p:spPr>
        <p:txBody>
          <a:bodyPr>
            <a:normAutofit/>
          </a:bodyPr>
          <a:lstStyle/>
          <a:p>
            <a:r>
              <a:rPr lang="pt-PT" sz="3600" b="1" dirty="0"/>
              <a:t>Cândido Portinari – Café (1935)</a:t>
            </a:r>
            <a:endParaRPr lang="pt-BR" sz="3600" b="1" dirty="0"/>
          </a:p>
        </p:txBody>
      </p:sp>
      <p:sp>
        <p:nvSpPr>
          <p:cNvPr id="4" name="Espaço Reservado para Número de Slide 3"/>
          <p:cNvSpPr>
            <a:spLocks noGrp="1"/>
          </p:cNvSpPr>
          <p:nvPr>
            <p:ph type="sldNum" sz="quarter" idx="12"/>
          </p:nvPr>
        </p:nvSpPr>
        <p:spPr/>
        <p:txBody>
          <a:bodyPr/>
          <a:lstStyle/>
          <a:p>
            <a:fld id="{2754ED01-E2A0-4C1E-8E21-014B99041579}" type="slidenum">
              <a:rPr lang="en-US" smtClean="0"/>
              <a:pPr/>
              <a:t>16</a:t>
            </a:fld>
            <a:endParaRPr 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10456"/>
            <a:ext cx="7539181" cy="5092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9543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0" y="5877272"/>
            <a:ext cx="8388424" cy="792088"/>
          </a:xfrm>
        </p:spPr>
        <p:txBody>
          <a:bodyPr>
            <a:normAutofit/>
          </a:bodyPr>
          <a:lstStyle/>
          <a:p>
            <a:r>
              <a:rPr lang="pt-PT" sz="2800" b="1" dirty="0"/>
              <a:t>Cândido Portinari – Guerra e Paz (1957) 728 x 546 cm</a:t>
            </a:r>
            <a:endParaRPr lang="pt-BR" sz="2800" b="1" dirty="0"/>
          </a:p>
        </p:txBody>
      </p:sp>
      <p:sp>
        <p:nvSpPr>
          <p:cNvPr id="4" name="Espaço Reservado para Número de Slide 3"/>
          <p:cNvSpPr>
            <a:spLocks noGrp="1"/>
          </p:cNvSpPr>
          <p:nvPr>
            <p:ph type="sldNum" sz="quarter" idx="12"/>
          </p:nvPr>
        </p:nvSpPr>
        <p:spPr/>
        <p:txBody>
          <a:bodyPr/>
          <a:lstStyle/>
          <a:p>
            <a:fld id="{2754ED01-E2A0-4C1E-8E21-014B99041579}" type="slidenum">
              <a:rPr lang="en-US" smtClean="0"/>
              <a:pPr/>
              <a:t>17</a:t>
            </a:fld>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04663"/>
            <a:ext cx="7532966" cy="530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7639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t>Cícero Dias (1908-2003)-</a:t>
            </a:r>
            <a:r>
              <a:rPr lang="pt-PT" dirty="0"/>
              <a:t> </a:t>
            </a:r>
            <a:endParaRPr lang="pt-BR" dirty="0"/>
          </a:p>
        </p:txBody>
      </p:sp>
      <p:sp>
        <p:nvSpPr>
          <p:cNvPr id="3" name="Espaço Reservado para Conteúdo 2"/>
          <p:cNvSpPr>
            <a:spLocks noGrp="1"/>
          </p:cNvSpPr>
          <p:nvPr>
            <p:ph idx="1"/>
          </p:nvPr>
        </p:nvSpPr>
        <p:spPr/>
        <p:txBody>
          <a:bodyPr>
            <a:normAutofit/>
          </a:bodyPr>
          <a:lstStyle/>
          <a:p>
            <a:pPr lvl="0" algn="just"/>
            <a:r>
              <a:rPr lang="pt-PT" sz="3200" dirty="0"/>
              <a:t>Surrealista, </a:t>
            </a:r>
            <a:r>
              <a:rPr lang="pt-BR" sz="3200" dirty="0"/>
              <a:t>pintor, gravador, desenhista, ilustrador, cenógrafo e professor. </a:t>
            </a:r>
            <a:r>
              <a:rPr lang="pt-BR" sz="3200" b="1" dirty="0"/>
              <a:t>Sua marca,</a:t>
            </a:r>
            <a:r>
              <a:rPr lang="pt-BR" sz="3200" dirty="0"/>
              <a:t> usando com frequência o azul e o vermelho, dando um tratamento surrealista às cenas da vida nordestina. Depois da Segunda Guerra Mundial, partiu para tendências contemporâneas. </a:t>
            </a:r>
          </a:p>
        </p:txBody>
      </p:sp>
      <p:sp>
        <p:nvSpPr>
          <p:cNvPr id="4" name="Espaço Reservado para Número de Slide 3"/>
          <p:cNvSpPr>
            <a:spLocks noGrp="1"/>
          </p:cNvSpPr>
          <p:nvPr>
            <p:ph type="sldNum" sz="quarter" idx="12"/>
          </p:nvPr>
        </p:nvSpPr>
        <p:spPr/>
        <p:txBody>
          <a:bodyPr/>
          <a:lstStyle/>
          <a:p>
            <a:fld id="{2754ED01-E2A0-4C1E-8E21-014B99041579}" type="slidenum">
              <a:rPr lang="en-US" smtClean="0"/>
              <a:pPr/>
              <a:t>18</a:t>
            </a:fld>
            <a:endParaRPr lang="en-US"/>
          </a:p>
        </p:txBody>
      </p:sp>
    </p:spTree>
    <p:extLst>
      <p:ext uri="{BB962C8B-B14F-4D97-AF65-F5344CB8AC3E}">
        <p14:creationId xmlns:p14="http://schemas.microsoft.com/office/powerpoint/2010/main" val="3731174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2754ED01-E2A0-4C1E-8E21-014B99041579}" type="slidenum">
              <a:rPr lang="en-US" smtClean="0"/>
              <a:pPr/>
              <a:t>19</a:t>
            </a:fld>
            <a:endParaRPr lang="en-US"/>
          </a:p>
        </p:txBody>
      </p:sp>
      <p:sp>
        <p:nvSpPr>
          <p:cNvPr id="3" name="Espaço Reservado para Conteúdo 2"/>
          <p:cNvSpPr>
            <a:spLocks noGrp="1"/>
          </p:cNvSpPr>
          <p:nvPr>
            <p:ph idx="4294967295"/>
          </p:nvPr>
        </p:nvSpPr>
        <p:spPr>
          <a:xfrm>
            <a:off x="0" y="5732463"/>
            <a:ext cx="8280400" cy="668337"/>
          </a:xfrm>
        </p:spPr>
        <p:txBody>
          <a:bodyPr>
            <a:normAutofit/>
          </a:bodyPr>
          <a:lstStyle/>
          <a:p>
            <a:r>
              <a:rPr lang="pt-PT" sz="2400" b="1" dirty="0"/>
              <a:t>Cícero Dias  - Eu vi o mundo... ele começava no Recife (1926)</a:t>
            </a:r>
            <a:endParaRPr lang="pt-BR" sz="2400"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980" y="2706001"/>
            <a:ext cx="8354888" cy="1535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0029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188640"/>
            <a:ext cx="7620000" cy="864096"/>
          </a:xfrm>
        </p:spPr>
        <p:txBody>
          <a:bodyPr/>
          <a:lstStyle/>
          <a:p>
            <a:r>
              <a:rPr lang="pt-PT" sz="4000" b="1" dirty="0"/>
              <a:t>Tarsila do Amaral (1886-1973)</a:t>
            </a:r>
            <a:endParaRPr lang="pt-BR" sz="4000" b="1" dirty="0"/>
          </a:p>
        </p:txBody>
      </p:sp>
      <p:sp>
        <p:nvSpPr>
          <p:cNvPr id="3" name="Espaço Reservado para Conteúdo 2"/>
          <p:cNvSpPr>
            <a:spLocks noGrp="1"/>
          </p:cNvSpPr>
          <p:nvPr>
            <p:ph idx="1"/>
          </p:nvPr>
        </p:nvSpPr>
        <p:spPr>
          <a:xfrm>
            <a:off x="251520" y="908720"/>
            <a:ext cx="7992888" cy="5492080"/>
          </a:xfrm>
        </p:spPr>
        <p:txBody>
          <a:bodyPr>
            <a:normAutofit lnSpcReduction="10000"/>
          </a:bodyPr>
          <a:lstStyle/>
          <a:p>
            <a:pPr algn="just">
              <a:lnSpc>
                <a:spcPct val="150000"/>
              </a:lnSpc>
              <a:spcAft>
                <a:spcPts val="1200"/>
              </a:spcAft>
            </a:pPr>
            <a:r>
              <a:rPr lang="pt-BR" dirty="0"/>
              <a:t>Colaborou decisivamente para a arte moderna brasileira, pois produziu uma obra indicadora de novos rumos. Em 1923, ainda na Europa,  influenciada pelo modernismo europeu, produziu </a:t>
            </a:r>
            <a:r>
              <a:rPr lang="pt-BR" b="1" dirty="0"/>
              <a:t>A negra (1923) </a:t>
            </a:r>
            <a:r>
              <a:rPr lang="pt-BR" dirty="0"/>
              <a:t>e </a:t>
            </a:r>
            <a:r>
              <a:rPr lang="pt-BR" b="1" dirty="0" err="1"/>
              <a:t>Autorretarto</a:t>
            </a:r>
            <a:r>
              <a:rPr lang="pt-BR" b="1" dirty="0"/>
              <a:t> ou Le </a:t>
            </a:r>
            <a:r>
              <a:rPr lang="pt-BR" b="1" dirty="0" err="1"/>
              <a:t>manteau</a:t>
            </a:r>
            <a:r>
              <a:rPr lang="pt-BR" b="1" dirty="0"/>
              <a:t> </a:t>
            </a:r>
            <a:r>
              <a:rPr lang="pt-BR" b="1" dirty="0" err="1"/>
              <a:t>rouge</a:t>
            </a:r>
            <a:r>
              <a:rPr lang="pt-BR" b="1" dirty="0"/>
              <a:t> (192</a:t>
            </a:r>
            <a:r>
              <a:rPr lang="pt-BR" dirty="0"/>
              <a:t>3). Já no Brasil (1924) iniciou a fase que ela mesma chamou de </a:t>
            </a:r>
            <a:r>
              <a:rPr lang="pt-BR" b="1" dirty="0"/>
              <a:t>“pau-brasil”, </a:t>
            </a:r>
            <a:r>
              <a:rPr lang="pt-BR" dirty="0"/>
              <a:t>produziu</a:t>
            </a:r>
            <a:r>
              <a:rPr lang="pt-BR" b="1" dirty="0"/>
              <a:t> São Paulo (1924), Anjos do mesmo ano e a Gare (1925)</a:t>
            </a:r>
            <a:r>
              <a:rPr lang="pt-BR" dirty="0"/>
              <a:t>. Segundo o crítico Sérgio Milliet, as características dessa fase são “as cores ditas caipiras, rosas e azuis, as flores de baú, a estilização geométrica  das frutas e plantas tropicais, dos caboclos negros, da melancolia das cidadezinhas, tudo isso enquadrado na solidez da construção cubista”. </a:t>
            </a:r>
          </a:p>
        </p:txBody>
      </p:sp>
      <p:sp>
        <p:nvSpPr>
          <p:cNvPr id="4" name="Espaço Reservado para Número de Slide 3"/>
          <p:cNvSpPr>
            <a:spLocks noGrp="1"/>
          </p:cNvSpPr>
          <p:nvPr>
            <p:ph type="sldNum" sz="quarter" idx="12"/>
          </p:nvPr>
        </p:nvSpPr>
        <p:spPr/>
        <p:txBody>
          <a:bodyPr/>
          <a:lstStyle/>
          <a:p>
            <a:fld id="{2754ED01-E2A0-4C1E-8E21-014B99041579}" type="slidenum">
              <a:rPr lang="en-US" smtClean="0"/>
              <a:pPr/>
              <a:t>2</a:t>
            </a:fld>
            <a:endParaRPr lang="en-US"/>
          </a:p>
        </p:txBody>
      </p:sp>
    </p:spTree>
    <p:extLst>
      <p:ext uri="{BB962C8B-B14F-4D97-AF65-F5344CB8AC3E}">
        <p14:creationId xmlns:p14="http://schemas.microsoft.com/office/powerpoint/2010/main" val="2690369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2754ED01-E2A0-4C1E-8E21-014B99041579}" type="slidenum">
              <a:rPr lang="en-US" smtClean="0"/>
              <a:pPr/>
              <a:t>20</a:t>
            </a:fld>
            <a:endParaRPr lang="en-US"/>
          </a:p>
        </p:txBody>
      </p:sp>
      <p:sp>
        <p:nvSpPr>
          <p:cNvPr id="3" name="Espaço Reservado para Conteúdo 2"/>
          <p:cNvSpPr>
            <a:spLocks noGrp="1"/>
          </p:cNvSpPr>
          <p:nvPr>
            <p:ph idx="4294967295"/>
          </p:nvPr>
        </p:nvSpPr>
        <p:spPr>
          <a:xfrm>
            <a:off x="0" y="5661025"/>
            <a:ext cx="8459788" cy="739775"/>
          </a:xfrm>
        </p:spPr>
        <p:txBody>
          <a:bodyPr>
            <a:normAutofit/>
          </a:bodyPr>
          <a:lstStyle/>
          <a:p>
            <a:r>
              <a:rPr lang="pt-PT" sz="2800" b="1" dirty="0"/>
              <a:t>Cícero Dias  -  Visão romântica do porto de Recife.</a:t>
            </a:r>
            <a:endParaRPr lang="pt-BR" sz="2800"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909" y="620688"/>
            <a:ext cx="7595751" cy="42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7600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Número de Slide 3"/>
          <p:cNvSpPr>
            <a:spLocks noGrp="1"/>
          </p:cNvSpPr>
          <p:nvPr>
            <p:ph type="sldNum" sz="quarter" idx="12"/>
          </p:nvPr>
        </p:nvSpPr>
        <p:spPr/>
        <p:txBody>
          <a:bodyPr/>
          <a:lstStyle/>
          <a:p>
            <a:fld id="{2754ED01-E2A0-4C1E-8E21-014B99041579}" type="slidenum">
              <a:rPr lang="en-US" smtClean="0"/>
              <a:pPr/>
              <a:t>21</a:t>
            </a:fld>
            <a:endParaRPr lang="en-US"/>
          </a:p>
        </p:txBody>
      </p:sp>
      <p:sp>
        <p:nvSpPr>
          <p:cNvPr id="3" name="Espaço Reservado para Conteúdo 2"/>
          <p:cNvSpPr>
            <a:spLocks noGrp="1"/>
          </p:cNvSpPr>
          <p:nvPr>
            <p:ph idx="4294967295"/>
          </p:nvPr>
        </p:nvSpPr>
        <p:spPr>
          <a:xfrm>
            <a:off x="539552" y="4941168"/>
            <a:ext cx="7620000" cy="1387475"/>
          </a:xfrm>
        </p:spPr>
        <p:txBody>
          <a:bodyPr>
            <a:normAutofit lnSpcReduction="10000"/>
          </a:bodyPr>
          <a:lstStyle/>
          <a:p>
            <a:pPr lvl="0" algn="just"/>
            <a:r>
              <a:rPr lang="pt-PT" b="1" dirty="0"/>
              <a:t>Bruno Giorgi (1905-1993)Escultor impressionista. </a:t>
            </a:r>
            <a:r>
              <a:rPr lang="pt-PT" dirty="0"/>
              <a:t>Decorou o prédio do Ministério da Educação e Saúde, no Rio de Janeiro. Seu trabalho </a:t>
            </a:r>
            <a:r>
              <a:rPr lang="pt-PT" b="1" dirty="0"/>
              <a:t>Monumento à juventude </a:t>
            </a:r>
            <a:r>
              <a:rPr lang="pt-PT" dirty="0"/>
              <a:t>está exposto no jardim do ministério, planejado pelo paisagista Burle Marx. </a:t>
            </a:r>
          </a:p>
          <a:p>
            <a:pPr lvl="0" algn="just"/>
            <a:endParaRPr lang="pt-PT"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548680"/>
            <a:ext cx="3232311" cy="4194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187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7620000" cy="1354162"/>
          </a:xfrm>
        </p:spPr>
        <p:txBody>
          <a:bodyPr/>
          <a:lstStyle/>
          <a:p>
            <a:pPr lvl="0" algn="just"/>
            <a:r>
              <a:rPr lang="pt-PT" sz="2000" dirty="0"/>
              <a:t>Na década de 1950, suas obras passaram a </a:t>
            </a:r>
            <a:r>
              <a:rPr lang="pt-PT" sz="2000" b="1" dirty="0"/>
              <a:t>valorizar o ritmo, o movimento, os vazios e harmonizar linhas curvas e formas angulares. </a:t>
            </a:r>
            <a:r>
              <a:rPr lang="pt-PT" b="1" dirty="0"/>
              <a:t/>
            </a:r>
            <a:br>
              <a:rPr lang="pt-PT" b="1" dirty="0"/>
            </a:br>
            <a:endParaRPr lang="pt-BR" dirty="0"/>
          </a:p>
        </p:txBody>
      </p:sp>
      <p:sp>
        <p:nvSpPr>
          <p:cNvPr id="3" name="Espaço Reservado para Conteúdo 2"/>
          <p:cNvSpPr>
            <a:spLocks noGrp="1"/>
          </p:cNvSpPr>
          <p:nvPr>
            <p:ph idx="1"/>
          </p:nvPr>
        </p:nvSpPr>
        <p:spPr>
          <a:xfrm>
            <a:off x="457200" y="4613944"/>
            <a:ext cx="7620000" cy="1786855"/>
          </a:xfrm>
        </p:spPr>
        <p:txBody>
          <a:bodyPr/>
          <a:lstStyle/>
          <a:p>
            <a:pPr lvl="0" algn="just"/>
            <a:r>
              <a:rPr lang="pt-PT" dirty="0"/>
              <a:t>No fim dessa década, o artista </a:t>
            </a:r>
            <a:r>
              <a:rPr lang="pt-PT" b="1" dirty="0"/>
              <a:t>passou a usar o bronze, criando figuras delgadas, em que os vazios são parte integrante da escultura, predominando frequentemente sobre as massas </a:t>
            </a:r>
            <a:r>
              <a:rPr lang="pt-PT" b="1" u="sng" dirty="0"/>
              <a:t>Candangos ou Os guerreiros</a:t>
            </a:r>
            <a:r>
              <a:rPr lang="pt-PT" dirty="0"/>
              <a:t>, em homenagem aos operários construtores de Brasília. </a:t>
            </a:r>
            <a:endParaRPr lang="pt-BR" dirty="0"/>
          </a:p>
          <a:p>
            <a:endParaRPr lang="pt-BR" dirty="0"/>
          </a:p>
        </p:txBody>
      </p:sp>
      <p:sp>
        <p:nvSpPr>
          <p:cNvPr id="4" name="Espaço Reservado para Número de Slide 3"/>
          <p:cNvSpPr>
            <a:spLocks noGrp="1"/>
          </p:cNvSpPr>
          <p:nvPr>
            <p:ph type="sldNum" sz="quarter" idx="12"/>
          </p:nvPr>
        </p:nvSpPr>
        <p:spPr/>
        <p:txBody>
          <a:bodyPr/>
          <a:lstStyle/>
          <a:p>
            <a:fld id="{2754ED01-E2A0-4C1E-8E21-014B99041579}" type="slidenum">
              <a:rPr lang="en-US" smtClean="0"/>
              <a:pPr/>
              <a:t>22</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908720"/>
            <a:ext cx="2333625" cy="3705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0727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dirty="0"/>
              <a:t>Bibliografia </a:t>
            </a:r>
            <a:endParaRPr lang="pt-BR" dirty="0"/>
          </a:p>
        </p:txBody>
      </p:sp>
      <p:sp>
        <p:nvSpPr>
          <p:cNvPr id="3" name="Espaço Reservado para Conteúdo 2"/>
          <p:cNvSpPr>
            <a:spLocks noGrp="1"/>
          </p:cNvSpPr>
          <p:nvPr>
            <p:ph idx="1"/>
          </p:nvPr>
        </p:nvSpPr>
        <p:spPr/>
        <p:txBody>
          <a:bodyPr/>
          <a:lstStyle/>
          <a:p>
            <a:r>
              <a:rPr lang="pt-PT" dirty="0"/>
              <a:t>Proença, Graça. História da Arte. Ed. Ática </a:t>
            </a:r>
          </a:p>
          <a:p>
            <a:r>
              <a:rPr lang="pt-PT" dirty="0"/>
              <a:t>Strickland, Carol. Arte Comentada da pré-história ao pós moderno. Ed. Ediouro </a:t>
            </a:r>
          </a:p>
          <a:p>
            <a:r>
              <a:rPr lang="pt-PT"/>
              <a:t>Imagens google arts.</a:t>
            </a:r>
          </a:p>
          <a:p>
            <a:endParaRPr lang="pt-BR"/>
          </a:p>
        </p:txBody>
      </p:sp>
      <p:sp>
        <p:nvSpPr>
          <p:cNvPr id="4" name="Espaço Reservado para Número de Slide 3"/>
          <p:cNvSpPr>
            <a:spLocks noGrp="1"/>
          </p:cNvSpPr>
          <p:nvPr>
            <p:ph type="sldNum" sz="quarter" idx="12"/>
          </p:nvPr>
        </p:nvSpPr>
        <p:spPr/>
        <p:txBody>
          <a:bodyPr/>
          <a:lstStyle/>
          <a:p>
            <a:fld id="{2754ED01-E2A0-4C1E-8E21-014B99041579}" type="slidenum">
              <a:rPr lang="en-US" smtClean="0"/>
              <a:pPr/>
              <a:t>23</a:t>
            </a:fld>
            <a:endParaRPr lang="en-US"/>
          </a:p>
        </p:txBody>
      </p:sp>
    </p:spTree>
    <p:extLst>
      <p:ext uri="{BB962C8B-B14F-4D97-AF65-F5344CB8AC3E}">
        <p14:creationId xmlns:p14="http://schemas.microsoft.com/office/powerpoint/2010/main" val="39407806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t>Fase pau-brasil</a:t>
            </a:r>
            <a:endParaRPr lang="pt-BR" b="1" dirty="0"/>
          </a:p>
        </p:txBody>
      </p:sp>
      <p:sp>
        <p:nvSpPr>
          <p:cNvPr id="4" name="Espaço Reservado para Número de Slide 3"/>
          <p:cNvSpPr>
            <a:spLocks noGrp="1"/>
          </p:cNvSpPr>
          <p:nvPr>
            <p:ph type="sldNum" sz="quarter" idx="12"/>
          </p:nvPr>
        </p:nvSpPr>
        <p:spPr/>
        <p:txBody>
          <a:bodyPr/>
          <a:lstStyle/>
          <a:p>
            <a:fld id="{2754ED01-E2A0-4C1E-8E21-014B99041579}" type="slidenum">
              <a:rPr lang="en-US" smtClean="0"/>
              <a:pPr/>
              <a:t>3</a:t>
            </a:fld>
            <a:endParaRPr lang="en-US"/>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3729" y="1538482"/>
            <a:ext cx="3456384" cy="4285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tângulo 5"/>
          <p:cNvSpPr/>
          <p:nvPr/>
        </p:nvSpPr>
        <p:spPr>
          <a:xfrm>
            <a:off x="827584" y="6165304"/>
            <a:ext cx="5278176" cy="523220"/>
          </a:xfrm>
          <a:prstGeom prst="rect">
            <a:avLst/>
          </a:prstGeom>
        </p:spPr>
        <p:txBody>
          <a:bodyPr wrap="none">
            <a:spAutoFit/>
          </a:bodyPr>
          <a:lstStyle/>
          <a:p>
            <a:r>
              <a:rPr lang="pt-PT" sz="2400" b="1" dirty="0"/>
              <a:t> </a:t>
            </a:r>
            <a:r>
              <a:rPr lang="pt-PT" sz="2800" b="1" dirty="0"/>
              <a:t>Tarsila do Amaral - A negra (1923)</a:t>
            </a:r>
            <a:endParaRPr lang="pt-BR" sz="2800" b="1" dirty="0"/>
          </a:p>
        </p:txBody>
      </p:sp>
    </p:spTree>
    <p:extLst>
      <p:ext uri="{BB962C8B-B14F-4D97-AF65-F5344CB8AC3E}">
        <p14:creationId xmlns:p14="http://schemas.microsoft.com/office/powerpoint/2010/main" val="208059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251520" y="5769984"/>
            <a:ext cx="8064896" cy="899376"/>
          </a:xfrm>
        </p:spPr>
        <p:txBody>
          <a:bodyPr>
            <a:normAutofit/>
          </a:bodyPr>
          <a:lstStyle/>
          <a:p>
            <a:r>
              <a:rPr lang="pt-PT" sz="2400" b="1" dirty="0"/>
              <a:t>Tarsila do Amaral - EFCB (Estrada de Ferro Central do Brasil) (1924)</a:t>
            </a:r>
            <a:endParaRPr lang="pt-BR" sz="2400" b="1" dirty="0"/>
          </a:p>
          <a:p>
            <a:endParaRPr lang="pt-BR" sz="2400" dirty="0"/>
          </a:p>
        </p:txBody>
      </p:sp>
      <p:sp>
        <p:nvSpPr>
          <p:cNvPr id="4" name="Espaço Reservado para Número de Slide 3"/>
          <p:cNvSpPr>
            <a:spLocks noGrp="1"/>
          </p:cNvSpPr>
          <p:nvPr>
            <p:ph type="sldNum" sz="quarter" idx="12"/>
          </p:nvPr>
        </p:nvSpPr>
        <p:spPr/>
        <p:txBody>
          <a:bodyPr/>
          <a:lstStyle/>
          <a:p>
            <a:fld id="{2754ED01-E2A0-4C1E-8E21-014B99041579}" type="slidenum">
              <a:rPr lang="en-US" smtClean="0"/>
              <a:pPr/>
              <a:t>4</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19330"/>
            <a:ext cx="5040559" cy="565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772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a:xfrm>
            <a:off x="457200" y="5589240"/>
            <a:ext cx="7620000" cy="811560"/>
          </a:xfrm>
        </p:spPr>
        <p:txBody>
          <a:bodyPr>
            <a:normAutofit/>
          </a:bodyPr>
          <a:lstStyle/>
          <a:p>
            <a:r>
              <a:rPr lang="pt-PT" sz="2800" b="1" dirty="0"/>
              <a:t>Tarsila do Amaral - A Gare  (1925)</a:t>
            </a:r>
            <a:endParaRPr lang="pt-BR" sz="2800" b="1" dirty="0"/>
          </a:p>
        </p:txBody>
      </p:sp>
      <p:sp>
        <p:nvSpPr>
          <p:cNvPr id="4" name="Espaço Reservado para Número de Slide 3"/>
          <p:cNvSpPr>
            <a:spLocks noGrp="1"/>
          </p:cNvSpPr>
          <p:nvPr>
            <p:ph type="sldNum" sz="quarter" idx="12"/>
          </p:nvPr>
        </p:nvSpPr>
        <p:spPr/>
        <p:txBody>
          <a:bodyPr/>
          <a:lstStyle/>
          <a:p>
            <a:fld id="{2754ED01-E2A0-4C1E-8E21-014B99041579}" type="slidenum">
              <a:rPr lang="en-US" smtClean="0"/>
              <a:pPr/>
              <a:t>5</a:t>
            </a:fld>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819" y="332656"/>
            <a:ext cx="3864215"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645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z="4400" b="1" dirty="0"/>
              <a:t>A fase antopofágica de Tarsila </a:t>
            </a:r>
            <a:endParaRPr lang="pt-BR" sz="4400" b="1" dirty="0"/>
          </a:p>
        </p:txBody>
      </p:sp>
      <p:sp>
        <p:nvSpPr>
          <p:cNvPr id="3" name="Espaço Reservado para Conteúdo 2"/>
          <p:cNvSpPr>
            <a:spLocks noGrp="1"/>
          </p:cNvSpPr>
          <p:nvPr>
            <p:ph idx="1"/>
          </p:nvPr>
        </p:nvSpPr>
        <p:spPr/>
        <p:txBody>
          <a:bodyPr/>
          <a:lstStyle/>
          <a:p>
            <a:pPr lvl="0" algn="just">
              <a:lnSpc>
                <a:spcPct val="150000"/>
              </a:lnSpc>
              <a:spcAft>
                <a:spcPts val="1200"/>
              </a:spcAft>
            </a:pPr>
            <a:r>
              <a:rPr lang="pt-PT" dirty="0"/>
              <a:t>Nessa fase situam-se os quadros mais  importantes de Tarsila, </a:t>
            </a:r>
            <a:r>
              <a:rPr lang="pt-PT" b="1" dirty="0"/>
              <a:t>o Abaporu  (1928), </a:t>
            </a:r>
            <a:r>
              <a:rPr lang="pt-PT" dirty="0"/>
              <a:t>que segundo a artista, é de inspiração indígena e significa  “antropófago”. O Abaporu é uma figura monstruosa, a cabecinha, o bracinho fino, aquelas pernas compridas, enormes, e junto tinha um cacto, que da a impressão de um sol, como se fosse também uma flor.</a:t>
            </a:r>
            <a:endParaRPr lang="pt-BR" dirty="0"/>
          </a:p>
          <a:p>
            <a:pPr algn="just">
              <a:lnSpc>
                <a:spcPct val="150000"/>
              </a:lnSpc>
              <a:spcAft>
                <a:spcPts val="1200"/>
              </a:spcAft>
            </a:pPr>
            <a:endParaRPr lang="pt-PT" dirty="0"/>
          </a:p>
        </p:txBody>
      </p:sp>
      <p:sp>
        <p:nvSpPr>
          <p:cNvPr id="4" name="Espaço Reservado para Número de Slide 3"/>
          <p:cNvSpPr>
            <a:spLocks noGrp="1"/>
          </p:cNvSpPr>
          <p:nvPr>
            <p:ph type="sldNum" sz="quarter" idx="12"/>
          </p:nvPr>
        </p:nvSpPr>
        <p:spPr/>
        <p:txBody>
          <a:bodyPr/>
          <a:lstStyle/>
          <a:p>
            <a:fld id="{2754ED01-E2A0-4C1E-8E21-014B99041579}" type="slidenum">
              <a:rPr lang="en-US" smtClean="0"/>
              <a:pPr/>
              <a:t>6</a:t>
            </a:fld>
            <a:endParaRPr lang="en-US"/>
          </a:p>
        </p:txBody>
      </p:sp>
    </p:spTree>
    <p:extLst>
      <p:ext uri="{BB962C8B-B14F-4D97-AF65-F5344CB8AC3E}">
        <p14:creationId xmlns:p14="http://schemas.microsoft.com/office/powerpoint/2010/main" val="1578263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normAutofit lnSpcReduction="10000"/>
          </a:bodyPr>
          <a:lstStyle/>
          <a:p>
            <a:pPr algn="just">
              <a:lnSpc>
                <a:spcPct val="150000"/>
              </a:lnSpc>
              <a:spcAft>
                <a:spcPts val="1200"/>
              </a:spcAft>
            </a:pPr>
            <a:r>
              <a:rPr lang="pt-PT" b="1" u="sng" dirty="0"/>
              <a:t>A teoria antropofágica</a:t>
            </a:r>
            <a:r>
              <a:rPr lang="pt-PT" b="1" dirty="0"/>
              <a:t> propunha que os artistas brasileiros conhecessem os movimentos estéticos modernos europeus, mas criassem uma arte com feição brasileira. De acordo com essa proposta, para ser artista moderno no Brasil não bastava seguir as tendências européias, era preciso criar algo enraizado na cultura do país.</a:t>
            </a:r>
          </a:p>
          <a:p>
            <a:pPr lvl="0" algn="just">
              <a:lnSpc>
                <a:spcPct val="150000"/>
              </a:lnSpc>
              <a:spcAft>
                <a:spcPts val="1200"/>
              </a:spcAft>
            </a:pPr>
            <a:r>
              <a:rPr lang="pt-PT" b="1" dirty="0"/>
              <a:t>Após viajar pelos paises socialistas, no inicio dos anos 1930, Tarsila passou por uma fase temática social, da qual é exemplo significativo o quadro Operários (1933). </a:t>
            </a:r>
            <a:endParaRPr lang="pt-BR" b="1" dirty="0"/>
          </a:p>
          <a:p>
            <a:pPr algn="just">
              <a:lnSpc>
                <a:spcPct val="150000"/>
              </a:lnSpc>
              <a:spcAft>
                <a:spcPts val="1200"/>
              </a:spcAft>
            </a:pPr>
            <a:endParaRPr lang="pt-BR" b="1" dirty="0"/>
          </a:p>
          <a:p>
            <a:endParaRPr lang="pt-BR" dirty="0"/>
          </a:p>
        </p:txBody>
      </p:sp>
      <p:sp>
        <p:nvSpPr>
          <p:cNvPr id="4" name="Espaço Reservado para Número de Slide 3"/>
          <p:cNvSpPr>
            <a:spLocks noGrp="1"/>
          </p:cNvSpPr>
          <p:nvPr>
            <p:ph type="sldNum" sz="quarter" idx="12"/>
          </p:nvPr>
        </p:nvSpPr>
        <p:spPr/>
        <p:txBody>
          <a:bodyPr/>
          <a:lstStyle/>
          <a:p>
            <a:fld id="{2754ED01-E2A0-4C1E-8E21-014B99041579}" type="slidenum">
              <a:rPr lang="en-US" smtClean="0"/>
              <a:pPr/>
              <a:t>7</a:t>
            </a:fld>
            <a:endParaRPr lang="en-US"/>
          </a:p>
        </p:txBody>
      </p:sp>
    </p:spTree>
    <p:extLst>
      <p:ext uri="{BB962C8B-B14F-4D97-AF65-F5344CB8AC3E}">
        <p14:creationId xmlns:p14="http://schemas.microsoft.com/office/powerpoint/2010/main" val="701765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b="1" dirty="0"/>
              <a:t>Fase antropofágica </a:t>
            </a:r>
            <a:endParaRPr lang="pt-BR" b="1" dirty="0"/>
          </a:p>
        </p:txBody>
      </p:sp>
      <p:sp>
        <p:nvSpPr>
          <p:cNvPr id="3" name="Espaço Reservado para Conteúdo 2"/>
          <p:cNvSpPr>
            <a:spLocks noGrp="1"/>
          </p:cNvSpPr>
          <p:nvPr>
            <p:ph idx="1"/>
          </p:nvPr>
        </p:nvSpPr>
        <p:spPr/>
        <p:txBody>
          <a:bodyPr/>
          <a:lstStyle/>
          <a:p>
            <a:endParaRPr lang="pt-BR" dirty="0"/>
          </a:p>
        </p:txBody>
      </p:sp>
      <p:sp>
        <p:nvSpPr>
          <p:cNvPr id="4" name="Espaço Reservado para Número de Slide 3"/>
          <p:cNvSpPr>
            <a:spLocks noGrp="1"/>
          </p:cNvSpPr>
          <p:nvPr>
            <p:ph type="sldNum" sz="quarter" idx="12"/>
          </p:nvPr>
        </p:nvSpPr>
        <p:spPr/>
        <p:txBody>
          <a:bodyPr/>
          <a:lstStyle/>
          <a:p>
            <a:fld id="{2754ED01-E2A0-4C1E-8E21-014B99041579}" type="slidenum">
              <a:rPr lang="en-US" smtClean="0"/>
              <a:pPr/>
              <a:t>8</a:t>
            </a:fld>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9389" y="1317936"/>
            <a:ext cx="4514780" cy="5373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088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457200" y="5650038"/>
            <a:ext cx="7620000" cy="947314"/>
          </a:xfrm>
        </p:spPr>
        <p:txBody>
          <a:bodyPr>
            <a:normAutofit/>
          </a:bodyPr>
          <a:lstStyle/>
          <a:p>
            <a:r>
              <a:rPr lang="pt-PT" sz="2800" b="1" dirty="0"/>
              <a:t>Tarsila do Amaral – Antropofagia  (1928)</a:t>
            </a:r>
            <a:endParaRPr lang="pt-BR" sz="2800" b="1" dirty="0"/>
          </a:p>
        </p:txBody>
      </p:sp>
      <p:sp>
        <p:nvSpPr>
          <p:cNvPr id="4" name="Espaço Reservado para Número de Slide 3"/>
          <p:cNvSpPr>
            <a:spLocks noGrp="1"/>
          </p:cNvSpPr>
          <p:nvPr>
            <p:ph type="sldNum" sz="quarter" idx="12"/>
          </p:nvPr>
        </p:nvSpPr>
        <p:spPr/>
        <p:txBody>
          <a:bodyPr/>
          <a:lstStyle/>
          <a:p>
            <a:fld id="{2754ED01-E2A0-4C1E-8E21-014B99041579}" type="slidenum">
              <a:rPr lang="en-US" smtClean="0"/>
              <a:pPr/>
              <a:t>9</a:t>
            </a:fld>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613" y="548680"/>
            <a:ext cx="5788667" cy="510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5051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ência">
  <a:themeElements>
    <a:clrScheme name="Adjacê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Escritório">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ê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15465</TotalTime>
  <Words>762</Words>
  <Application>Microsoft Office PowerPoint</Application>
  <PresentationFormat>Apresentação na tela (4:3)</PresentationFormat>
  <Paragraphs>90</Paragraphs>
  <Slides>23</Slides>
  <Notes>0</Notes>
  <HiddenSlides>0</HiddenSlides>
  <MMClips>0</MMClips>
  <ScaleCrop>false</ScaleCrop>
  <HeadingPairs>
    <vt:vector size="4" baseType="variant">
      <vt:variant>
        <vt:lpstr>Tema</vt:lpstr>
      </vt:variant>
      <vt:variant>
        <vt:i4>1</vt:i4>
      </vt:variant>
      <vt:variant>
        <vt:lpstr>Títulos de slides</vt:lpstr>
      </vt:variant>
      <vt:variant>
        <vt:i4>23</vt:i4>
      </vt:variant>
    </vt:vector>
  </HeadingPairs>
  <TitlesOfParts>
    <vt:vector size="24" baseType="lpstr">
      <vt:lpstr>Adjacência</vt:lpstr>
      <vt:lpstr> Arte Moderna Brasileira</vt:lpstr>
      <vt:lpstr>Tarsila do Amaral (1886-1973)</vt:lpstr>
      <vt:lpstr>Fase pau-brasil</vt:lpstr>
      <vt:lpstr>Apresentação do PowerPoint</vt:lpstr>
      <vt:lpstr>Apresentação do PowerPoint</vt:lpstr>
      <vt:lpstr>A fase antopofágica de Tarsila </vt:lpstr>
      <vt:lpstr>Apresentação do PowerPoint</vt:lpstr>
      <vt:lpstr>Fase antropofágica </vt:lpstr>
      <vt:lpstr>Apresentação do PowerPoint</vt:lpstr>
      <vt:lpstr>Fase de Temática social </vt:lpstr>
      <vt:lpstr>Artistas e movimentos Após  Semana de Arte Moderna</vt:lpstr>
      <vt:lpstr>Principais artistas </vt:lpstr>
      <vt:lpstr>Cândido Portinari (1903-1962)</vt:lpstr>
      <vt:lpstr>Apresentação do PowerPoint</vt:lpstr>
      <vt:lpstr>Apresentação do PowerPoint</vt:lpstr>
      <vt:lpstr>Apresentação do PowerPoint</vt:lpstr>
      <vt:lpstr>Apresentação do PowerPoint</vt:lpstr>
      <vt:lpstr>Cícero Dias (1908-2003)- </vt:lpstr>
      <vt:lpstr>Apresentação do PowerPoint</vt:lpstr>
      <vt:lpstr>Apresentação do PowerPoint</vt:lpstr>
      <vt:lpstr>Apresentação do PowerPoint</vt:lpstr>
      <vt:lpstr>Na década de 1950, suas obras passaram a valorizar o ritmo, o movimento, os vazios e harmonizar linhas curvas e formas angulares.  </vt:lpstr>
      <vt:lpstr>Bibliografia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Arte Moderna brasileira</dc:title>
  <dc:creator>Marcia Cazella</dc:creator>
  <cp:lastModifiedBy>Aluno</cp:lastModifiedBy>
  <cp:revision>112</cp:revision>
  <dcterms:created xsi:type="dcterms:W3CDTF">2016-08-28T11:26:46Z</dcterms:created>
  <dcterms:modified xsi:type="dcterms:W3CDTF">2017-03-06T20:44:00Z</dcterms:modified>
</cp:coreProperties>
</file>