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86C9FF-5810-437D-899A-2FC032E22BA7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04125B-870C-4B54-85C0-50624966AEB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	SIMBOLISMO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Aproximadamente em 1880 na França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Odilon </a:t>
            </a:r>
            <a:r>
              <a:rPr lang="pt-BR" dirty="0" err="1" smtClean="0"/>
              <a:t>Redon</a:t>
            </a:r>
            <a:r>
              <a:rPr lang="pt-BR" dirty="0" smtClean="0"/>
              <a:t> (1840-1916)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519336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                             O Ciclope (1914)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335049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Gustav</a:t>
            </a:r>
            <a:r>
              <a:rPr lang="pt-BR" dirty="0" smtClean="0"/>
              <a:t> </a:t>
            </a:r>
            <a:r>
              <a:rPr lang="pt-BR" dirty="0" err="1" smtClean="0"/>
              <a:t>Klimt</a:t>
            </a:r>
            <a:r>
              <a:rPr lang="pt-BR" dirty="0" smtClean="0"/>
              <a:t> (1962-1918)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9134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Retrato de </a:t>
            </a:r>
            <a:r>
              <a:rPr lang="pt-BR" dirty="0" err="1" smtClean="0"/>
              <a:t>Adele</a:t>
            </a:r>
            <a:r>
              <a:rPr lang="pt-BR" dirty="0" smtClean="0"/>
              <a:t> Bloch-Bauer I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729058" cy="375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393472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Gustave</a:t>
            </a:r>
            <a:r>
              <a:rPr lang="pt-BR" dirty="0" smtClean="0"/>
              <a:t> </a:t>
            </a:r>
            <a:r>
              <a:rPr lang="pt-BR" dirty="0" err="1" smtClean="0"/>
              <a:t>Moreu</a:t>
            </a:r>
            <a:r>
              <a:rPr lang="pt-BR" dirty="0" smtClean="0"/>
              <a:t> (1826-1898),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9134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               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Unicorns</a:t>
            </a:r>
            <a:r>
              <a:rPr lang="pt-BR" dirty="0" smtClean="0"/>
              <a:t> (1885)</a:t>
            </a:r>
          </a:p>
          <a:p>
            <a:endParaRPr lang="pt-B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2880320" cy="378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pt-BR" dirty="0" smtClean="0"/>
              <a:t>Henri Rousseau (1844-1910).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4473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PT" dirty="0" smtClean="0"/>
              <a:t>A cigana adormecida</a:t>
            </a:r>
            <a:endParaRPr lang="pt-B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63352"/>
            <a:ext cx="6143621" cy="40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Teatro Simbolista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Negam o teatro como reprodução fotográfica da vida real.</a:t>
            </a:r>
          </a:p>
          <a:p>
            <a:r>
              <a:rPr lang="pt-BR" dirty="0" smtClean="0"/>
              <a:t>Apenas </a:t>
            </a:r>
            <a:r>
              <a:rPr lang="pt-BR" dirty="0" smtClean="0"/>
              <a:t>os símbolos importam como tradutores de outra realidade, menos tangível porém mais verdadeira: a do pensamento subjetivo. </a:t>
            </a:r>
            <a:endParaRPr lang="pt-BR" dirty="0" smtClean="0"/>
          </a:p>
          <a:p>
            <a:r>
              <a:rPr lang="pt-BR" dirty="0" smtClean="0"/>
              <a:t>Motivações</a:t>
            </a:r>
            <a:r>
              <a:rPr lang="pt-BR" dirty="0" smtClean="0"/>
              <a:t>, conflitos, caracterização psicológica e coerência na progressão dramática têm importância relativa.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Cenário Simbolista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alemães Erwin </a:t>
            </a:r>
            <a:r>
              <a:rPr lang="pt-BR" dirty="0" err="1" smtClean="0"/>
              <a:t>Piscator</a:t>
            </a:r>
            <a:r>
              <a:rPr lang="pt-BR" dirty="0" smtClean="0"/>
              <a:t> e Max </a:t>
            </a:r>
            <a:r>
              <a:rPr lang="pt-BR" dirty="0" err="1" smtClean="0"/>
              <a:t>Reinhardt</a:t>
            </a:r>
            <a:r>
              <a:rPr lang="pt-BR" dirty="0" smtClean="0"/>
              <a:t> e o francês </a:t>
            </a:r>
            <a:r>
              <a:rPr lang="pt-BR" dirty="0" err="1" smtClean="0"/>
              <a:t>Aurélien</a:t>
            </a:r>
            <a:r>
              <a:rPr lang="pt-BR" dirty="0" smtClean="0"/>
              <a:t> </a:t>
            </a:r>
            <a:r>
              <a:rPr lang="pt-BR" dirty="0" err="1" smtClean="0"/>
              <a:t>Lugné-Poe</a:t>
            </a:r>
            <a:r>
              <a:rPr lang="pt-BR" dirty="0" smtClean="0"/>
              <a:t> recorrem ao </a:t>
            </a:r>
            <a:r>
              <a:rPr lang="pt-BR" u="sng" dirty="0" smtClean="0"/>
              <a:t>palco giratório ou desmembrado em vários níveis, à projeção de slides e títulos explicativos, à utilização de rampas laterais para ampliar a cena ou de plataformas colocadas no meio da </a:t>
            </a:r>
            <a:r>
              <a:rPr lang="pt-BR" u="sng" dirty="0" err="1" smtClean="0"/>
              <a:t>platéia</a:t>
            </a:r>
            <a:r>
              <a:rPr lang="pt-BR" u="sng" dirty="0" smtClean="0"/>
              <a:t>.</a:t>
            </a:r>
          </a:p>
          <a:p>
            <a:r>
              <a:rPr lang="pt-BR" dirty="0" smtClean="0"/>
              <a:t>O britânico Edward Gordon </a:t>
            </a:r>
            <a:r>
              <a:rPr lang="pt-BR" dirty="0" err="1" smtClean="0"/>
              <a:t>Craig</a:t>
            </a:r>
            <a:r>
              <a:rPr lang="pt-BR" dirty="0" smtClean="0"/>
              <a:t> </a:t>
            </a:r>
            <a:r>
              <a:rPr lang="pt-BR" u="sng" dirty="0" smtClean="0"/>
              <a:t>revoluciona a iluminação usando, pela primeira vez, a luz elétrica</a:t>
            </a:r>
            <a:r>
              <a:rPr lang="pt-BR" dirty="0" smtClean="0"/>
              <a:t>; e o suíço Adolphe </a:t>
            </a:r>
            <a:r>
              <a:rPr lang="pt-BR" dirty="0" err="1" smtClean="0"/>
              <a:t>Appia</a:t>
            </a:r>
            <a:r>
              <a:rPr lang="pt-BR" dirty="0" smtClean="0"/>
              <a:t> reforma </a:t>
            </a:r>
            <a:r>
              <a:rPr lang="pt-BR" u="sng" dirty="0" smtClean="0"/>
              <a:t>o espaço cênico criando cenários monumentais e estilizados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Autores Simbolistas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 smtClean="0"/>
              <a:t>Ibsen</a:t>
            </a:r>
            <a:r>
              <a:rPr lang="pt-BR" dirty="0" smtClean="0"/>
              <a:t>, </a:t>
            </a:r>
            <a:r>
              <a:rPr lang="pt-BR" dirty="0" err="1" smtClean="0"/>
              <a:t>Strindberg</a:t>
            </a:r>
            <a:r>
              <a:rPr lang="pt-BR" dirty="0" smtClean="0"/>
              <a:t>, </a:t>
            </a:r>
            <a:r>
              <a:rPr lang="pt-BR" dirty="0" err="1" smtClean="0"/>
              <a:t>Hauptmann</a:t>
            </a:r>
            <a:r>
              <a:rPr lang="pt-BR" dirty="0" smtClean="0"/>
              <a:t> e </a:t>
            </a:r>
            <a:r>
              <a:rPr lang="pt-BR" dirty="0" err="1" smtClean="0"/>
              <a:t>Yeats</a:t>
            </a:r>
            <a:r>
              <a:rPr lang="pt-BR" dirty="0" smtClean="0"/>
              <a:t>, que começam como realistas, evoluem, no fim da carreira, para o simbolismo. </a:t>
            </a:r>
            <a:endParaRPr lang="pt-BR" dirty="0" smtClean="0"/>
          </a:p>
          <a:p>
            <a:pPr>
              <a:spcAft>
                <a:spcPts val="600"/>
              </a:spcAft>
            </a:pPr>
            <a:r>
              <a:rPr lang="pt-BR" dirty="0" smtClean="0"/>
              <a:t>O </a:t>
            </a:r>
            <a:r>
              <a:rPr lang="pt-BR" dirty="0" smtClean="0"/>
              <a:t>italiano Gabriele d’Annunzio (A filha de </a:t>
            </a:r>
            <a:r>
              <a:rPr lang="pt-BR" dirty="0" err="1" smtClean="0"/>
              <a:t>Iorio</a:t>
            </a:r>
            <a:r>
              <a:rPr lang="pt-BR" dirty="0" smtClean="0"/>
              <a:t>), </a:t>
            </a:r>
            <a:endParaRPr lang="pt-BR" dirty="0" smtClean="0"/>
          </a:p>
          <a:p>
            <a:pPr>
              <a:spcAft>
                <a:spcPts val="600"/>
              </a:spcAft>
            </a:pPr>
            <a:r>
              <a:rPr lang="pt-BR" dirty="0" smtClean="0"/>
              <a:t>O </a:t>
            </a:r>
            <a:r>
              <a:rPr lang="pt-BR" dirty="0" smtClean="0"/>
              <a:t>austríaco Hugo </a:t>
            </a:r>
            <a:r>
              <a:rPr lang="pt-BR" dirty="0" err="1" smtClean="0"/>
              <a:t>von</a:t>
            </a:r>
            <a:r>
              <a:rPr lang="pt-BR" dirty="0" smtClean="0"/>
              <a:t> </a:t>
            </a:r>
            <a:r>
              <a:rPr lang="pt-BR" dirty="0" err="1" smtClean="0"/>
              <a:t>Hofmannsthal</a:t>
            </a:r>
            <a:r>
              <a:rPr lang="pt-BR" dirty="0" smtClean="0"/>
              <a:t> (A torre) e </a:t>
            </a:r>
            <a:endParaRPr lang="pt-BR" dirty="0" smtClean="0"/>
          </a:p>
          <a:p>
            <a:pPr>
              <a:spcAft>
                <a:spcPts val="600"/>
              </a:spcAft>
            </a:pPr>
            <a:r>
              <a:rPr lang="pt-BR" dirty="0" smtClean="0"/>
              <a:t>O </a:t>
            </a:r>
            <a:r>
              <a:rPr lang="pt-BR" dirty="0" smtClean="0"/>
              <a:t>russo Leonid </a:t>
            </a:r>
            <a:r>
              <a:rPr lang="pt-BR" dirty="0" err="1" smtClean="0"/>
              <a:t>Andreiev</a:t>
            </a:r>
            <a:r>
              <a:rPr lang="pt-BR" dirty="0" smtClean="0"/>
              <a:t> (A vida humana).</a:t>
            </a:r>
          </a:p>
          <a:p>
            <a:pPr>
              <a:spcAft>
                <a:spcPts val="600"/>
              </a:spcAft>
            </a:pPr>
            <a:r>
              <a:rPr lang="pt-BR" dirty="0" smtClean="0"/>
              <a:t>Auguste </a:t>
            </a:r>
            <a:r>
              <a:rPr lang="pt-BR" dirty="0" err="1" smtClean="0"/>
              <a:t>Strindberg</a:t>
            </a:r>
            <a:r>
              <a:rPr lang="pt-BR" dirty="0" smtClean="0"/>
              <a:t> </a:t>
            </a:r>
            <a:r>
              <a:rPr lang="pt-BR" dirty="0" smtClean="0"/>
              <a:t>mostra </a:t>
            </a:r>
            <a:r>
              <a:rPr lang="pt-BR" dirty="0" smtClean="0"/>
              <a:t>em suas peças – como O pai ou A defesa de um louco – um grande antagonismo em relação às mulheres. </a:t>
            </a:r>
            <a:endParaRPr lang="pt-BR" dirty="0" smtClean="0"/>
          </a:p>
          <a:p>
            <a:pPr>
              <a:spcAft>
                <a:spcPts val="600"/>
              </a:spcAft>
            </a:pPr>
            <a:r>
              <a:rPr lang="pt-BR" dirty="0" smtClean="0"/>
              <a:t>Roberto Gomes (1882-1922</a:t>
            </a:r>
            <a:r>
              <a:rPr lang="pt-BR" dirty="0" smtClean="0"/>
              <a:t>). Brasileiro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Referencias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FARTING, Stephen - Tudo sobre arte. Sextante. </a:t>
            </a:r>
          </a:p>
          <a:p>
            <a:r>
              <a:rPr lang="pt-BR" dirty="0" err="1" smtClean="0"/>
              <a:t>liriah</a:t>
            </a:r>
            <a:r>
              <a:rPr lang="pt-BR" dirty="0" smtClean="0"/>
              <a:t>.teatro.</a:t>
            </a:r>
            <a:r>
              <a:rPr lang="pt-BR" dirty="0" err="1" smtClean="0"/>
              <a:t>vilabol</a:t>
            </a:r>
            <a:r>
              <a:rPr lang="pt-BR" dirty="0" smtClean="0"/>
              <a:t>.uol.com.</a:t>
            </a:r>
            <a:r>
              <a:rPr lang="pt-BR" dirty="0" err="1" smtClean="0"/>
              <a:t>br</a:t>
            </a:r>
            <a:endParaRPr lang="pt-BR" dirty="0" smtClean="0"/>
          </a:p>
          <a:p>
            <a:r>
              <a:rPr lang="pt-BR" dirty="0" smtClean="0"/>
              <a:t>www.portalsaofrancisco.com.br</a:t>
            </a:r>
          </a:p>
          <a:p>
            <a:r>
              <a:rPr lang="pt-PT" dirty="0" smtClean="0"/>
              <a:t>www.</a:t>
            </a:r>
            <a:r>
              <a:rPr lang="pt-BR" dirty="0" smtClean="0"/>
              <a:t> </a:t>
            </a:r>
            <a:r>
              <a:rPr lang="pt-BR" dirty="0" smtClean="0"/>
              <a:t>teatrosdecultura.com</a:t>
            </a:r>
          </a:p>
          <a:p>
            <a:r>
              <a:rPr lang="pt-BR" dirty="0" smtClean="0"/>
              <a:t>http://parlatorio.com/realismo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 </a:t>
            </a:r>
            <a:r>
              <a:rPr lang="pt-BR" b="1" dirty="0" smtClean="0"/>
              <a:t>Simbolismo</a:t>
            </a:r>
            <a:r>
              <a:rPr lang="pt-BR" dirty="0" smtClean="0"/>
              <a:t> foi um movimento que se estendeu as artes plásticas, a literatura e ao teatro.</a:t>
            </a:r>
          </a:p>
          <a:p>
            <a:endParaRPr lang="pt-PT" dirty="0" smtClean="0"/>
          </a:p>
          <a:p>
            <a:r>
              <a:rPr lang="pt-BR" dirty="0" smtClean="0"/>
              <a:t>Explorou a vida espiritual, o mistério, o subjetivismo, o inexplicável e o individualismo.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Os artistas tinham uma visão bastante individualista da realidade, em função disso ficaram inicialmente conhecidos por “decadentistas”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Enfatizavam que as emoções eram mais importantes que a razão.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artista deveria criar segundo sua percepção, entendimento e imaginação deixando de lado a observação e a descrição do mundo físico.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Melancolia, espiritualidade, sexualidade e inquietação. As imagens figuradas nas telas dos simbolistas podiam representar sonhos, pesadelos, desordem, e estados alterados, lembrando o que viria a ser o  Surrealismo e o Expressionismo.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080120"/>
          </a:xfrm>
        </p:spPr>
        <p:txBody>
          <a:bodyPr/>
          <a:lstStyle/>
          <a:p>
            <a:r>
              <a:rPr lang="pt-BR" sz="4000" dirty="0" err="1" smtClean="0"/>
              <a:t>Aubrey</a:t>
            </a:r>
            <a:r>
              <a:rPr lang="pt-BR" sz="4000" dirty="0" smtClean="0"/>
              <a:t> </a:t>
            </a:r>
            <a:r>
              <a:rPr lang="pt-BR" sz="4000" dirty="0" err="1" smtClean="0"/>
              <a:t>Beardsley</a:t>
            </a:r>
            <a:r>
              <a:rPr lang="pt-BR" sz="4000" dirty="0" smtClean="0"/>
              <a:t> (1872 – 1898)</a:t>
            </a:r>
            <a:endParaRPr lang="pt-BR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0289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31146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Arnold </a:t>
            </a:r>
            <a:r>
              <a:rPr lang="pt-BR" dirty="0" err="1" smtClean="0"/>
              <a:t>Böcklin</a:t>
            </a:r>
            <a:r>
              <a:rPr lang="pt-BR" dirty="0" smtClean="0"/>
              <a:t> (1827 – 1901)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916832"/>
            <a:ext cx="32380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23528" y="5805264"/>
            <a:ext cx="8229600" cy="504056"/>
          </a:xfrm>
          <a:prstGeom prst="rect">
            <a:avLst/>
          </a:prstGeom>
        </p:spPr>
        <p:txBody>
          <a:bodyPr vert="horz" lIns="0" rIns="0" bIns="0" anchor="b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1885                              1880</a:t>
            </a:r>
            <a:endParaRPr kumimoji="0" lang="pt-B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371446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pt-BR" dirty="0" smtClean="0"/>
              <a:t>Paul </a:t>
            </a:r>
            <a:r>
              <a:rPr lang="pt-BR" dirty="0" err="1" smtClean="0"/>
              <a:t>Gauguin</a:t>
            </a:r>
            <a:r>
              <a:rPr lang="pt-BR" dirty="0" smtClean="0"/>
              <a:t> (1848-1903)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339528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259632" y="61653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Cristo Amarelo 1889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051383" cy="441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572000" y="61653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Still Life with Three Puppies (1888)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James </a:t>
            </a:r>
            <a:r>
              <a:rPr lang="pt-BR" dirty="0" err="1" smtClean="0"/>
              <a:t>Ensor</a:t>
            </a:r>
            <a:r>
              <a:rPr lang="pt-BR" dirty="0" smtClean="0"/>
              <a:t> (1860-1949),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91344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A entrada de Cristo em Bruxelas (1889)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624736" cy="39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Puvis</a:t>
            </a:r>
            <a:r>
              <a:rPr lang="pt-BR" dirty="0" smtClean="0"/>
              <a:t> de </a:t>
            </a:r>
            <a:r>
              <a:rPr lang="pt-BR" dirty="0" err="1" smtClean="0"/>
              <a:t>Chavannes</a:t>
            </a:r>
            <a:r>
              <a:rPr lang="pt-BR" dirty="0" smtClean="0"/>
              <a:t> (1824 – 1898)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4473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PT" dirty="0" smtClean="0"/>
              <a:t>The song of the shepered (1891) – A canção do pastor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3904843" cy="344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</TotalTime>
  <Words>419</Words>
  <Application>Microsoft Office PowerPoint</Application>
  <PresentationFormat>Apresentação na tela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Fluxo</vt:lpstr>
      <vt:lpstr> SIMBOLISMO</vt:lpstr>
      <vt:lpstr>Slide 2</vt:lpstr>
      <vt:lpstr>Slide 3</vt:lpstr>
      <vt:lpstr>Slide 4</vt:lpstr>
      <vt:lpstr>Aubrey Beardsley (1872 – 1898)</vt:lpstr>
      <vt:lpstr>Arnold Böcklin (1827 – 1901)</vt:lpstr>
      <vt:lpstr>Paul Gauguin (1848-1903)</vt:lpstr>
      <vt:lpstr>James Ensor (1860-1949),</vt:lpstr>
      <vt:lpstr>Puvis de Chavannes (1824 – 1898)</vt:lpstr>
      <vt:lpstr>Odilon Redon (1840-1916)</vt:lpstr>
      <vt:lpstr>Gustav Klimt (1962-1918)</vt:lpstr>
      <vt:lpstr>Gustave Moreu (1826-1898),</vt:lpstr>
      <vt:lpstr>Henri Rousseau (1844-1910).</vt:lpstr>
      <vt:lpstr>Teatro Simbolista</vt:lpstr>
      <vt:lpstr>Cenário Simbolista</vt:lpstr>
      <vt:lpstr>Autores Simbolistas</vt:lpstr>
      <vt:lpstr>Slide 17</vt:lpstr>
      <vt:lpstr>Referencias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SIMBOLISMO</dc:title>
  <dc:creator>VaioVPCEH</dc:creator>
  <cp:lastModifiedBy>VaioVPCEH</cp:lastModifiedBy>
  <cp:revision>37</cp:revision>
  <dcterms:created xsi:type="dcterms:W3CDTF">2017-05-30T16:28:32Z</dcterms:created>
  <dcterms:modified xsi:type="dcterms:W3CDTF">2017-06-03T23:32:17Z</dcterms:modified>
</cp:coreProperties>
</file>