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9" r:id="rId10"/>
    <p:sldId id="280" r:id="rId11"/>
    <p:sldId id="281" r:id="rId12"/>
    <p:sldId id="284" r:id="rId13"/>
    <p:sldId id="285" r:id="rId14"/>
    <p:sldId id="264" r:id="rId15"/>
    <p:sldId id="282" r:id="rId16"/>
    <p:sldId id="265" r:id="rId17"/>
    <p:sldId id="266" r:id="rId18"/>
    <p:sldId id="286" r:id="rId19"/>
    <p:sldId id="267" r:id="rId20"/>
    <p:sldId id="269" r:id="rId21"/>
    <p:sldId id="271" r:id="rId22"/>
    <p:sldId id="272" r:id="rId23"/>
    <p:sldId id="288" r:id="rId24"/>
    <p:sldId id="287" r:id="rId25"/>
    <p:sldId id="290" r:id="rId26"/>
    <p:sldId id="291" r:id="rId27"/>
    <p:sldId id="292" r:id="rId28"/>
    <p:sldId id="289" r:id="rId29"/>
    <p:sldId id="276" r:id="rId30"/>
    <p:sldId id="294" r:id="rId31"/>
    <p:sldId id="296" r:id="rId32"/>
    <p:sldId id="295" r:id="rId33"/>
    <p:sldId id="297" r:id="rId34"/>
    <p:sldId id="278" r:id="rId35"/>
    <p:sldId id="293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087C-34D4-4768-87F6-C84488BADE20}" type="datetimeFigureOut">
              <a:rPr lang="pt-BR" smtClean="0"/>
              <a:pPr/>
              <a:t>07/08/2017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A3D2E36-0DC9-41E8-9992-F37D796CA10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087C-34D4-4768-87F6-C84488BADE20}" type="datetimeFigureOut">
              <a:rPr lang="pt-BR" smtClean="0"/>
              <a:pPr/>
              <a:t>07/08/2017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2E36-0DC9-41E8-9992-F37D796CA10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A3D2E36-0DC9-41E8-9992-F37D796CA10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087C-34D4-4768-87F6-C84488BADE20}" type="datetimeFigureOut">
              <a:rPr lang="pt-BR" smtClean="0"/>
              <a:pPr/>
              <a:t>07/08/2017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087C-34D4-4768-87F6-C84488BADE20}" type="datetimeFigureOut">
              <a:rPr lang="pt-BR" smtClean="0"/>
              <a:pPr/>
              <a:t>07/08/2017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A3D2E36-0DC9-41E8-9992-F37D796CA10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087C-34D4-4768-87F6-C84488BADE20}" type="datetimeFigureOut">
              <a:rPr lang="pt-BR" smtClean="0"/>
              <a:pPr/>
              <a:t>07/08/2017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A3D2E36-0DC9-41E8-9992-F37D796CA10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AB1087C-34D4-4768-87F6-C84488BADE20}" type="datetimeFigureOut">
              <a:rPr lang="pt-BR" smtClean="0"/>
              <a:pPr/>
              <a:t>07/08/2017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2E36-0DC9-41E8-9992-F37D796CA10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087C-34D4-4768-87F6-C84488BADE20}" type="datetimeFigureOut">
              <a:rPr lang="pt-BR" smtClean="0"/>
              <a:pPr/>
              <a:t>07/08/2017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A3D2E36-0DC9-41E8-9992-F37D796CA10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087C-34D4-4768-87F6-C84488BADE20}" type="datetimeFigureOut">
              <a:rPr lang="pt-BR" smtClean="0"/>
              <a:pPr/>
              <a:t>07/08/2017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A3D2E36-0DC9-41E8-9992-F37D796CA10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087C-34D4-4768-87F6-C84488BADE20}" type="datetimeFigureOut">
              <a:rPr lang="pt-BR" smtClean="0"/>
              <a:pPr/>
              <a:t>07/08/2017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3D2E36-0DC9-41E8-9992-F37D796CA10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A3D2E36-0DC9-41E8-9992-F37D796CA10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087C-34D4-4768-87F6-C84488BADE20}" type="datetimeFigureOut">
              <a:rPr lang="pt-BR" smtClean="0"/>
              <a:pPr/>
              <a:t>07/08/2017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A3D2E36-0DC9-41E8-9992-F37D796CA10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AB1087C-34D4-4768-87F6-C84488BADE20}" type="datetimeFigureOut">
              <a:rPr lang="pt-BR" smtClean="0"/>
              <a:pPr/>
              <a:t>07/08/2017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AB1087C-34D4-4768-87F6-C84488BADE20}" type="datetimeFigureOut">
              <a:rPr lang="pt-BR" smtClean="0"/>
              <a:pPr/>
              <a:t>07/08/2017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A3D2E36-0DC9-41E8-9992-F37D796CA10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apesquisa.com/imperioromano/baco.ht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11760" y="0"/>
            <a:ext cx="6408712" cy="1268759"/>
          </a:xfrm>
        </p:spPr>
        <p:txBody>
          <a:bodyPr>
            <a:normAutofit fontScale="90000"/>
          </a:bodyPr>
          <a:lstStyle/>
          <a:p>
            <a:r>
              <a:rPr lang="pt-PT" sz="6000" b="1" dirty="0" smtClean="0">
                <a:solidFill>
                  <a:schemeClr val="bg2">
                    <a:lumMod val="10000"/>
                  </a:schemeClr>
                </a:solidFill>
                <a:latin typeface="Edwardian Script ITC" pitchFamily="66" charset="0"/>
              </a:rPr>
              <a:t>Barroco Europeu </a:t>
            </a:r>
            <a:r>
              <a:rPr lang="pt-PT" sz="3600" b="1" dirty="0" smtClean="0">
                <a:solidFill>
                  <a:schemeClr val="bg2">
                    <a:lumMod val="10000"/>
                  </a:schemeClr>
                </a:solidFill>
                <a:latin typeface="Edwardian Script ITC" pitchFamily="66" charset="0"/>
              </a:rPr>
              <a:t/>
            </a:r>
            <a:br>
              <a:rPr lang="pt-PT" sz="3600" b="1" dirty="0" smtClean="0">
                <a:solidFill>
                  <a:schemeClr val="bg2">
                    <a:lumMod val="10000"/>
                  </a:schemeClr>
                </a:solidFill>
                <a:latin typeface="Edwardian Script ITC" pitchFamily="66" charset="0"/>
              </a:rPr>
            </a:br>
            <a:r>
              <a:rPr lang="pt-BR" sz="2000" b="1" dirty="0" smtClean="0">
                <a:solidFill>
                  <a:schemeClr val="bg2">
                    <a:lumMod val="10000"/>
                  </a:schemeClr>
                </a:solidFill>
              </a:rPr>
              <a:t>(séc. XVII a XVIII)</a:t>
            </a:r>
            <a:endParaRPr lang="pt-BR" sz="2000" b="1" dirty="0">
              <a:solidFill>
                <a:schemeClr val="bg2">
                  <a:lumMod val="10000"/>
                </a:schemeClr>
              </a:solidFill>
              <a:latin typeface="Edwardian Script ITC" pitchFamily="66" charset="0"/>
            </a:endParaRPr>
          </a:p>
        </p:txBody>
      </p:sp>
      <p:pic>
        <p:nvPicPr>
          <p:cNvPr id="4" name="Imagem 3" descr="The_Entombment_of_Christ-Caravaggio_(c.1602-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3760" y="3648018"/>
            <a:ext cx="2160240" cy="3209982"/>
          </a:xfrm>
          <a:prstGeom prst="rect">
            <a:avLst/>
          </a:prstGeom>
        </p:spPr>
      </p:pic>
      <p:pic>
        <p:nvPicPr>
          <p:cNvPr id="5" name="Imagem 4" descr="mateus-624x5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340768"/>
            <a:ext cx="2555776" cy="230521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340768"/>
            <a:ext cx="220469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17031"/>
            <a:ext cx="3707904" cy="31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57175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3728882"/>
            <a:ext cx="3049141" cy="312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51646" y="1268760"/>
            <a:ext cx="1992354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chemeClr val="tx1"/>
                </a:solidFill>
              </a:rPr>
              <a:t>Caravaggio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5589240"/>
            <a:ext cx="8503920" cy="725832"/>
          </a:xfrm>
        </p:spPr>
        <p:txBody>
          <a:bodyPr/>
          <a:lstStyle/>
          <a:p>
            <a:r>
              <a:rPr lang="pt-BR" dirty="0" smtClean="0"/>
              <a:t>Canastra de Fruta (1595)</a:t>
            </a:r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12776"/>
            <a:ext cx="5184576" cy="416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3888" y="228600"/>
            <a:ext cx="5272264" cy="758952"/>
          </a:xfrm>
        </p:spPr>
        <p:txBody>
          <a:bodyPr/>
          <a:lstStyle/>
          <a:p>
            <a:r>
              <a:rPr lang="pt-PT" b="1" dirty="0" smtClean="0">
                <a:solidFill>
                  <a:schemeClr val="tx1"/>
                </a:solidFill>
              </a:rPr>
              <a:t>Caravaggio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5517232"/>
            <a:ext cx="8503920" cy="581816"/>
          </a:xfrm>
        </p:spPr>
        <p:txBody>
          <a:bodyPr/>
          <a:lstStyle/>
          <a:p>
            <a:r>
              <a:rPr lang="pt-BR" dirty="0" smtClean="0"/>
              <a:t>Conversão de São Paulo (1600-1601) 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960440" cy="521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chemeClr val="tx1"/>
                </a:solidFill>
              </a:rPr>
              <a:t>Caravaggio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475656" y="5733256"/>
            <a:ext cx="7113992" cy="581816"/>
          </a:xfrm>
        </p:spPr>
        <p:txBody>
          <a:bodyPr/>
          <a:lstStyle/>
          <a:p>
            <a:r>
              <a:rPr lang="pt-BR" dirty="0" smtClean="0"/>
              <a:t>A Ceia em </a:t>
            </a:r>
            <a:r>
              <a:rPr lang="pt-BR" dirty="0" err="1" smtClean="0"/>
              <a:t>Emmaus</a:t>
            </a:r>
            <a:r>
              <a:rPr lang="pt-BR" dirty="0" smtClean="0"/>
              <a:t> (1596) 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57150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23928" y="228600"/>
            <a:ext cx="4912224" cy="758952"/>
          </a:xfrm>
        </p:spPr>
        <p:txBody>
          <a:bodyPr/>
          <a:lstStyle/>
          <a:p>
            <a:r>
              <a:rPr lang="pt-PT" b="1" dirty="0" smtClean="0">
                <a:solidFill>
                  <a:schemeClr val="tx1"/>
                </a:solidFill>
              </a:rPr>
              <a:t>Caravaggio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5661248"/>
            <a:ext cx="8503920" cy="725832"/>
          </a:xfrm>
        </p:spPr>
        <p:txBody>
          <a:bodyPr/>
          <a:lstStyle/>
          <a:p>
            <a:r>
              <a:rPr lang="pt-BR" dirty="0" smtClean="0"/>
              <a:t>Nossa Senhora do Rosário (1607) 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3744416" cy="554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34400" cy="936104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/>
            </a:r>
            <a:br>
              <a:rPr lang="pt-BR" b="1" dirty="0" smtClean="0">
                <a:solidFill>
                  <a:schemeClr val="tx1"/>
                </a:solidFill>
              </a:rPr>
            </a:br>
            <a:r>
              <a:rPr lang="pt-BR" b="1" dirty="0" smtClean="0">
                <a:solidFill>
                  <a:schemeClr val="tx1"/>
                </a:solidFill>
              </a:rPr>
              <a:t/>
            </a:r>
            <a:br>
              <a:rPr lang="pt-BR" b="1" dirty="0" smtClean="0">
                <a:solidFill>
                  <a:schemeClr val="tx1"/>
                </a:solidFill>
              </a:rPr>
            </a:br>
            <a:r>
              <a:rPr lang="pt-BR" b="1" dirty="0" smtClean="0">
                <a:solidFill>
                  <a:schemeClr val="tx1"/>
                </a:solidFill>
              </a:rPr>
              <a:t/>
            </a:r>
            <a:br>
              <a:rPr lang="pt-BR" b="1" dirty="0" smtClean="0">
                <a:solidFill>
                  <a:schemeClr val="tx1"/>
                </a:solidFill>
              </a:rPr>
            </a:br>
            <a:r>
              <a:rPr lang="pt-BR" b="1" dirty="0" smtClean="0">
                <a:solidFill>
                  <a:schemeClr val="tx1"/>
                </a:solidFill>
              </a:rPr>
              <a:t/>
            </a:r>
            <a:br>
              <a:rPr lang="pt-BR" b="1" dirty="0" smtClean="0">
                <a:solidFill>
                  <a:schemeClr val="tx1"/>
                </a:solidFill>
              </a:rPr>
            </a:br>
            <a:r>
              <a:rPr lang="pt-BR" b="1" dirty="0" smtClean="0">
                <a:solidFill>
                  <a:schemeClr val="tx1"/>
                </a:solidFill>
              </a:rPr>
              <a:t/>
            </a:r>
            <a:br>
              <a:rPr lang="pt-BR" b="1" dirty="0" smtClean="0">
                <a:solidFill>
                  <a:schemeClr val="tx1"/>
                </a:solidFill>
              </a:rPr>
            </a:br>
            <a:r>
              <a:rPr lang="pt-BR" b="1" dirty="0" smtClean="0">
                <a:solidFill>
                  <a:schemeClr val="tx1"/>
                </a:solidFill>
              </a:rPr>
              <a:t/>
            </a:r>
            <a:br>
              <a:rPr lang="pt-BR" b="1" dirty="0" smtClean="0">
                <a:solidFill>
                  <a:schemeClr val="tx1"/>
                </a:solidFill>
              </a:rPr>
            </a:br>
            <a:r>
              <a:rPr lang="pt-BR" b="1" dirty="0" smtClean="0">
                <a:solidFill>
                  <a:schemeClr val="tx1"/>
                </a:solidFill>
              </a:rPr>
              <a:t/>
            </a:r>
            <a:br>
              <a:rPr lang="pt-BR" b="1" dirty="0" smtClean="0">
                <a:solidFill>
                  <a:schemeClr val="tx1"/>
                </a:solidFill>
              </a:rPr>
            </a:br>
            <a:r>
              <a:rPr lang="pt-BR" b="1" dirty="0" smtClean="0">
                <a:solidFill>
                  <a:schemeClr val="tx1"/>
                </a:solidFill>
              </a:rPr>
              <a:t>Principais obras de </a:t>
            </a:r>
            <a:r>
              <a:rPr lang="pt-BR" b="1" dirty="0" err="1" smtClean="0">
                <a:solidFill>
                  <a:schemeClr val="tx1"/>
                </a:solidFill>
              </a:rPr>
              <a:t>Caravaggio</a:t>
            </a:r>
            <a:r>
              <a:rPr lang="pt-BR" b="1" dirty="0" smtClean="0">
                <a:solidFill>
                  <a:schemeClr val="tx1"/>
                </a:solidFill>
              </a:rPr>
              <a:t>:</a:t>
            </a:r>
            <a:br>
              <a:rPr lang="pt-BR" b="1" dirty="0" smtClean="0">
                <a:solidFill>
                  <a:schemeClr val="tx1"/>
                </a:solidFill>
              </a:rPr>
            </a:b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    - Repouso na Fuga para o Egito (1596)</a:t>
            </a:r>
            <a:br>
              <a:rPr lang="pt-BR" dirty="0" smtClean="0"/>
            </a:br>
            <a:r>
              <a:rPr lang="pt-BR" dirty="0" smtClean="0"/>
              <a:t>- Invocação de São Mateus (1600) </a:t>
            </a:r>
            <a:br>
              <a:rPr lang="pt-BR" dirty="0" smtClean="0"/>
            </a:br>
            <a:r>
              <a:rPr lang="pt-BR" dirty="0" smtClean="0"/>
              <a:t>- A Prisão de Cristo (1602) </a:t>
            </a:r>
            <a:br>
              <a:rPr lang="pt-BR" dirty="0" smtClean="0"/>
            </a:br>
            <a:r>
              <a:rPr lang="pt-BR" dirty="0" smtClean="0"/>
              <a:t>- São Mateus e o Anjo (1602) </a:t>
            </a:r>
            <a:br>
              <a:rPr lang="pt-BR" dirty="0" smtClean="0"/>
            </a:br>
            <a:r>
              <a:rPr lang="pt-BR" dirty="0" smtClean="0"/>
              <a:t>- Martírio de São Mateus (1600) </a:t>
            </a:r>
            <a:br>
              <a:rPr lang="pt-BR" dirty="0" smtClean="0"/>
            </a:br>
            <a:r>
              <a:rPr lang="pt-BR" dirty="0" smtClean="0"/>
              <a:t>- Crucificação de São Pedro (1601) </a:t>
            </a:r>
            <a:br>
              <a:rPr lang="pt-BR" dirty="0" smtClean="0"/>
            </a:br>
            <a:r>
              <a:rPr lang="pt-BR" dirty="0" smtClean="0"/>
              <a:t>- O Sacrifício de Isaac (1603) </a:t>
            </a:r>
            <a:br>
              <a:rPr lang="pt-BR" dirty="0" smtClean="0"/>
            </a:br>
            <a:r>
              <a:rPr lang="pt-BR" dirty="0" smtClean="0"/>
              <a:t>- Deposição (1604) </a:t>
            </a:r>
            <a:br>
              <a:rPr lang="pt-BR" dirty="0" smtClean="0"/>
            </a:br>
            <a:r>
              <a:rPr lang="pt-BR" dirty="0" smtClean="0"/>
              <a:t>- Sete Obras de Misericórdia (1607) </a:t>
            </a:r>
            <a:br>
              <a:rPr lang="pt-BR" dirty="0" smtClean="0"/>
            </a:br>
            <a:r>
              <a:rPr lang="pt-BR" dirty="0" smtClean="0"/>
              <a:t>- João Batista (1604) </a:t>
            </a:r>
            <a:br>
              <a:rPr lang="pt-BR" dirty="0" smtClean="0"/>
            </a:br>
            <a:r>
              <a:rPr lang="pt-BR" dirty="0" smtClean="0"/>
              <a:t>- Degolação de Baptista (1608) </a:t>
            </a:r>
            <a:br>
              <a:rPr lang="pt-BR" dirty="0" smtClean="0"/>
            </a:br>
            <a:r>
              <a:rPr lang="pt-BR" dirty="0" smtClean="0"/>
              <a:t>- Ressurreição de Lázaro (1609) 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chemeClr val="tx1"/>
                </a:solidFill>
              </a:rPr>
              <a:t>Artemisia Gentileschi (1597-1653)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211960" y="5517232"/>
            <a:ext cx="4593712" cy="581816"/>
          </a:xfrm>
        </p:spPr>
        <p:txBody>
          <a:bodyPr>
            <a:normAutofit fontScale="70000" lnSpcReduction="20000"/>
          </a:bodyPr>
          <a:lstStyle/>
          <a:p>
            <a:r>
              <a:rPr lang="pt-PT" dirty="0" smtClean="0"/>
              <a:t>Judite degolando Holofernes (1620)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398145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chemeClr val="tx1"/>
                </a:solidFill>
              </a:rPr>
              <a:t>Barroco na Espanha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PT" dirty="0" smtClean="0"/>
              <a:t>Principal desenvolvimento foi na arquitetura, nos entalhes e nas decorações requintadas das construções</a:t>
            </a:r>
            <a:r>
              <a:rPr lang="pt-BR" dirty="0" smtClean="0"/>
              <a:t>, fossem religiosas ou não.</a:t>
            </a:r>
          </a:p>
          <a:p>
            <a:r>
              <a:rPr lang="pt-BR" dirty="0" smtClean="0"/>
              <a:t>Na pintura, teve forte influência do barroco italiano, com predomínio do realismo.</a:t>
            </a:r>
          </a:p>
          <a:p>
            <a:endParaRPr lang="pt-PT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chemeClr val="tx1"/>
                </a:solidFill>
              </a:rPr>
              <a:t>Diego Velázquez  (1599-1660)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pt-BR" dirty="0" smtClean="0"/>
              <a:t>Enfatizou a elaboração de retratos de integrantes da nobreza e a pintura de cenas históricas. Também retratou elementos da mitologia. </a:t>
            </a:r>
          </a:p>
          <a:p>
            <a:pPr fontAlgn="base"/>
            <a:r>
              <a:rPr lang="pt-BR" dirty="0" smtClean="0"/>
              <a:t>Mostrava detalhes em suas obras, privilegiando as expressões faciais, buscando a individualidade de cada personagem retratado. </a:t>
            </a:r>
          </a:p>
          <a:p>
            <a:pPr fontAlgn="base"/>
            <a:r>
              <a:rPr lang="pt-BR" dirty="0" smtClean="0"/>
              <a:t>Presença em suas obras do </a:t>
            </a:r>
            <a:r>
              <a:rPr lang="pt-BR" dirty="0" err="1" smtClean="0"/>
              <a:t>tenebrismo</a:t>
            </a:r>
            <a:r>
              <a:rPr lang="pt-BR" dirty="0" smtClean="0"/>
              <a:t> (aplicação de fundo escuro) e do realismo (busca por detalhes para deixar a obra mais real possível). </a:t>
            </a:r>
          </a:p>
          <a:p>
            <a:pPr fontAlgn="base"/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16016" y="228600"/>
            <a:ext cx="4120136" cy="758952"/>
          </a:xfrm>
        </p:spPr>
        <p:txBody>
          <a:bodyPr>
            <a:normAutofit/>
          </a:bodyPr>
          <a:lstStyle/>
          <a:p>
            <a:r>
              <a:rPr lang="pt-PT" sz="2000" b="1" dirty="0" smtClean="0">
                <a:solidFill>
                  <a:schemeClr val="tx1"/>
                </a:solidFill>
              </a:rPr>
              <a:t>Diego Velázquez  (1599-1660)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5373216"/>
            <a:ext cx="8503920" cy="725832"/>
          </a:xfrm>
        </p:spPr>
        <p:txBody>
          <a:bodyPr/>
          <a:lstStyle/>
          <a:p>
            <a:r>
              <a:rPr lang="pt-BR" b="1" i="1" dirty="0" smtClean="0"/>
              <a:t>A Família de Felipe IV (As Meninas)</a:t>
            </a:r>
            <a:endParaRPr lang="pt-BR" b="1" dirty="0" smtClean="0"/>
          </a:p>
          <a:p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58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PT" b="1" dirty="0" smtClean="0">
                <a:solidFill>
                  <a:schemeClr val="tx1"/>
                </a:solidFill>
              </a:rPr>
              <a:t>Principais obras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10264"/>
          </a:xfrm>
        </p:spPr>
        <p:txBody>
          <a:bodyPr>
            <a:normAutofit fontScale="85000" lnSpcReduction="20000"/>
          </a:bodyPr>
          <a:lstStyle/>
          <a:p>
            <a:pPr fontAlgn="base">
              <a:lnSpc>
                <a:spcPct val="120000"/>
              </a:lnSpc>
              <a:buNone/>
            </a:pPr>
            <a:r>
              <a:rPr lang="pt-BR" b="1" dirty="0" smtClean="0"/>
              <a:t>- </a:t>
            </a:r>
            <a:r>
              <a:rPr lang="pt-BR" b="1" i="1" dirty="0" smtClean="0"/>
              <a:t>São João em </a:t>
            </a:r>
            <a:r>
              <a:rPr lang="pt-BR" b="1" i="1" dirty="0" err="1" smtClean="0"/>
              <a:t>Patmos</a:t>
            </a:r>
            <a:r>
              <a:rPr lang="pt-BR" b="1" dirty="0" smtClean="0"/>
              <a:t> (1619)</a:t>
            </a:r>
          </a:p>
          <a:p>
            <a:pPr fontAlgn="base">
              <a:lnSpc>
                <a:spcPct val="120000"/>
              </a:lnSpc>
              <a:buNone/>
            </a:pPr>
            <a:r>
              <a:rPr lang="pt-BR" b="1" dirty="0" smtClean="0"/>
              <a:t>- </a:t>
            </a:r>
            <a:r>
              <a:rPr lang="pt-BR" b="1" i="1" dirty="0" smtClean="0"/>
              <a:t>Adoração dos reis</a:t>
            </a:r>
            <a:r>
              <a:rPr lang="pt-BR" b="1" dirty="0" smtClean="0"/>
              <a:t> (1619)</a:t>
            </a:r>
          </a:p>
          <a:p>
            <a:pPr fontAlgn="base">
              <a:lnSpc>
                <a:spcPct val="120000"/>
              </a:lnSpc>
              <a:buNone/>
            </a:pPr>
            <a:r>
              <a:rPr lang="pt-BR" b="1" dirty="0" smtClean="0"/>
              <a:t>- </a:t>
            </a:r>
            <a:r>
              <a:rPr lang="pt-BR" b="1" i="1" dirty="0" smtClean="0"/>
              <a:t>O almoço</a:t>
            </a:r>
            <a:r>
              <a:rPr lang="pt-BR" b="1" dirty="0" smtClean="0"/>
              <a:t> (1620)</a:t>
            </a:r>
          </a:p>
          <a:p>
            <a:pPr fontAlgn="base">
              <a:lnSpc>
                <a:spcPct val="120000"/>
              </a:lnSpc>
              <a:buNone/>
            </a:pPr>
            <a:r>
              <a:rPr lang="pt-BR" b="1" dirty="0" smtClean="0"/>
              <a:t>- </a:t>
            </a:r>
            <a:r>
              <a:rPr lang="pt-BR" b="1" i="1" dirty="0" smtClean="0"/>
              <a:t>Isabella de Bourbon</a:t>
            </a:r>
            <a:r>
              <a:rPr lang="pt-BR" b="1" dirty="0" smtClean="0"/>
              <a:t> (1625)</a:t>
            </a:r>
          </a:p>
          <a:p>
            <a:pPr fontAlgn="base">
              <a:lnSpc>
                <a:spcPct val="120000"/>
              </a:lnSpc>
              <a:buNone/>
            </a:pPr>
            <a:r>
              <a:rPr lang="pt-BR" b="1" i="1" dirty="0" smtClean="0"/>
              <a:t>- Vênus ao Espelho </a:t>
            </a:r>
            <a:r>
              <a:rPr lang="pt-BR" b="1" dirty="0" smtClean="0"/>
              <a:t>(1647)</a:t>
            </a:r>
          </a:p>
          <a:p>
            <a:pPr fontAlgn="base">
              <a:lnSpc>
                <a:spcPct val="120000"/>
              </a:lnSpc>
              <a:buNone/>
            </a:pPr>
            <a:r>
              <a:rPr lang="pt-BR" b="1" i="1" dirty="0" smtClean="0"/>
              <a:t>- Retrato do Papa Inocêncio X </a:t>
            </a:r>
            <a:endParaRPr lang="pt-BR" b="1" dirty="0" smtClean="0"/>
          </a:p>
          <a:p>
            <a:pPr fontAlgn="base">
              <a:lnSpc>
                <a:spcPct val="120000"/>
              </a:lnSpc>
              <a:buNone/>
            </a:pPr>
            <a:r>
              <a:rPr lang="pt-BR" b="1" i="1" dirty="0" smtClean="0"/>
              <a:t>- Retrato de Felipe IV </a:t>
            </a:r>
            <a:endParaRPr lang="pt-BR" b="1" dirty="0" smtClean="0"/>
          </a:p>
          <a:p>
            <a:pPr fontAlgn="base">
              <a:lnSpc>
                <a:spcPct val="120000"/>
              </a:lnSpc>
              <a:buNone/>
            </a:pPr>
            <a:r>
              <a:rPr lang="pt-BR" b="1" i="1" dirty="0" smtClean="0"/>
              <a:t>- Infanta Margarida da Áustria </a:t>
            </a:r>
            <a:endParaRPr lang="pt-BR" b="1" dirty="0" smtClean="0"/>
          </a:p>
          <a:p>
            <a:pPr fontAlgn="base">
              <a:lnSpc>
                <a:spcPct val="120000"/>
              </a:lnSpc>
              <a:buNone/>
            </a:pPr>
            <a:endParaRPr lang="pt-BR" b="1" dirty="0" smtClean="0"/>
          </a:p>
          <a:p>
            <a:pPr fontAlgn="base">
              <a:lnSpc>
                <a:spcPct val="120000"/>
              </a:lnSpc>
              <a:buNone/>
            </a:pPr>
            <a:r>
              <a:rPr lang="pt-BR" b="1" i="1" dirty="0" smtClean="0"/>
              <a:t/>
            </a:r>
            <a:br>
              <a:rPr lang="pt-BR" b="1" i="1" dirty="0" smtClean="0"/>
            </a:br>
            <a:endParaRPr lang="pt-BR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chemeClr val="tx1"/>
                </a:solidFill>
              </a:rPr>
              <a:t>Contexto histórico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pt-BR" dirty="0" smtClean="0"/>
              <a:t>		O panorama europeu do século XVII se caracteriza pela existência de conflitos de ordem religiosa, política, econômica e social.</a:t>
            </a:r>
          </a:p>
          <a:p>
            <a:pPr>
              <a:lnSpc>
                <a:spcPct val="150000"/>
              </a:lnSpc>
              <a:buNone/>
            </a:pPr>
            <a:r>
              <a:rPr lang="pt-BR" dirty="0" smtClean="0"/>
              <a:t>   • Aumento de influência da burguesia, graças ao desenvolvimento do capitalismo mercantilista.</a:t>
            </a:r>
            <a:br>
              <a:rPr lang="pt-BR" dirty="0" smtClean="0"/>
            </a:br>
            <a:r>
              <a:rPr lang="pt-BR" dirty="0" smtClean="0"/>
              <a:t>• Término do ciclo das grandes navegações.</a:t>
            </a:r>
            <a:br>
              <a:rPr lang="pt-BR" dirty="0" smtClean="0"/>
            </a:br>
            <a:r>
              <a:rPr lang="pt-BR" dirty="0" smtClean="0"/>
              <a:t>• Pessimismo reinante entre os portugueses, decorrente do domínio espanhol a que estavam submetidos desde 1580.</a:t>
            </a:r>
            <a:br>
              <a:rPr lang="pt-BR" dirty="0" smtClean="0"/>
            </a:br>
            <a:endParaRPr lang="pt-BR" dirty="0" smtClean="0"/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fontAlgn="base">
              <a:lnSpc>
                <a:spcPct val="120000"/>
              </a:lnSpc>
              <a:buNone/>
            </a:pPr>
            <a:r>
              <a:rPr lang="pt-BR" sz="2300" b="1" i="1" dirty="0" smtClean="0"/>
              <a:t>- Cristo na casa de Marta e Maria </a:t>
            </a:r>
            <a:r>
              <a:rPr lang="pt-BR" sz="2300" b="1" dirty="0" smtClean="0"/>
              <a:t>(1618 - 1619) </a:t>
            </a:r>
          </a:p>
          <a:p>
            <a:pPr fontAlgn="base">
              <a:lnSpc>
                <a:spcPct val="120000"/>
              </a:lnSpc>
              <a:buNone/>
            </a:pPr>
            <a:r>
              <a:rPr lang="pt-BR" sz="2300" b="1" i="1" dirty="0" smtClean="0"/>
              <a:t>- A forja de </a:t>
            </a:r>
            <a:r>
              <a:rPr lang="pt-BR" sz="2300" b="1" i="1" dirty="0" err="1" smtClean="0"/>
              <a:t>Vulcano</a:t>
            </a:r>
            <a:r>
              <a:rPr lang="pt-BR" sz="2300" b="1" i="1" dirty="0" smtClean="0"/>
              <a:t> </a:t>
            </a:r>
            <a:r>
              <a:rPr lang="pt-BR" sz="2300" b="1" dirty="0" smtClean="0"/>
              <a:t>(1630)</a:t>
            </a:r>
            <a:r>
              <a:rPr lang="pt-BR" sz="2300" b="1" i="1" dirty="0" smtClean="0"/>
              <a:t> </a:t>
            </a:r>
            <a:endParaRPr lang="pt-BR" sz="2300" b="1" dirty="0" smtClean="0"/>
          </a:p>
          <a:p>
            <a:pPr fontAlgn="base">
              <a:lnSpc>
                <a:spcPct val="120000"/>
              </a:lnSpc>
              <a:buNone/>
            </a:pPr>
            <a:r>
              <a:rPr lang="pt-BR" sz="2300" b="1" i="1" dirty="0" smtClean="0"/>
              <a:t>- Cristo na cruz (1632)</a:t>
            </a:r>
          </a:p>
          <a:p>
            <a:pPr fontAlgn="base">
              <a:lnSpc>
                <a:spcPct val="120000"/>
              </a:lnSpc>
              <a:buNone/>
            </a:pPr>
            <a:r>
              <a:rPr lang="pt-BR" sz="2300" b="1" i="1" dirty="0" smtClean="0"/>
              <a:t>- O Príncipe Baltasar Carlos caçador </a:t>
            </a:r>
          </a:p>
          <a:p>
            <a:pPr fontAlgn="base">
              <a:lnSpc>
                <a:spcPct val="120000"/>
              </a:lnSpc>
              <a:buNone/>
            </a:pPr>
            <a:r>
              <a:rPr lang="pt-BR" sz="2300" b="1" i="1" dirty="0" smtClean="0"/>
              <a:t>- O triunfo de </a:t>
            </a:r>
            <a:r>
              <a:rPr lang="pt-BR" sz="2300" b="1" i="1" u="sng" dirty="0" smtClean="0">
                <a:hlinkClick r:id="rId2"/>
              </a:rPr>
              <a:t>Baco</a:t>
            </a:r>
            <a:endParaRPr lang="pt-BR" sz="2300" b="1" dirty="0" smtClean="0"/>
          </a:p>
          <a:p>
            <a:pPr fontAlgn="base">
              <a:lnSpc>
                <a:spcPct val="120000"/>
              </a:lnSpc>
              <a:buNone/>
            </a:pPr>
            <a:r>
              <a:rPr lang="pt-BR" sz="2300" b="1" i="1" dirty="0" smtClean="0"/>
              <a:t>- A rendição de </a:t>
            </a:r>
            <a:r>
              <a:rPr lang="pt-BR" sz="2300" b="1" i="1" dirty="0" err="1" smtClean="0"/>
              <a:t>Breda</a:t>
            </a:r>
            <a:r>
              <a:rPr lang="pt-BR" sz="2300" b="1" i="1" dirty="0" smtClean="0"/>
              <a:t> </a:t>
            </a:r>
            <a:r>
              <a:rPr lang="pt-BR" sz="2300" b="1" dirty="0" smtClean="0"/>
              <a:t>(1634) </a:t>
            </a:r>
          </a:p>
          <a:p>
            <a:pPr fontAlgn="base">
              <a:lnSpc>
                <a:spcPct val="120000"/>
              </a:lnSpc>
              <a:buNone/>
            </a:pPr>
            <a:r>
              <a:rPr lang="pt-BR" sz="2300" b="1" i="1" dirty="0" smtClean="0"/>
              <a:t>- As Fiandeiras ( A fábula de </a:t>
            </a:r>
            <a:r>
              <a:rPr lang="pt-BR" sz="2300" b="1" i="1" dirty="0" err="1" smtClean="0"/>
              <a:t>Aracné</a:t>
            </a:r>
            <a:r>
              <a:rPr lang="pt-BR" sz="2300" b="1" i="1" dirty="0" smtClean="0"/>
              <a:t>)</a:t>
            </a:r>
            <a:endParaRPr lang="pt-BR" sz="2300" b="1" dirty="0" smtClean="0"/>
          </a:p>
          <a:p>
            <a:pPr fontAlgn="base">
              <a:lnSpc>
                <a:spcPct val="120000"/>
              </a:lnSpc>
              <a:buNone/>
            </a:pPr>
            <a:r>
              <a:rPr lang="pt-BR" sz="2300" b="1" i="1" dirty="0" smtClean="0"/>
              <a:t>- Don </a:t>
            </a:r>
            <a:r>
              <a:rPr lang="pt-BR" sz="2300" b="1" i="1" dirty="0" err="1" smtClean="0"/>
              <a:t>Sebastián</a:t>
            </a:r>
            <a:r>
              <a:rPr lang="pt-BR" sz="2300" b="1" i="1" dirty="0" smtClean="0"/>
              <a:t> de Morra </a:t>
            </a:r>
            <a:r>
              <a:rPr lang="pt-BR" sz="2300" b="1" dirty="0" smtClean="0"/>
              <a:t>(1645)</a:t>
            </a:r>
          </a:p>
          <a:p>
            <a:endParaRPr lang="pt-BR" sz="2300" dirty="0" smtClean="0"/>
          </a:p>
          <a:p>
            <a:pPr fontAlgn="base">
              <a:lnSpc>
                <a:spcPct val="120000"/>
              </a:lnSpc>
            </a:pPr>
            <a:endParaRPr lang="pt-BR" sz="2300" b="1" dirty="0" smtClean="0"/>
          </a:p>
          <a:p>
            <a:pPr fontAlgn="base">
              <a:lnSpc>
                <a:spcPct val="120000"/>
              </a:lnSpc>
              <a:buNone/>
            </a:pPr>
            <a:r>
              <a:rPr lang="pt-BR" sz="2300" b="1" i="1" dirty="0" smtClean="0"/>
              <a:t/>
            </a:r>
            <a:br>
              <a:rPr lang="pt-BR" sz="2300" b="1" i="1" dirty="0" smtClean="0"/>
            </a:br>
            <a:endParaRPr lang="pt-BR" sz="23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chemeClr val="tx1"/>
                </a:solidFill>
              </a:rPr>
              <a:t>Barroco na Holanda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PT" dirty="0" smtClean="0"/>
              <a:t>Grande desenvolvimento econômico. 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Por causa do protestantismo os artistas encontram  algumas dificuldades no que se refere à representação de cenas religiosas, mas não os impediu de retratar a arte, muito pelo contrário,  tais dificuldades, no entanto, acabaram por gerar belíssimos retratos, paisagens e naturezas mortas.</a:t>
            </a:r>
            <a:endParaRPr lang="pt-B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Descritivo e realista, o artista holandês não se preocupava com padrões de beleza clássicos, preferindo retratar cenas do cotidiano. Dois importantes pintores do barroco, </a:t>
            </a:r>
            <a:r>
              <a:rPr lang="pt-PT" dirty="0" smtClean="0"/>
              <a:t>Peter Paul Rubens ( 1577-1640) e </a:t>
            </a:r>
            <a:r>
              <a:rPr lang="pt-BR" dirty="0" smtClean="0"/>
              <a:t>Rembrandt van </a:t>
            </a:r>
            <a:r>
              <a:rPr lang="pt-BR" dirty="0" err="1" smtClean="0"/>
              <a:t>Rijn</a:t>
            </a:r>
            <a:r>
              <a:rPr lang="pt-BR" dirty="0" smtClean="0"/>
              <a:t> (1606-1669).</a:t>
            </a:r>
            <a:endParaRPr lang="pt-B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23928" y="260648"/>
            <a:ext cx="4768208" cy="1184176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Rembrandt van </a:t>
            </a:r>
            <a:r>
              <a:rPr lang="pt-BR" b="1" dirty="0" err="1" smtClean="0">
                <a:solidFill>
                  <a:schemeClr val="tx1"/>
                </a:solidFill>
              </a:rPr>
              <a:t>Rijn</a:t>
            </a:r>
            <a:r>
              <a:rPr lang="pt-BR" b="1" dirty="0" smtClean="0">
                <a:solidFill>
                  <a:schemeClr val="tx1"/>
                </a:solidFill>
              </a:rPr>
              <a:t> (1606-1669)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5517232"/>
            <a:ext cx="8503920" cy="581816"/>
          </a:xfrm>
        </p:spPr>
        <p:txBody>
          <a:bodyPr/>
          <a:lstStyle/>
          <a:p>
            <a:r>
              <a:rPr lang="pt-PT" dirty="0" smtClean="0"/>
              <a:t>A Sagrada Família  (1635)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476788" cy="520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>
                <a:solidFill>
                  <a:schemeClr val="tx1"/>
                </a:solidFill>
              </a:rPr>
              <a:t>Johannes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 err="1" smtClean="0">
                <a:solidFill>
                  <a:schemeClr val="tx1"/>
                </a:solidFill>
              </a:rPr>
              <a:t>Vermeer</a:t>
            </a:r>
            <a:r>
              <a:rPr lang="pt-BR" dirty="0" smtClean="0">
                <a:solidFill>
                  <a:schemeClr val="tx1"/>
                </a:solidFill>
              </a:rPr>
              <a:t> (1632-1675)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t-PT" dirty="0" smtClean="0"/>
              <a:t>Chamou suas obras de “pintura de gênero”</a:t>
            </a:r>
            <a:r>
              <a:rPr lang="pt-BR" dirty="0" smtClean="0"/>
              <a:t>, onde pintou cenas do cotidiano;</a:t>
            </a:r>
          </a:p>
          <a:p>
            <a:pPr algn="just">
              <a:lnSpc>
                <a:spcPct val="150000"/>
              </a:lnSpc>
            </a:pPr>
            <a:r>
              <a:rPr lang="pt-PT" dirty="0" smtClean="0"/>
              <a:t>Os personagens que ele pintava não sabiam que estavam sendo observados, esses eram </a:t>
            </a:r>
            <a:r>
              <a:rPr lang="pt-BR" dirty="0" smtClean="0"/>
              <a:t>homens trabalhando e mulheres a volta com afazeres domésticos.</a:t>
            </a:r>
          </a:p>
          <a:p>
            <a:pPr algn="just">
              <a:lnSpc>
                <a:spcPct val="150000"/>
              </a:lnSpc>
            </a:pPr>
            <a:r>
              <a:rPr lang="pt-PT" dirty="0" smtClean="0"/>
              <a:t>Trabalhou com o jogo de luzes e sombras.</a:t>
            </a:r>
          </a:p>
          <a:p>
            <a:pPr algn="just">
              <a:lnSpc>
                <a:spcPct val="150000"/>
              </a:lnSpc>
            </a:pPr>
            <a:endParaRPr lang="pt-PT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5373216"/>
            <a:ext cx="8503920" cy="725832"/>
          </a:xfrm>
        </p:spPr>
        <p:txBody>
          <a:bodyPr/>
          <a:lstStyle/>
          <a:p>
            <a:r>
              <a:rPr lang="pt-PT" dirty="0" smtClean="0"/>
              <a:t>Mistress and Maid (1667-1668)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4664"/>
            <a:ext cx="653493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5517232"/>
            <a:ext cx="4824536" cy="758952"/>
          </a:xfrm>
        </p:spPr>
        <p:txBody>
          <a:bodyPr>
            <a:normAutofit/>
          </a:bodyPr>
          <a:lstStyle/>
          <a:p>
            <a:r>
              <a:rPr lang="pt-PT" sz="2800" dirty="0" smtClean="0">
                <a:solidFill>
                  <a:schemeClr val="tx1"/>
                </a:solidFill>
              </a:rPr>
              <a:t>A Kitchen Maid (1658)</a:t>
            </a:r>
            <a:endParaRPr lang="pt-BR" sz="28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4368443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5148064" y="1412776"/>
            <a:ext cx="3672408" cy="266429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2400" dirty="0" smtClean="0"/>
              <a:t>Uso de luz e sombra.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pt-BR" sz="2400" dirty="0" smtClean="0"/>
              <a:t>Usava todos os componentes do quadro para dar equilíbrio à tela. 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547664" y="5733256"/>
            <a:ext cx="7279784" cy="581816"/>
          </a:xfrm>
        </p:spPr>
        <p:txBody>
          <a:bodyPr/>
          <a:lstStyle/>
          <a:p>
            <a:r>
              <a:rPr lang="pt-PT" dirty="0" smtClean="0"/>
              <a:t>Menina com brinco de Pérolas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8640"/>
            <a:ext cx="4657725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chemeClr val="tx1"/>
                </a:solidFill>
              </a:rPr>
              <a:t>Peter Paul Rubens ( 1577-1640)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5589240"/>
            <a:ext cx="8503920" cy="725832"/>
          </a:xfrm>
        </p:spPr>
        <p:txBody>
          <a:bodyPr/>
          <a:lstStyle/>
          <a:p>
            <a:r>
              <a:rPr lang="pt-BR" dirty="0" smtClean="0"/>
              <a:t>Um dos principais pintores do Barroco holandês. </a:t>
            </a:r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571059" cy="427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chemeClr val="tx1"/>
                </a:solidFill>
              </a:rPr>
              <a:t>Barroco na França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PT" dirty="0" smtClean="0"/>
              <a:t>Poder monárquico absoluto e esse poder exerceu  forte influencia na arte , devendo ser feita para o rei e os nobres, desprezando pessoas comuns, simples e humildes.</a:t>
            </a:r>
          </a:p>
          <a:p>
            <a:pPr>
              <a:lnSpc>
                <a:spcPct val="150000"/>
              </a:lnSpc>
            </a:pPr>
            <a:endParaRPr lang="pt-PT" dirty="0" smtClean="0"/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268760"/>
            <a:ext cx="8503920" cy="48302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dirty="0" smtClean="0"/>
              <a:t>   </a:t>
            </a:r>
            <a:r>
              <a:rPr lang="pt-BR" sz="2300" dirty="0" smtClean="0"/>
              <a:t>• Reforma protestante, liderada por Calvino e Lutero que se solidifica na Inglaterra e Holanda, fazendo dessa última um abrigo de dissidentes religiosos.</a:t>
            </a:r>
          </a:p>
          <a:p>
            <a:pPr>
              <a:lnSpc>
                <a:spcPct val="150000"/>
              </a:lnSpc>
              <a:buNone/>
            </a:pPr>
            <a:r>
              <a:rPr lang="pt-BR" sz="2300" dirty="0" smtClean="0"/>
              <a:t/>
            </a:r>
            <a:br>
              <a:rPr lang="pt-BR" sz="2300" dirty="0" smtClean="0"/>
            </a:br>
            <a:r>
              <a:rPr lang="pt-BR" sz="2300" dirty="0" smtClean="0"/>
              <a:t>• Divisão da igreja como consequência da reforma. Essa cisão marcou toda a cultura europeia seiscentista, levando a igreja católica a se organizar num movimento contra reforma, centralizado principalmente em Portugal e Espanha.</a:t>
            </a:r>
            <a:endParaRPr lang="pt-BR" sz="23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Georges La Tour (1593-1652)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5445224"/>
            <a:ext cx="4536504" cy="611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dirty="0" smtClean="0"/>
              <a:t>        A Quiromante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440021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372472" y="1679448"/>
            <a:ext cx="35856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pt-PT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Conhecido como o pintor do rei Luiz XIII.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pt-BR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primeiras telas de La Tour são cenas diurnas e profanas</a:t>
            </a:r>
            <a:endParaRPr kumimoji="0" lang="pt-PT" sz="2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pt-PT" sz="2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maioria de seus quadros são de cenas noturnas</a:t>
            </a:r>
            <a:endParaRPr kumimoji="0" lang="pt-B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Georges La Tour (1593-1652)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827584" y="5445224"/>
            <a:ext cx="5241784" cy="821832"/>
          </a:xfrm>
        </p:spPr>
        <p:txBody>
          <a:bodyPr/>
          <a:lstStyle/>
          <a:p>
            <a:pPr>
              <a:buNone/>
            </a:pPr>
            <a:r>
              <a:rPr lang="pt-PT" dirty="0" smtClean="0"/>
              <a:t>São José Carpinteiro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3312368" cy="387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34400" cy="9681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Claude </a:t>
            </a:r>
            <a:r>
              <a:rPr lang="pt-BR" b="1" dirty="0" err="1" smtClean="0">
                <a:solidFill>
                  <a:schemeClr val="tx1"/>
                </a:solidFill>
              </a:rPr>
              <a:t>le</a:t>
            </a:r>
            <a:r>
              <a:rPr lang="pt-BR" b="1" dirty="0" smtClean="0">
                <a:solidFill>
                  <a:schemeClr val="tx1"/>
                </a:solidFill>
              </a:rPr>
              <a:t> </a:t>
            </a:r>
            <a:r>
              <a:rPr lang="pt-BR" b="1" dirty="0" err="1" smtClean="0">
                <a:solidFill>
                  <a:schemeClr val="tx1"/>
                </a:solidFill>
              </a:rPr>
              <a:t>Lorrain</a:t>
            </a:r>
            <a:r>
              <a:rPr lang="pt-BR" b="1" dirty="0" smtClean="0">
                <a:solidFill>
                  <a:schemeClr val="tx1"/>
                </a:solidFill>
              </a:rPr>
              <a:t> (1605-1682)</a:t>
            </a:r>
            <a:br>
              <a:rPr lang="pt-BR" b="1" dirty="0" smtClean="0">
                <a:solidFill>
                  <a:schemeClr val="tx1"/>
                </a:solidFill>
              </a:rPr>
            </a:b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580112" y="1527048"/>
            <a:ext cx="3225560" cy="4572000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Criava </a:t>
            </a:r>
            <a:r>
              <a:rPr lang="pt-BR" dirty="0" smtClean="0"/>
              <a:t>cenas que reproduzem fielmente a </a:t>
            </a:r>
            <a:r>
              <a:rPr lang="pt-BR" dirty="0" smtClean="0"/>
              <a:t>realidade.</a:t>
            </a:r>
          </a:p>
          <a:p>
            <a:r>
              <a:rPr lang="pt-PT" dirty="0" smtClean="0"/>
              <a:t>Pintava paisagens campestres e urbanas que pintava.</a:t>
            </a:r>
          </a:p>
          <a:p>
            <a:r>
              <a:rPr lang="pt-PT" dirty="0" smtClean="0"/>
              <a:t>Destaca a luz como principal elemento de suas obras.</a:t>
            </a:r>
          </a:p>
          <a:p>
            <a:endParaRPr lang="pt-PT" dirty="0" smtClean="0"/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516341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23528" y="5445224"/>
            <a:ext cx="4968552" cy="968152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embarcação (1648)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39552" y="1527048"/>
            <a:ext cx="8266120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 A maneira que ele usa a cor tem um valor simbólico Tudo </a:t>
            </a:r>
            <a:r>
              <a:rPr lang="pt-BR" dirty="0" smtClean="0"/>
              <a:t>que se refere à natureza divina ou apresenta um aspecto de serenidade possui tons de azul; a força do amor é representada por meio do vermelho ou de tons incandescentes; a magnificência é marcada pelo amarelo; a </a:t>
            </a:r>
            <a:r>
              <a:rPr lang="pt-BR" dirty="0" smtClean="0"/>
              <a:t>submissão, </a:t>
            </a:r>
            <a:r>
              <a:rPr lang="pt-BR" dirty="0" smtClean="0"/>
              <a:t>pelo roxo; a esperança, com o </a:t>
            </a:r>
            <a:r>
              <a:rPr lang="pt-BR" dirty="0" smtClean="0"/>
              <a:t>verde.</a:t>
            </a:r>
            <a:endParaRPr lang="pt-B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b="1" dirty="0" smtClean="0">
                <a:solidFill>
                  <a:schemeClr val="tx1"/>
                </a:solidFill>
              </a:rPr>
              <a:t>Diferenças entre o Renascimento e o Barroco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62736" cy="1685928"/>
          </a:xfrm>
        </p:spPr>
        <p:txBody>
          <a:bodyPr>
            <a:normAutofit fontScale="55000" lnSpcReduction="20000"/>
          </a:bodyPr>
          <a:lstStyle/>
          <a:p>
            <a:r>
              <a:rPr lang="pt-BR" sz="3800" b="1" dirty="0" smtClean="0"/>
              <a:t>O  renascentista </a:t>
            </a:r>
            <a:r>
              <a:rPr lang="pt-BR" sz="3800" dirty="0" smtClean="0"/>
              <a:t>o que importava era </a:t>
            </a:r>
            <a:r>
              <a:rPr lang="pt-BR" sz="3800" b="1" dirty="0" smtClean="0"/>
              <a:t>o detalhe</a:t>
            </a:r>
          </a:p>
          <a:p>
            <a:r>
              <a:rPr lang="pt-BR" sz="3800" b="1" dirty="0" smtClean="0"/>
              <a:t>O  barroco</a:t>
            </a:r>
            <a:r>
              <a:rPr lang="pt-BR" sz="3800" dirty="0" smtClean="0"/>
              <a:t>, o mais importante era a </a:t>
            </a:r>
            <a:r>
              <a:rPr lang="pt-BR" sz="3800" b="1" dirty="0" smtClean="0"/>
              <a:t>harmonia do conjunto</a:t>
            </a:r>
            <a:r>
              <a:rPr lang="pt-BR" sz="3800" dirty="0" smtClean="0"/>
              <a:t>.</a:t>
            </a:r>
          </a:p>
          <a:p>
            <a:pPr>
              <a:buNone/>
            </a:pPr>
            <a:endParaRPr lang="pt-BR" sz="3800" dirty="0" smtClean="0"/>
          </a:p>
          <a:p>
            <a:pPr>
              <a:buNone/>
            </a:pPr>
            <a:r>
              <a:rPr lang="pt-BR" sz="2000" dirty="0" smtClean="0"/>
              <a:t/>
            </a:r>
            <a:br>
              <a:rPr lang="pt-BR" sz="2000" dirty="0" smtClean="0"/>
            </a:br>
            <a:endParaRPr lang="pt-BR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1"/>
            <a:ext cx="408162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348880"/>
            <a:ext cx="412845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REFERENCIAS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pt-BR" sz="2300" dirty="0" smtClean="0"/>
              <a:t>Caracteriza esse movimento uma profunda reação àquela visão antropocêntrica de mundo cristalizado no renascimento. Consequência propunha uma volta ao medievalismo e irrestrita fé na autoridade da igreja e do rei.</a:t>
            </a:r>
          </a:p>
          <a:p>
            <a:pPr>
              <a:lnSpc>
                <a:spcPct val="150000"/>
              </a:lnSpc>
              <a:buNone/>
            </a:pPr>
            <a:endParaRPr lang="pt-BR" sz="2300" dirty="0" smtClean="0"/>
          </a:p>
          <a:p>
            <a:pPr>
              <a:lnSpc>
                <a:spcPct val="150000"/>
              </a:lnSpc>
            </a:pPr>
            <a:r>
              <a:rPr lang="pt-BR" sz="2300" dirty="0" smtClean="0"/>
              <a:t>O retorno a visão medieval de mundo implicaria a perda da humanidade soberana conquistada pelo homem renascentista. Confrontam-se, por isso, duas forças opostas: </a:t>
            </a:r>
            <a:r>
              <a:rPr lang="pt-BR" sz="2300" b="1" dirty="0" smtClean="0"/>
              <a:t>antropocentrismo e </a:t>
            </a:r>
            <a:r>
              <a:rPr lang="pt-BR" sz="2300" b="1" dirty="0" err="1" smtClean="0"/>
              <a:t>teocentrismo</a:t>
            </a:r>
            <a:r>
              <a:rPr lang="pt-BR" sz="2300" b="1" dirty="0" smtClean="0"/>
              <a:t>.</a:t>
            </a:r>
            <a:r>
              <a:rPr lang="pt-BR" sz="2300" dirty="0" smtClean="0"/>
              <a:t/>
            </a:r>
            <a:br>
              <a:rPr lang="pt-BR" sz="2300" dirty="0" smtClean="0"/>
            </a:br>
            <a:r>
              <a:rPr lang="pt-BR" sz="2300" dirty="0" smtClean="0"/>
              <a:t>Tentando atingir a síntese, o homem da época procura conciliar esses dois elementos.</a:t>
            </a:r>
          </a:p>
          <a:p>
            <a:pPr>
              <a:lnSpc>
                <a:spcPct val="150000"/>
              </a:lnSpc>
            </a:pPr>
            <a:endParaRPr lang="pt-BR" sz="2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Antropocentrismo X </a:t>
            </a:r>
            <a:r>
              <a:rPr lang="pt-BR" b="1" dirty="0" err="1" smtClean="0">
                <a:solidFill>
                  <a:schemeClr val="tx1"/>
                </a:solidFill>
              </a:rPr>
              <a:t>Teocentrismo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/>
              <a:t>Dessa tentativa, resulta a tensão que marca a maneira de pensar, as concepções sociais, políticas e artísticas da época.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Ao novo estilo de época que reflete essa tensão dá-se o nome de BARROCO.</a:t>
            </a:r>
          </a:p>
          <a:p>
            <a:pPr>
              <a:lnSpc>
                <a:spcPct val="150000"/>
              </a:lnSpc>
            </a:pPr>
            <a:endParaRPr lang="pt-BR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Manifestações artísticas: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As manifestações artísticas do BARROCO  retratam a procura da conciliação de forças antagônicas como: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Bem – mal</a:t>
            </a:r>
            <a:br>
              <a:rPr lang="pt-BR" dirty="0" smtClean="0"/>
            </a:br>
            <a:r>
              <a:rPr lang="pt-BR" dirty="0" smtClean="0"/>
              <a:t>Deus – Diabo</a:t>
            </a:r>
            <a:br>
              <a:rPr lang="pt-BR" dirty="0" smtClean="0"/>
            </a:br>
            <a:r>
              <a:rPr lang="pt-BR" dirty="0" smtClean="0"/>
              <a:t>Céu – Terra</a:t>
            </a:r>
            <a:br>
              <a:rPr lang="pt-BR" dirty="0" smtClean="0"/>
            </a:br>
            <a:r>
              <a:rPr lang="pt-BR" dirty="0" smtClean="0"/>
              <a:t>Pureza – Pecado</a:t>
            </a:r>
            <a:br>
              <a:rPr lang="pt-BR" dirty="0" smtClean="0"/>
            </a:br>
            <a:r>
              <a:rPr lang="pt-BR" dirty="0" smtClean="0"/>
              <a:t>Alegria – Tristeza</a:t>
            </a:r>
            <a:br>
              <a:rPr lang="pt-BR" dirty="0" smtClean="0"/>
            </a:br>
            <a:r>
              <a:rPr lang="pt-BR" dirty="0" smtClean="0"/>
              <a:t>Espírito – Carne</a:t>
            </a:r>
          </a:p>
          <a:p>
            <a:pPr>
              <a:lnSpc>
                <a:spcPct val="150000"/>
              </a:lnSpc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chemeClr val="tx1"/>
                </a:solidFill>
              </a:rPr>
              <a:t>Caravaggio (1571-1610)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PT" dirty="0" smtClean="0"/>
              <a:t>Principal artista barroco italiano.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Retratava personagens bíblicos, principalmente Jesus e Maria, baseando-se em pessoas comuns que encontrava nas ruas de Roma.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Usava um forte realismo na pintura de suas obras.</a:t>
            </a:r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Colocava o foco da imagem nos rostos dos personagens.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Ausência de correções e iluminação especial.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Usava efeitos de sombras e luzes.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 Pintava o fundo de suas obras de cores escuras, principalmente de cor preta. Este recurso dava um aspecto obscuro em suas pinturas.</a:t>
            </a:r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Principais obras de </a:t>
            </a:r>
            <a:r>
              <a:rPr lang="pt-BR" b="1" dirty="0" err="1" smtClean="0">
                <a:solidFill>
                  <a:schemeClr val="tx1"/>
                </a:solidFill>
              </a:rPr>
              <a:t>Caravaggio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5589240"/>
            <a:ext cx="8503920" cy="509808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     Os jogadores de cartas (1594) dimensões 99 cm x 107 cm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684847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1223</TotalTime>
  <Words>789</Words>
  <Application>Microsoft Office PowerPoint</Application>
  <PresentationFormat>Apresentação na tela (4:3)</PresentationFormat>
  <Paragraphs>107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Cívico</vt:lpstr>
      <vt:lpstr>Barroco Europeu  (séc. XVII a XVIII)</vt:lpstr>
      <vt:lpstr>Contexto histórico</vt:lpstr>
      <vt:lpstr>Slide 3</vt:lpstr>
      <vt:lpstr>Slide 4</vt:lpstr>
      <vt:lpstr>Antropocentrismo X Teocentrismo</vt:lpstr>
      <vt:lpstr>Manifestações artísticas:</vt:lpstr>
      <vt:lpstr>Caravaggio (1571-1610)</vt:lpstr>
      <vt:lpstr>Slide 8</vt:lpstr>
      <vt:lpstr>Principais obras de Caravaggio</vt:lpstr>
      <vt:lpstr>Caravaggio</vt:lpstr>
      <vt:lpstr>Caravaggio</vt:lpstr>
      <vt:lpstr>Caravaggio</vt:lpstr>
      <vt:lpstr>Caravaggio</vt:lpstr>
      <vt:lpstr>       Principais obras de Caravaggio: </vt:lpstr>
      <vt:lpstr>Artemisia Gentileschi (1597-1653)</vt:lpstr>
      <vt:lpstr>Barroco na Espanha</vt:lpstr>
      <vt:lpstr>Diego Velázquez  (1599-1660)</vt:lpstr>
      <vt:lpstr>Diego Velázquez  (1599-1660)</vt:lpstr>
      <vt:lpstr>Principais obras</vt:lpstr>
      <vt:lpstr>Slide 20</vt:lpstr>
      <vt:lpstr>Barroco na Holanda</vt:lpstr>
      <vt:lpstr>Slide 22</vt:lpstr>
      <vt:lpstr>Rembrandt van Rijn (1606-1669)</vt:lpstr>
      <vt:lpstr>Johannes Vermeer (1632-1675)</vt:lpstr>
      <vt:lpstr>Slide 25</vt:lpstr>
      <vt:lpstr>A Kitchen Maid (1658)</vt:lpstr>
      <vt:lpstr>Slide 27</vt:lpstr>
      <vt:lpstr>Peter Paul Rubens ( 1577-1640)</vt:lpstr>
      <vt:lpstr>Barroco na França</vt:lpstr>
      <vt:lpstr>Georges La Tour (1593-1652)</vt:lpstr>
      <vt:lpstr>Georges La Tour (1593-1652)</vt:lpstr>
      <vt:lpstr>Claude le Lorrain (1605-1682) </vt:lpstr>
      <vt:lpstr>Slide 33</vt:lpstr>
      <vt:lpstr>Diferenças entre o Renascimento e o Barroco</vt:lpstr>
      <vt:lpstr>REFERENCIAS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VaioVPCEH</dc:creator>
  <cp:lastModifiedBy>VaioVPCEH</cp:lastModifiedBy>
  <cp:revision>65</cp:revision>
  <dcterms:created xsi:type="dcterms:W3CDTF">2017-07-28T12:11:29Z</dcterms:created>
  <dcterms:modified xsi:type="dcterms:W3CDTF">2017-08-07T19:31:26Z</dcterms:modified>
</cp:coreProperties>
</file>