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6" r:id="rId8"/>
    <p:sldId id="261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68" r:id="rId17"/>
    <p:sldId id="275" r:id="rId18"/>
    <p:sldId id="276" r:id="rId19"/>
    <p:sldId id="278" r:id="rId20"/>
    <p:sldId id="279" r:id="rId21"/>
    <p:sldId id="280" r:id="rId22"/>
    <p:sldId id="281" r:id="rId23"/>
    <p:sldId id="277" r:id="rId24"/>
    <p:sldId id="265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0065BE-0657-4A47-90AD-C21C55E16B19}" type="datetime4">
              <a:rPr lang="en-US" smtClean="0"/>
              <a:pPr/>
              <a:t>March 6, 2017</a:t>
            </a:fld>
            <a:endParaRPr lang="en-US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C3AA4-67BE-44F7-809A-3582401494AF}" type="datetime4">
              <a:rPr lang="en-US" smtClean="0"/>
              <a:pPr/>
              <a:t>March 6, 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72EEB-1769-4776-AD69-E7C1260563EB}" type="datetime4">
              <a:rPr lang="en-US" smtClean="0"/>
              <a:pPr/>
              <a:t>March 6, 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BB8AF-C16A-4836-A92D-61834B5F0BA5}" type="datetime4">
              <a:rPr lang="en-US" smtClean="0"/>
              <a:pPr/>
              <a:t>March 6, 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7D2193-4505-4A75-99BB-880C6989A757}" type="datetime4">
              <a:rPr lang="en-US" smtClean="0"/>
              <a:pPr/>
              <a:t>March 6, 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A18F4-33C3-445B-924C-31108C51719C}" type="datetime4">
              <a:rPr lang="en-US" smtClean="0"/>
              <a:pPr/>
              <a:t>March 6, 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F7543A-E259-478F-9E0D-57BA40E442B7}" type="datetime4">
              <a:rPr lang="en-US" smtClean="0"/>
              <a:pPr/>
              <a:t>March 6, 2017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FB012D-77A1-44B0-BB26-329BA1EE55C9}" type="datetime4">
              <a:rPr lang="en-US" smtClean="0"/>
              <a:pPr/>
              <a:t>March 6, 2017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B7499E-3031-413E-B01E-B94970708CAA}" type="datetime4">
              <a:rPr lang="en-US" smtClean="0"/>
              <a:pPr/>
              <a:t>March 6, 2017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C7EAB0C-2220-4D0E-A0DD-DB7FA0F742F4}" type="datetime4">
              <a:rPr lang="en-US" smtClean="0"/>
              <a:pPr/>
              <a:t>March 6, 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416D63-31BF-4B94-B6C5-E20B2C63F515}" type="datetime4">
              <a:rPr lang="en-US" smtClean="0"/>
              <a:pPr/>
              <a:t>March 6, 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2B1B13E-D5AF-485E-81A1-82A140076526}" type="datetime4">
              <a:rPr lang="en-US" smtClean="0"/>
              <a:pPr/>
              <a:t>March 6, 2017</a:t>
            </a:fld>
            <a:endParaRPr lang="en-US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ARTE INDÍGENA BRASILEIRA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16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8680"/>
            <a:ext cx="4759121" cy="5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02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5112568" cy="544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72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PT" b="1" u="sng" dirty="0" smtClean="0"/>
              <a:t>A cultura Santarém </a:t>
            </a:r>
            <a:r>
              <a:rPr lang="pt-PT" dirty="0" smtClean="0"/>
              <a:t>região próxima à junção do rioTapajós com o Amazonas (durou até a chegada dos colonizadores portugueses, séc. XVII).</a:t>
            </a:r>
          </a:p>
          <a:p>
            <a:endParaRPr lang="pt-PT" dirty="0"/>
          </a:p>
          <a:p>
            <a:r>
              <a:rPr lang="pt-PT" dirty="0" smtClean="0"/>
              <a:t>Cerâmica com decoração bastante complexa.</a:t>
            </a:r>
          </a:p>
          <a:p>
            <a:endParaRPr lang="pt-PT" b="1" u="sng" dirty="0"/>
          </a:p>
          <a:p>
            <a:pPr marL="109728" indent="0">
              <a:buNone/>
            </a:pPr>
            <a:endParaRPr lang="pt-BR" b="1" u="sng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499992" y="3212976"/>
            <a:ext cx="3610744" cy="2736304"/>
          </a:xfrm>
        </p:spPr>
        <p:txBody>
          <a:bodyPr>
            <a:normAutofit fontScale="90000"/>
          </a:bodyPr>
          <a:lstStyle/>
          <a:p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/>
              <a:t/>
            </a:r>
            <a:br>
              <a:rPr lang="pt-PT" sz="2400" dirty="0"/>
            </a:br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/>
              <a:t/>
            </a:r>
            <a:br>
              <a:rPr lang="pt-PT" sz="2400" dirty="0"/>
            </a:br>
            <a:r>
              <a:rPr lang="pt-PT" sz="2400" dirty="0" smtClean="0"/>
              <a:t>Cariátides – figuras humanas que apóiam a parte superior de um vaso. </a:t>
            </a:r>
            <a:endParaRPr lang="pt-BR" sz="2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4914667" cy="371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05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Expressa em mantos, diademas e colares</a:t>
            </a:r>
          </a:p>
          <a:p>
            <a:endParaRPr lang="pt-PT" dirty="0"/>
          </a:p>
          <a:p>
            <a:r>
              <a:rPr lang="pt-PT" dirty="0" smtClean="0"/>
              <a:t>Busca à beleza</a:t>
            </a:r>
          </a:p>
          <a:p>
            <a:endParaRPr lang="pt-PT" dirty="0"/>
          </a:p>
          <a:p>
            <a:r>
              <a:rPr lang="pt-PT" dirty="0" smtClean="0"/>
              <a:t>Demonstração de poder e a grandeza do seu usuário</a:t>
            </a:r>
          </a:p>
          <a:p>
            <a:endParaRPr lang="pt-PT" dirty="0"/>
          </a:p>
          <a:p>
            <a:r>
              <a:rPr lang="pt-PT" dirty="0" smtClean="0"/>
              <a:t>Coloridas e com preocupação dos matizes.</a:t>
            </a:r>
          </a:p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Arte Plumária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058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32418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02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364088" y="1481328"/>
            <a:ext cx="3600400" cy="4525963"/>
          </a:xfrm>
        </p:spPr>
        <p:txBody>
          <a:bodyPr>
            <a:normAutofit/>
          </a:bodyPr>
          <a:lstStyle/>
          <a:p>
            <a:pPr algn="just"/>
            <a:r>
              <a:rPr lang="pt-PT" sz="2000" dirty="0" smtClean="0"/>
              <a:t>Tendem a transmitir ao corpo, a alegria contida nas cores vivas e intensas.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dirty="0" smtClean="0"/>
              <a:t>Vermelho vivo (urucum), o negro esverdeado  da tintura do suco de jenipapo e o branco da tabatinga (argila esbranguiçada)</a:t>
            </a:r>
            <a:endParaRPr lang="pt-BR" sz="20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Pintura corporal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896544" cy="429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1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92696"/>
            <a:ext cx="6552728" cy="551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723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6730486" cy="550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110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pt-PT" dirty="0" smtClean="0"/>
              <a:t>Arquitetura 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00" y="1844824"/>
            <a:ext cx="5328592" cy="325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12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algn="just"/>
            <a:endParaRPr lang="pt-PT" dirty="0" smtClean="0"/>
          </a:p>
          <a:p>
            <a:pPr algn="just"/>
            <a:endParaRPr lang="pt-PT" dirty="0"/>
          </a:p>
          <a:p>
            <a:pPr algn="just"/>
            <a:r>
              <a:rPr lang="pt-PT" dirty="0" smtClean="0"/>
              <a:t>Primeiro contato em 1500  (expedição de Pedro Álvares Cabral)</a:t>
            </a:r>
          </a:p>
          <a:p>
            <a:pPr marL="109728" indent="0" algn="just">
              <a:buNone/>
            </a:pPr>
            <a:endParaRPr lang="pt-PT" dirty="0" smtClean="0"/>
          </a:p>
          <a:p>
            <a:pPr marL="109728" indent="0" algn="just">
              <a:buNone/>
            </a:pPr>
            <a:endParaRPr lang="pt-PT" dirty="0" smtClean="0"/>
          </a:p>
          <a:p>
            <a:pPr algn="just"/>
            <a:r>
              <a:rPr lang="pt-PT" dirty="0" smtClean="0"/>
              <a:t>Todos objetos indígenas devem ser executados com perfeição, não importando a sua finalidade.</a:t>
            </a:r>
            <a:endParaRPr lang="pt-PT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2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/>
              <a:t>Taba ou Aldeia é a reunião de 4 a 10 ocas, em cada oca vivem várias famílias (ascendentes e descendentes), geralmente entre 300 a 400 pessoas.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4189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/>
              <a:t>O lugar ideal para erguer a taba deve ser bem ventilado, dominando visualmente a vizinhança, próxima de rios e da mata. A terra, própria para o cultivo da mandioca e do milho. </a:t>
            </a:r>
          </a:p>
          <a:p>
            <a:pPr algn="just"/>
            <a:endParaRPr lang="pt-BR" dirty="0"/>
          </a:p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9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/>
              <a:t>No centro da aldeia fica a ocara, a praça. Ali se </a:t>
            </a:r>
            <a:r>
              <a:rPr lang="pt-BR" dirty="0" smtClean="0"/>
              <a:t>reúnem </a:t>
            </a:r>
            <a:r>
              <a:rPr lang="pt-BR" dirty="0"/>
              <a:t>os conselheiros, as mulheres preparam as bebidas rituais, têm lugar as grandes festas. Dessa praça partem trilhas chamadas  </a:t>
            </a:r>
            <a:r>
              <a:rPr lang="pt-BR" dirty="0" err="1"/>
              <a:t>pucu</a:t>
            </a:r>
            <a:r>
              <a:rPr lang="pt-BR" dirty="0"/>
              <a:t> que levam a roça, ao campo e ao bosque.</a:t>
            </a:r>
          </a:p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25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A </a:t>
            </a:r>
            <a:r>
              <a:rPr lang="pt-BR" dirty="0"/>
              <a:t>oca é erguida com varas, fechada e coberta com palhas ou folhas. Não recebe reparos e quando inabitável os ocupantes a abandonam. Não possuem janelas, têm uma abertura em cada extremidade e em seu interior não tem nenhuma parede ou divisão aparente.</a:t>
            </a:r>
          </a:p>
          <a:p>
            <a:pPr marL="109728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65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PT" dirty="0" smtClean="0"/>
              <a:t>Como vivem os indios nos dias de hoje? Faça um comparativo de sua arte com os períodos estudados em sala: o que eles produzem hoje.</a:t>
            </a:r>
          </a:p>
          <a:p>
            <a:endParaRPr lang="pt-PT" dirty="0" smtClean="0"/>
          </a:p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Pesquisa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819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Proença, Graça. História da Arte. Ed. Ática </a:t>
            </a:r>
          </a:p>
          <a:p>
            <a:r>
              <a:rPr lang="pt-PT" dirty="0"/>
              <a:t>Strickland, Carol. Arte Comentada da pré-história ao pós moderno. Ed. Ediouro </a:t>
            </a:r>
          </a:p>
          <a:p>
            <a:r>
              <a:rPr lang="pt-PT"/>
              <a:t>Imagens google arts.</a:t>
            </a:r>
          </a:p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Bibliografia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4156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PT" dirty="0" smtClean="0"/>
          </a:p>
          <a:p>
            <a:pPr algn="just"/>
            <a:r>
              <a:rPr lang="pt-PT" dirty="0" smtClean="0"/>
              <a:t>Representa  mais  as tradições de sua comunidade do que a personalidade de quem a faz.</a:t>
            </a:r>
          </a:p>
          <a:p>
            <a:pPr algn="just"/>
            <a:endParaRPr lang="pt-PT" dirty="0"/>
          </a:p>
          <a:p>
            <a:pPr algn="just"/>
            <a:r>
              <a:rPr lang="pt-PT" dirty="0" smtClean="0"/>
              <a:t>Arte </a:t>
            </a:r>
            <a:r>
              <a:rPr lang="pt-PT" dirty="0"/>
              <a:t>indígena: </a:t>
            </a:r>
            <a:r>
              <a:rPr lang="pt-BR" b="1" dirty="0"/>
              <a:t>cerâmica</a:t>
            </a:r>
            <a:r>
              <a:rPr lang="pt-BR" dirty="0"/>
              <a:t>, </a:t>
            </a:r>
            <a:r>
              <a:rPr lang="pt-BR" b="1" dirty="0"/>
              <a:t>máscaras</a:t>
            </a:r>
            <a:r>
              <a:rPr lang="pt-BR" dirty="0"/>
              <a:t>, </a:t>
            </a:r>
            <a:r>
              <a:rPr lang="pt-BR" b="1" dirty="0"/>
              <a:t>pintura corporal</a:t>
            </a:r>
            <a:r>
              <a:rPr lang="pt-BR" dirty="0"/>
              <a:t>, </a:t>
            </a:r>
            <a:r>
              <a:rPr lang="pt-BR" b="1" dirty="0"/>
              <a:t>cestaria</a:t>
            </a:r>
            <a:r>
              <a:rPr lang="pt-BR" dirty="0"/>
              <a:t> e </a:t>
            </a:r>
            <a:r>
              <a:rPr lang="pt-BR" b="1" dirty="0"/>
              <a:t>plumagem</a:t>
            </a:r>
            <a:r>
              <a:rPr lang="pt-BR" dirty="0"/>
              <a:t> .</a:t>
            </a:r>
          </a:p>
          <a:p>
            <a:pPr algn="just"/>
            <a:endParaRPr lang="pt-PT" dirty="0"/>
          </a:p>
          <a:p>
            <a:pPr algn="just"/>
            <a:endParaRPr lang="pt-PT" dirty="0" smtClean="0"/>
          </a:p>
          <a:p>
            <a:pPr algn="just"/>
            <a:endParaRPr lang="pt-PT" dirty="0"/>
          </a:p>
          <a:p>
            <a:pPr algn="just"/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1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19052" y="4725144"/>
            <a:ext cx="8229600" cy="1143000"/>
          </a:xfrm>
        </p:spPr>
        <p:txBody>
          <a:bodyPr/>
          <a:lstStyle/>
          <a:p>
            <a:r>
              <a:rPr lang="pt-PT" dirty="0" smtClean="0"/>
              <a:t>      Armamentos  indígena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116393" cy="416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62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95184" y="4797152"/>
            <a:ext cx="6131024" cy="778091"/>
          </a:xfrm>
        </p:spPr>
        <p:txBody>
          <a:bodyPr>
            <a:normAutofit/>
          </a:bodyPr>
          <a:lstStyle/>
          <a:p>
            <a:r>
              <a:rPr lang="pt-PT" sz="1800" dirty="0" smtClean="0"/>
              <a:t>O Escudo do do Uauapés, feito de trançado, mede 64 cm de diâmetro. Indios Tukano</a:t>
            </a:r>
            <a:endParaRPr lang="pt-BR" sz="18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2164"/>
            <a:ext cx="4424888" cy="427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05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987824" y="5373216"/>
            <a:ext cx="5796136" cy="850099"/>
          </a:xfrm>
        </p:spPr>
        <p:txBody>
          <a:bodyPr/>
          <a:lstStyle/>
          <a:p>
            <a:r>
              <a:rPr lang="pt-PT" dirty="0" smtClean="0"/>
              <a:t>Remo. Karajá de Mato Grosso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1508">
            <a:off x="2629170" y="-279749"/>
            <a:ext cx="2868754" cy="641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4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481328"/>
            <a:ext cx="8712968" cy="4525963"/>
          </a:xfrm>
        </p:spPr>
        <p:txBody>
          <a:bodyPr/>
          <a:lstStyle/>
          <a:p>
            <a:pPr algn="just"/>
            <a:r>
              <a:rPr lang="pt-PT" b="1" u="sng" dirty="0" smtClean="0"/>
              <a:t>A fase Marajoara  </a:t>
            </a:r>
            <a:r>
              <a:rPr lang="pt-PT" dirty="0" smtClean="0"/>
              <a:t>(chegaram à ilha de Marajó por volta do ano 400 até por volta de 1350)</a:t>
            </a:r>
          </a:p>
          <a:p>
            <a:pPr marL="109728" indent="0" algn="just">
              <a:buNone/>
            </a:pPr>
            <a:endParaRPr lang="pt-PT" dirty="0" smtClean="0"/>
          </a:p>
          <a:p>
            <a:pPr algn="just"/>
            <a:r>
              <a:rPr lang="pt-PT" dirty="0" smtClean="0"/>
              <a:t>Construíram habitações, cemitérios e locais para as cerimônias.</a:t>
            </a:r>
          </a:p>
          <a:p>
            <a:pPr algn="just"/>
            <a:endParaRPr lang="pt-PT" dirty="0"/>
          </a:p>
          <a:p>
            <a:pPr algn="just"/>
            <a:r>
              <a:rPr lang="pt-PT" dirty="0" smtClean="0"/>
              <a:t>Bancos, colheres, apitos e adornos para orelhas e lábios, as estatuetas com representações humanas de maneira estilizada.</a:t>
            </a:r>
          </a:p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Período Pré-cabralino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39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Subtítulo 5"/>
          <p:cNvSpPr>
            <a:spLocks noGrp="1"/>
          </p:cNvSpPr>
          <p:nvPr>
            <p:ph type="subTitle" idx="4294967295"/>
          </p:nvPr>
        </p:nvSpPr>
        <p:spPr>
          <a:xfrm>
            <a:off x="5443513" y="1268635"/>
            <a:ext cx="3671887" cy="4392613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Ø"/>
            </a:pPr>
            <a:endParaRPr lang="pt-PT" dirty="0" smtClean="0"/>
          </a:p>
          <a:p>
            <a:pPr marL="457200" indent="-457200" algn="l">
              <a:buFont typeface="Wingdings" pitchFamily="2" charset="2"/>
              <a:buChar char="Ø"/>
            </a:pPr>
            <a:r>
              <a:rPr lang="pt-PT" dirty="0" smtClean="0"/>
              <a:t>Os vasos cerimonias possuem uma decoração elaborada.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6568"/>
            <a:ext cx="4531844" cy="534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8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PT" dirty="0" smtClean="0"/>
              <a:t>Bicromática ou policromática de desenhos feitos com incisões (sulcos) na cerâmica e de desenhos em relevo.</a:t>
            </a:r>
          </a:p>
          <a:p>
            <a:pPr>
              <a:lnSpc>
                <a:spcPct val="150000"/>
              </a:lnSpc>
            </a:pPr>
            <a:endParaRPr lang="pt-PT" dirty="0" smtClean="0"/>
          </a:p>
          <a:p>
            <a:pPr>
              <a:lnSpc>
                <a:spcPct val="150000"/>
              </a:lnSpc>
            </a:pPr>
            <a:endParaRPr lang="pt-PT" dirty="0"/>
          </a:p>
          <a:p>
            <a:pPr marL="109728" indent="0">
              <a:buNone/>
            </a:pP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37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809</TotalTime>
  <Words>491</Words>
  <Application>Microsoft Office PowerPoint</Application>
  <PresentationFormat>Apresentação na tela (4:3)</PresentationFormat>
  <Paragraphs>78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Concurso</vt:lpstr>
      <vt:lpstr>ARTE INDÍGENA BRASILEIRA</vt:lpstr>
      <vt:lpstr>Apresentação do PowerPoint</vt:lpstr>
      <vt:lpstr>Apresentação do PowerPoint</vt:lpstr>
      <vt:lpstr>      Armamentos  indígena</vt:lpstr>
      <vt:lpstr>Apresentação do PowerPoint</vt:lpstr>
      <vt:lpstr>Apresentação do PowerPoint</vt:lpstr>
      <vt:lpstr>Período Pré-cabralino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Cariátides – figuras humanas que apóiam a parte superior de um vaso. </vt:lpstr>
      <vt:lpstr>Arte Plumária</vt:lpstr>
      <vt:lpstr>Apresentação do PowerPoint</vt:lpstr>
      <vt:lpstr>Pintura corporal</vt:lpstr>
      <vt:lpstr>Apresentação do PowerPoint</vt:lpstr>
      <vt:lpstr>Apresentação do PowerPoint</vt:lpstr>
      <vt:lpstr>Arquitetura </vt:lpstr>
      <vt:lpstr>Apresentação do PowerPoint</vt:lpstr>
      <vt:lpstr>Apresentação do PowerPoint</vt:lpstr>
      <vt:lpstr>Apresentação do PowerPoint</vt:lpstr>
      <vt:lpstr>Apresentação do PowerPoint</vt:lpstr>
      <vt:lpstr>Pesquisa </vt:lpstr>
      <vt:lpstr>Bibliografia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Marcia Cazella</dc:creator>
  <cp:lastModifiedBy>Aluno</cp:lastModifiedBy>
  <cp:revision>32</cp:revision>
  <dcterms:created xsi:type="dcterms:W3CDTF">2017-02-13T23:15:09Z</dcterms:created>
  <dcterms:modified xsi:type="dcterms:W3CDTF">2017-03-06T20:31:55Z</dcterms:modified>
</cp:coreProperties>
</file>