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72" r:id="rId4"/>
    <p:sldId id="273" r:id="rId5"/>
    <p:sldId id="258" r:id="rId6"/>
    <p:sldId id="260" r:id="rId7"/>
    <p:sldId id="261" r:id="rId8"/>
    <p:sldId id="263" r:id="rId9"/>
    <p:sldId id="265" r:id="rId10"/>
    <p:sldId id="275" r:id="rId11"/>
    <p:sldId id="274" r:id="rId12"/>
    <p:sldId id="259" r:id="rId13"/>
    <p:sldId id="266" r:id="rId14"/>
    <p:sldId id="264" r:id="rId15"/>
    <p:sldId id="262" r:id="rId16"/>
    <p:sldId id="267" r:id="rId17"/>
    <p:sldId id="268" r:id="rId18"/>
    <p:sldId id="269" r:id="rId19"/>
    <p:sldId id="270" r:id="rId20"/>
    <p:sldId id="276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7ECE4-04AA-4A02-92CF-5202F84A53A4}" type="datetimeFigureOut">
              <a:rPr lang="pt-BR" smtClean="0"/>
              <a:pPr/>
              <a:t>03/06/2017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6CAC5-DC8B-4DB6-A085-4F9F8A92AF2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6CAC5-DC8B-4DB6-A085-4F9F8A92AF29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898DA3-60B3-4FC2-9BFE-697F72DCBD15}" type="datetimeFigureOut">
              <a:rPr lang="pt-BR" smtClean="0"/>
              <a:pPr/>
              <a:t>03/06/2017</a:t>
            </a:fld>
            <a:endParaRPr lang="pt-BR"/>
          </a:p>
        </p:txBody>
      </p:sp>
      <p:sp>
        <p:nvSpPr>
          <p:cNvPr id="20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6537C0-4E4C-434F-B5CA-A5DB6081189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898DA3-60B3-4FC2-9BFE-697F72DCBD15}" type="datetimeFigureOut">
              <a:rPr lang="pt-BR" smtClean="0"/>
              <a:pPr/>
              <a:t>03/06/2017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6537C0-4E4C-434F-B5CA-A5DB608118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898DA3-60B3-4FC2-9BFE-697F72DCBD15}" type="datetimeFigureOut">
              <a:rPr lang="pt-BR" smtClean="0"/>
              <a:pPr/>
              <a:t>03/06/2017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6537C0-4E4C-434F-B5CA-A5DB608118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898DA3-60B3-4FC2-9BFE-697F72DCBD15}" type="datetimeFigureOut">
              <a:rPr lang="pt-BR" smtClean="0"/>
              <a:pPr/>
              <a:t>03/06/2017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6537C0-4E4C-434F-B5CA-A5DB608118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898DA3-60B3-4FC2-9BFE-697F72DCBD15}" type="datetimeFigureOut">
              <a:rPr lang="pt-BR" smtClean="0"/>
              <a:pPr/>
              <a:t>03/06/2017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6537C0-4E4C-434F-B5CA-A5DB6081189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898DA3-60B3-4FC2-9BFE-697F72DCBD15}" type="datetimeFigureOut">
              <a:rPr lang="pt-BR" smtClean="0"/>
              <a:pPr/>
              <a:t>03/06/2017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6537C0-4E4C-434F-B5CA-A5DB608118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898DA3-60B3-4FC2-9BFE-697F72DCBD15}" type="datetimeFigureOut">
              <a:rPr lang="pt-BR" smtClean="0"/>
              <a:pPr/>
              <a:t>03/06/2017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6537C0-4E4C-434F-B5CA-A5DB608118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898DA3-60B3-4FC2-9BFE-697F72DCBD15}" type="datetimeFigureOut">
              <a:rPr lang="pt-BR" smtClean="0"/>
              <a:pPr/>
              <a:t>03/06/2017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6537C0-4E4C-434F-B5CA-A5DB608118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898DA3-60B3-4FC2-9BFE-697F72DCBD15}" type="datetimeFigureOut">
              <a:rPr lang="pt-BR" smtClean="0"/>
              <a:pPr/>
              <a:t>03/06/2017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6537C0-4E4C-434F-B5CA-A5DB6081189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Retângu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898DA3-60B3-4FC2-9BFE-697F72DCBD15}" type="datetimeFigureOut">
              <a:rPr lang="pt-BR" smtClean="0"/>
              <a:pPr/>
              <a:t>03/06/2017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6537C0-4E4C-434F-B5CA-A5DB608118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898DA3-60B3-4FC2-9BFE-697F72DCBD15}" type="datetimeFigureOut">
              <a:rPr lang="pt-BR" smtClean="0"/>
              <a:pPr/>
              <a:t>03/06/2017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6537C0-4E4C-434F-B5CA-A5DB6081189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zz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sc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0898DA3-60B3-4FC2-9BFE-697F72DCBD15}" type="datetimeFigureOut">
              <a:rPr lang="pt-BR" smtClean="0"/>
              <a:pPr/>
              <a:t>03/06/2017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16537C0-4E4C-434F-B5CA-A5DB6081189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5" name="Retângu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smtClean="0"/>
              <a:t>REALISMO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 smtClean="0"/>
              <a:t>(1850 a 1890)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Honoré Daumier (1808-1879)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2"/>
            <a:ext cx="3231859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5004048" y="2060848"/>
            <a:ext cx="33843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sz="2800" dirty="0" smtClean="0"/>
              <a:t>Mazelas sociais e urbanas </a:t>
            </a:r>
          </a:p>
          <a:p>
            <a:pPr>
              <a:buFont typeface="Arial" pitchFamily="34" charset="0"/>
              <a:buChar char="•"/>
            </a:pPr>
            <a:r>
              <a:rPr lang="pt-PT" sz="2800" dirty="0" smtClean="0"/>
              <a:t>Caricaturas politicas e cartuns. </a:t>
            </a:r>
          </a:p>
          <a:p>
            <a:pPr>
              <a:buFont typeface="Arial" pitchFamily="34" charset="0"/>
              <a:buChar char="•"/>
            </a:pPr>
            <a:r>
              <a:rPr lang="pt-PT" sz="2800" dirty="0" smtClean="0"/>
              <a:t>Litografias </a:t>
            </a:r>
            <a:endParaRPr lang="pt-BR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Nikolai Kasatkin (1859-1930), russo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700808"/>
            <a:ext cx="5256584" cy="391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1043608" y="5733256"/>
            <a:ext cx="79208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b="1" dirty="0" smtClean="0"/>
              <a:t>Pobres recolhendo carvão de uma mina exaurida (1894)</a:t>
            </a:r>
            <a:endParaRPr lang="pt-BR" sz="22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Escultor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Auguste Rudin (1840-1917)</a:t>
            </a:r>
          </a:p>
          <a:p>
            <a:r>
              <a:rPr lang="pt-PT" dirty="0" smtClean="0"/>
              <a:t>Procurou recriar os seres tal como são, com expressão.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115616" y="5517232"/>
            <a:ext cx="7498080" cy="792088"/>
          </a:xfrm>
        </p:spPr>
        <p:txBody>
          <a:bodyPr/>
          <a:lstStyle/>
          <a:p>
            <a:r>
              <a:rPr lang="pt-PT" dirty="0" smtClean="0"/>
              <a:t>O pensador (1880)</a:t>
            </a:r>
            <a:endParaRPr lang="pt-B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04664"/>
            <a:ext cx="3671888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5445224"/>
            <a:ext cx="7498080" cy="1143000"/>
          </a:xfrm>
        </p:spPr>
        <p:txBody>
          <a:bodyPr/>
          <a:lstStyle/>
          <a:p>
            <a:r>
              <a:rPr lang="pt-PT" dirty="0" smtClean="0"/>
              <a:t>O Beijo</a:t>
            </a:r>
            <a:endParaRPr lang="pt-BR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533003"/>
            <a:ext cx="3528392" cy="4738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Teatro Realista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1600" y="1447800"/>
            <a:ext cx="7962088" cy="4800600"/>
          </a:xfrm>
        </p:spPr>
        <p:txBody>
          <a:bodyPr>
            <a:normAutofit/>
          </a:bodyPr>
          <a:lstStyle/>
          <a:p>
            <a:pPr algn="just"/>
            <a:r>
              <a:rPr lang="pt-PT" dirty="0" smtClean="0"/>
              <a:t>Critica aos diversos costumes da  sociedade vigente.</a:t>
            </a:r>
          </a:p>
          <a:p>
            <a:pPr algn="just"/>
            <a:r>
              <a:rPr lang="pt-PT" dirty="0" smtClean="0"/>
              <a:t>Os personagens são pessoas comuns, e, portanto, não idealizadas.</a:t>
            </a:r>
          </a:p>
          <a:p>
            <a:pPr algn="just"/>
            <a:r>
              <a:rPr lang="pt-BR" dirty="0" smtClean="0"/>
              <a:t>Os temas são ligados ao cotidiano, as fraquezas humanas, e também, aos problemas de ordem social. </a:t>
            </a:r>
          </a:p>
          <a:p>
            <a:pPr algn="just"/>
            <a:endParaRPr lang="pt-BR" dirty="0" smtClean="0"/>
          </a:p>
          <a:p>
            <a:pPr algn="just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9632" y="620688"/>
            <a:ext cx="7498080" cy="5304656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A linguagem utilizada nos textos de dramaturgia da época é simples, coloquial e objetiva, com o intuito de demonstrar a realidade tal qual ela é.</a:t>
            </a:r>
          </a:p>
          <a:p>
            <a:pPr algn="just"/>
            <a:r>
              <a:rPr lang="pt-BR" dirty="0" smtClean="0"/>
              <a:t>Os </a:t>
            </a:r>
            <a:r>
              <a:rPr lang="pt-BR" b="1" u="sng" dirty="0" smtClean="0"/>
              <a:t>cenários</a:t>
            </a:r>
            <a:r>
              <a:rPr lang="pt-BR" dirty="0" smtClean="0"/>
              <a:t> realistas são vazios e destituídos de grandes detalhes. O foco principal é revelar as mazelas da sociedade e das profundezas do ser humano.</a:t>
            </a:r>
          </a:p>
          <a:p>
            <a:pPr algn="just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1556792"/>
            <a:ext cx="7498080" cy="4800600"/>
          </a:xfrm>
        </p:spPr>
        <p:txBody>
          <a:bodyPr/>
          <a:lstStyle/>
          <a:p>
            <a:pPr algn="just"/>
            <a:r>
              <a:rPr lang="pt-BR" dirty="0" smtClean="0"/>
              <a:t>O teatro realista esteve preocupado com a verdade e a realidade; e além disso, com o tempo presente em detrimento do passado. </a:t>
            </a:r>
          </a:p>
          <a:p>
            <a:pPr algn="just"/>
            <a:r>
              <a:rPr lang="pt-BR" dirty="0" smtClean="0"/>
              <a:t>O que importava era demonstrar os problemas do ser humano e da sociedade da época.</a:t>
            </a:r>
            <a:endParaRPr lang="pt-B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Dramaturgos e Obras</a:t>
            </a:r>
            <a:br>
              <a:rPr lang="pt-BR" b="1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pt-BR" dirty="0" smtClean="0"/>
              <a:t>Alexandre Dumas (1824-1895), obra</a:t>
            </a:r>
          </a:p>
          <a:p>
            <a:pPr fontAlgn="base">
              <a:buNone/>
            </a:pPr>
            <a:r>
              <a:rPr lang="pt-BR" dirty="0" smtClean="0"/>
              <a:t> “A Dama das Camélias”</a:t>
            </a:r>
          </a:p>
          <a:p>
            <a:pPr fontAlgn="base"/>
            <a:r>
              <a:rPr lang="pt-BR" dirty="0" err="1" smtClean="0"/>
              <a:t>Henrik</a:t>
            </a:r>
            <a:r>
              <a:rPr lang="pt-BR" dirty="0" smtClean="0"/>
              <a:t> Ibsen (1828-1906), obra </a:t>
            </a:r>
          </a:p>
          <a:p>
            <a:pPr fontAlgn="base">
              <a:buNone/>
            </a:pPr>
            <a:r>
              <a:rPr lang="pt-BR" dirty="0" smtClean="0"/>
              <a:t>“Casa de Bonecas”</a:t>
            </a:r>
          </a:p>
          <a:p>
            <a:pPr fontAlgn="base"/>
            <a:r>
              <a:rPr lang="pt-BR" dirty="0" smtClean="0"/>
              <a:t>Gorki (1868-1936), obra </a:t>
            </a:r>
          </a:p>
          <a:p>
            <a:pPr fontAlgn="base">
              <a:buNone/>
            </a:pPr>
            <a:r>
              <a:rPr lang="pt-BR" dirty="0" smtClean="0"/>
              <a:t> “Ralé e Os Pequenos Burgueses”</a:t>
            </a:r>
          </a:p>
          <a:p>
            <a:pPr fontAlgn="base"/>
            <a:r>
              <a:rPr lang="pt-BR" dirty="0" err="1" smtClean="0"/>
              <a:t>Gerhart</a:t>
            </a:r>
            <a:r>
              <a:rPr lang="pt-BR" dirty="0" smtClean="0"/>
              <a:t> </a:t>
            </a:r>
            <a:r>
              <a:rPr lang="pt-BR" dirty="0" err="1" smtClean="0"/>
              <a:t>Hauptmann</a:t>
            </a:r>
            <a:r>
              <a:rPr lang="pt-BR" dirty="0" smtClean="0"/>
              <a:t> (1862-1946), obra </a:t>
            </a:r>
          </a:p>
          <a:p>
            <a:pPr fontAlgn="base">
              <a:buNone/>
            </a:pPr>
            <a:r>
              <a:rPr lang="pt-BR" dirty="0" smtClean="0"/>
              <a:t> “Os Tecelões”</a:t>
            </a:r>
          </a:p>
          <a:p>
            <a:pPr fontAlgn="base"/>
            <a:r>
              <a:rPr lang="pt-BR" dirty="0" smtClean="0"/>
              <a:t>George Bernard Shaw (1856-1950), obra “Casa de Viúvos”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Teatro Realista Brasileiro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pt-BR" dirty="0" smtClean="0"/>
              <a:t>Machado de Assis, obra </a:t>
            </a:r>
          </a:p>
          <a:p>
            <a:pPr fontAlgn="base">
              <a:buNone/>
            </a:pPr>
            <a:r>
              <a:rPr lang="pt-BR" dirty="0" smtClean="0"/>
              <a:t>“Quase Ministro”</a:t>
            </a:r>
          </a:p>
          <a:p>
            <a:pPr fontAlgn="base"/>
            <a:r>
              <a:rPr lang="pt-BR" dirty="0" smtClean="0"/>
              <a:t>José de Alencar, obra </a:t>
            </a:r>
          </a:p>
          <a:p>
            <a:pPr fontAlgn="base">
              <a:buNone/>
            </a:pPr>
            <a:r>
              <a:rPr lang="pt-BR" dirty="0" smtClean="0"/>
              <a:t>“O Demônio Familiar”</a:t>
            </a:r>
          </a:p>
          <a:p>
            <a:pPr fontAlgn="base"/>
            <a:r>
              <a:rPr lang="pt-BR" dirty="0" smtClean="0"/>
              <a:t>Joaquim Manoel Macedo, obra </a:t>
            </a:r>
          </a:p>
          <a:p>
            <a:pPr fontAlgn="base">
              <a:buNone/>
            </a:pPr>
            <a:r>
              <a:rPr lang="pt-BR" dirty="0" smtClean="0"/>
              <a:t>“Luxo e Vaidade”.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87624" y="764704"/>
            <a:ext cx="7704856" cy="5112568"/>
          </a:xfrm>
        </p:spPr>
        <p:txBody>
          <a:bodyPr/>
          <a:lstStyle/>
          <a:p>
            <a:pPr algn="just"/>
            <a:r>
              <a:rPr lang="pt-PT" dirty="0" smtClean="0"/>
              <a:t>Teve influencia  das transformações sociais ocorridas na política e na ciência, onde procurou incorporar o progresso científico da época.</a:t>
            </a:r>
          </a:p>
          <a:p>
            <a:pPr algn="just">
              <a:buNone/>
            </a:pPr>
            <a:endParaRPr lang="pt-PT" dirty="0" smtClean="0"/>
          </a:p>
          <a:p>
            <a:pPr algn="just"/>
            <a:r>
              <a:rPr lang="pt-PT" dirty="0" smtClean="0"/>
              <a:t>Fazer reflexões acerca da grande desigualdade social, mas acima de tudo foi uma forma de superar as tradições românticas e clássicas.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FARTING, Stephen - Tudo sobre arte. Sextante. </a:t>
            </a:r>
          </a:p>
          <a:p>
            <a:r>
              <a:rPr lang="pt-BR" dirty="0" err="1" smtClean="0"/>
              <a:t>liriah</a:t>
            </a:r>
            <a:r>
              <a:rPr lang="pt-BR" dirty="0" smtClean="0"/>
              <a:t>.teatro.</a:t>
            </a:r>
            <a:r>
              <a:rPr lang="pt-BR" dirty="0" err="1" smtClean="0"/>
              <a:t>vilabol</a:t>
            </a:r>
            <a:r>
              <a:rPr lang="pt-BR" dirty="0" smtClean="0"/>
              <a:t>.uol.com.</a:t>
            </a:r>
            <a:r>
              <a:rPr lang="pt-BR" dirty="0" err="1" smtClean="0"/>
              <a:t>br</a:t>
            </a:r>
            <a:endParaRPr lang="pt-BR" dirty="0" smtClean="0"/>
          </a:p>
          <a:p>
            <a:r>
              <a:rPr lang="pt-BR" dirty="0" smtClean="0"/>
              <a:t>www.portalsaofrancisco.com.br</a:t>
            </a:r>
          </a:p>
          <a:p>
            <a:r>
              <a:rPr lang="pt-PT" dirty="0" smtClean="0"/>
              <a:t>www.</a:t>
            </a:r>
            <a:r>
              <a:rPr lang="pt-BR" dirty="0" smtClean="0"/>
              <a:t> teatrosdecultura.com</a:t>
            </a:r>
          </a:p>
          <a:p>
            <a:r>
              <a:rPr lang="pt-BR" smtClean="0"/>
              <a:t>http://parlatorio.com/realismo</a:t>
            </a:r>
          </a:p>
          <a:p>
            <a:endParaRPr 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Características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pt-BR" dirty="0" smtClean="0"/>
              <a:t>Oposição aos ideais românticos</a:t>
            </a:r>
          </a:p>
          <a:p>
            <a:pPr fontAlgn="base"/>
            <a:r>
              <a:rPr lang="pt-BR" dirty="0" smtClean="0"/>
              <a:t>Retrato fidedigno da realidade</a:t>
            </a:r>
          </a:p>
          <a:p>
            <a:pPr fontAlgn="base"/>
            <a:r>
              <a:rPr lang="pt-BR" dirty="0" err="1" smtClean="0"/>
              <a:t>Objetivismo</a:t>
            </a:r>
            <a:r>
              <a:rPr lang="pt-BR" dirty="0" smtClean="0"/>
              <a:t> e materialismo</a:t>
            </a:r>
          </a:p>
          <a:p>
            <a:pPr fontAlgn="base"/>
            <a:r>
              <a:rPr lang="pt-BR" dirty="0" smtClean="0"/>
              <a:t>Universalismo e cientificismo</a:t>
            </a:r>
          </a:p>
          <a:p>
            <a:pPr fontAlgn="base"/>
            <a:r>
              <a:rPr lang="pt-BR" dirty="0" smtClean="0"/>
              <a:t>Veracidade e contemporaneidade</a:t>
            </a:r>
          </a:p>
          <a:p>
            <a:pPr fontAlgn="base"/>
            <a:r>
              <a:rPr lang="pt-BR" dirty="0" smtClean="0"/>
              <a:t>Linguagem culta, descritiva e detalhada</a:t>
            </a:r>
          </a:p>
          <a:p>
            <a:pPr fontAlgn="base"/>
            <a:r>
              <a:rPr lang="pt-BR" dirty="0" smtClean="0"/>
              <a:t>Temas urbanos, sociais e cotidianos</a:t>
            </a:r>
          </a:p>
          <a:p>
            <a:pPr fontAlgn="base"/>
            <a:r>
              <a:rPr lang="pt-BR" dirty="0" smtClean="0"/>
              <a:t>Preocupação com o presente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pt-BR" dirty="0" smtClean="0"/>
              <a:t>Crítica aos valores burgueses</a:t>
            </a:r>
          </a:p>
          <a:p>
            <a:pPr fontAlgn="base"/>
            <a:r>
              <a:rPr lang="pt-BR" dirty="0" smtClean="0"/>
              <a:t>Crítica as instituições sociais e a igreja católica</a:t>
            </a:r>
          </a:p>
          <a:p>
            <a:pPr fontAlgn="base"/>
            <a:r>
              <a:rPr lang="pt-BR" dirty="0" smtClean="0"/>
              <a:t>Denúncia social (miséria, hipocrisia, exploração, corrupção, etc.)</a:t>
            </a:r>
          </a:p>
          <a:p>
            <a:pPr fontAlgn="base"/>
            <a:r>
              <a:rPr lang="pt-BR" dirty="0" smtClean="0"/>
              <a:t>Investigação do comportamento humano</a:t>
            </a:r>
          </a:p>
          <a:p>
            <a:pPr fontAlgn="base"/>
            <a:r>
              <a:rPr lang="pt-BR" dirty="0" smtClean="0"/>
              <a:t>Personagens comuns e não idealizados</a:t>
            </a:r>
          </a:p>
          <a:p>
            <a:pPr fontAlgn="base"/>
            <a:r>
              <a:rPr lang="pt-BR" dirty="0" smtClean="0"/>
              <a:t>Aprofundamento psicológico das personagens</a:t>
            </a:r>
          </a:p>
          <a:p>
            <a:pPr fontAlgn="base"/>
            <a:r>
              <a:rPr lang="pt-BR" dirty="0" smtClean="0"/>
              <a:t>Romances de caráter documental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Objetivo dos pintores realistas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Retratar a realidade do povo de maneira concreta, com a mesma objetividade que um cientista estuda um fenômeno da natureza.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674056" cy="1143000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Pintor Gustave Coubert (1819-1877)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Retrata temas da vida do cotidiano com foco nas classes populares, trabalhadores e homens mais pobres da sociedade.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12776"/>
            <a:ext cx="693420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778416"/>
          </a:xfrm>
        </p:spPr>
        <p:txBody>
          <a:bodyPr/>
          <a:lstStyle/>
          <a:p>
            <a:r>
              <a:rPr lang="pt-PT" dirty="0" smtClean="0"/>
              <a:t>O ateliê do artista(1854-1855)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548680"/>
            <a:ext cx="7256701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9" y="1268761"/>
            <a:ext cx="546662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691680" y="5445224"/>
            <a:ext cx="6922016" cy="494928"/>
          </a:xfrm>
        </p:spPr>
        <p:txBody>
          <a:bodyPr>
            <a:noAutofit/>
          </a:bodyPr>
          <a:lstStyle/>
          <a:p>
            <a:r>
              <a:rPr lang="pt-PT" sz="3200" dirty="0" smtClean="0"/>
              <a:t>Os Catadores (1857) – óleo sobre tela</a:t>
            </a:r>
            <a:endParaRPr lang="pt-BR" sz="3200" dirty="0"/>
          </a:p>
        </p:txBody>
      </p:sp>
      <p:sp>
        <p:nvSpPr>
          <p:cNvPr id="4" name="Título 2"/>
          <p:cNvSpPr txBox="1">
            <a:spLocks/>
          </p:cNvSpPr>
          <p:nvPr/>
        </p:nvSpPr>
        <p:spPr>
          <a:xfrm>
            <a:off x="1187624" y="188640"/>
            <a:ext cx="7498080" cy="710952"/>
          </a:xfrm>
          <a:prstGeom prst="rect">
            <a:avLst/>
          </a:prstGeom>
        </p:spPr>
        <p:txBody>
          <a:bodyPr anchor="ctr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Jean-François Millet (1814-1875)</a:t>
            </a:r>
            <a:endParaRPr kumimoji="0" lang="pt-BR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020272" y="1628800"/>
            <a:ext cx="18722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/>
              <a:t>Esta obra é considerada politicamente subversiva por retratar o trabalho numa sociedade rural.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íci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599</TotalTime>
  <Words>519</Words>
  <Application>Microsoft Office PowerPoint</Application>
  <PresentationFormat>Apresentação na tela (4:3)</PresentationFormat>
  <Paragraphs>71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Solstício</vt:lpstr>
      <vt:lpstr>REALISMO</vt:lpstr>
      <vt:lpstr>Slide 2</vt:lpstr>
      <vt:lpstr>Características</vt:lpstr>
      <vt:lpstr>Slide 4</vt:lpstr>
      <vt:lpstr>Objetivo dos pintores realistas </vt:lpstr>
      <vt:lpstr>Pintor Gustave Coubert (1819-1877)</vt:lpstr>
      <vt:lpstr>O ateliê do artista(1854-1855)</vt:lpstr>
      <vt:lpstr>Slide 8</vt:lpstr>
      <vt:lpstr>Os Catadores (1857) – óleo sobre tela</vt:lpstr>
      <vt:lpstr>Honoré Daumier (1808-1879)</vt:lpstr>
      <vt:lpstr>Nikolai Kasatkin (1859-1930), russo</vt:lpstr>
      <vt:lpstr>Escultor </vt:lpstr>
      <vt:lpstr>O pensador (1880)</vt:lpstr>
      <vt:lpstr>O Beijo</vt:lpstr>
      <vt:lpstr>Teatro Realista</vt:lpstr>
      <vt:lpstr>Slide 16</vt:lpstr>
      <vt:lpstr>Slide 17</vt:lpstr>
      <vt:lpstr>Dramaturgos e Obras </vt:lpstr>
      <vt:lpstr>Teatro Realista Brasileiro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REALISMO</dc:title>
  <dc:creator>VaioVPCEH</dc:creator>
  <cp:lastModifiedBy>VaioVPCEH</cp:lastModifiedBy>
  <cp:revision>37</cp:revision>
  <dcterms:created xsi:type="dcterms:W3CDTF">2017-05-22T14:14:40Z</dcterms:created>
  <dcterms:modified xsi:type="dcterms:W3CDTF">2017-06-03T23:32:12Z</dcterms:modified>
</cp:coreProperties>
</file>