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2" r:id="rId6"/>
    <p:sldId id="263" r:id="rId7"/>
    <p:sldId id="264" r:id="rId8"/>
    <p:sldId id="266" r:id="rId9"/>
    <p:sldId id="267" r:id="rId10"/>
    <p:sldId id="270" r:id="rId11"/>
    <p:sldId id="271" r:id="rId12"/>
    <p:sldId id="272" r:id="rId13"/>
    <p:sldId id="274" r:id="rId14"/>
    <p:sldId id="275" r:id="rId15"/>
    <p:sldId id="276" r:id="rId16"/>
    <p:sldId id="277" r:id="rId17"/>
    <p:sldId id="278" r:id="rId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94660"/>
  </p:normalViewPr>
  <p:slideViewPr>
    <p:cSldViewPr>
      <p:cViewPr varScale="1">
        <p:scale>
          <a:sx n="87" d="100"/>
          <a:sy n="87" d="100"/>
        </p:scale>
        <p:origin x="-151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87C76D4E-CE65-4932-BE14-AF39D305A508}" type="datetimeFigureOut">
              <a:rPr lang="pt-BR" smtClean="0"/>
              <a:t>06/03/2017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360781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7C76D4E-CE65-4932-BE14-AF39D305A508}" type="datetimeFigureOut">
              <a:rPr lang="pt-BR" smtClean="0"/>
              <a:t>06/03/2017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329482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7C76D4E-CE65-4932-BE14-AF39D305A508}" type="datetimeFigureOut">
              <a:rPr lang="pt-BR" smtClean="0"/>
              <a:t>06/03/2017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AF45DB-A07A-49CE-9687-BFC05C829D6F}" type="slidenum">
              <a:rPr lang="pt-BR" smtClean="0"/>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578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7C76D4E-CE65-4932-BE14-AF39D305A508}" type="datetimeFigureOut">
              <a:rPr lang="pt-BR" smtClean="0"/>
              <a:t>06/03/2017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3105319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7C76D4E-CE65-4932-BE14-AF39D305A508}" type="datetimeFigureOut">
              <a:rPr lang="pt-BR" smtClean="0"/>
              <a:t>06/03/2017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AF45DB-A07A-49CE-9687-BFC05C829D6F}" type="slidenum">
              <a:rPr lang="pt-BR" smtClean="0"/>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8021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7C76D4E-CE65-4932-BE14-AF39D305A508}" type="datetimeFigureOut">
              <a:rPr lang="pt-BR" smtClean="0"/>
              <a:t>06/03/2017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3023328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C76D4E-CE65-4932-BE14-AF39D305A508}" type="datetimeFigureOut">
              <a:rPr lang="pt-BR" smtClean="0"/>
              <a:t>06/03/2017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51736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C76D4E-CE65-4932-BE14-AF39D305A508}" type="datetimeFigureOut">
              <a:rPr lang="pt-BR" smtClean="0"/>
              <a:t>06/03/2017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235067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C76D4E-CE65-4932-BE14-AF39D305A508}" type="datetimeFigureOut">
              <a:rPr lang="pt-BR" smtClean="0"/>
              <a:t>06/03/2017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214680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7C76D4E-CE65-4932-BE14-AF39D305A508}" type="datetimeFigureOut">
              <a:rPr lang="pt-BR" smtClean="0"/>
              <a:t>06/03/2017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427939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7C76D4E-CE65-4932-BE14-AF39D305A508}" type="datetimeFigureOut">
              <a:rPr lang="pt-BR" smtClean="0"/>
              <a:t>06/03/2017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233141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7C76D4E-CE65-4932-BE14-AF39D305A508}" type="datetimeFigureOut">
              <a:rPr lang="pt-BR" smtClean="0"/>
              <a:t>06/03/2017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339390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87C76D4E-CE65-4932-BE14-AF39D305A508}" type="datetimeFigureOut">
              <a:rPr lang="pt-BR" smtClean="0"/>
              <a:t>06/03/2017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424990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76D4E-CE65-4932-BE14-AF39D305A508}" type="datetimeFigureOut">
              <a:rPr lang="pt-BR" smtClean="0"/>
              <a:t>06/03/2017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12629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7C76D4E-CE65-4932-BE14-AF39D305A508}" type="datetimeFigureOut">
              <a:rPr lang="pt-BR" smtClean="0"/>
              <a:t>06/03/2017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231950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7C76D4E-CE65-4932-BE14-AF39D305A508}" type="datetimeFigureOut">
              <a:rPr lang="pt-BR" smtClean="0"/>
              <a:t>06/03/2017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2AF45DB-A07A-49CE-9687-BFC05C829D6F}" type="slidenum">
              <a:rPr lang="pt-BR" smtClean="0"/>
              <a:t>‹nº›</a:t>
            </a:fld>
            <a:endParaRPr lang="pt-BR"/>
          </a:p>
        </p:txBody>
      </p:sp>
    </p:spTree>
    <p:extLst>
      <p:ext uri="{BB962C8B-B14F-4D97-AF65-F5344CB8AC3E}">
        <p14:creationId xmlns:p14="http://schemas.microsoft.com/office/powerpoint/2010/main" val="320441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C76D4E-CE65-4932-BE14-AF39D305A508}" type="datetimeFigureOut">
              <a:rPr lang="pt-BR" smtClean="0"/>
              <a:t>06/03/2017</a:t>
            </a:fld>
            <a:endParaRPr lang="pt-B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2AF45DB-A07A-49CE-9687-BFC05C829D6F}" type="slidenum">
              <a:rPr lang="pt-BR" smtClean="0"/>
              <a:t>‹nº›</a:t>
            </a:fld>
            <a:endParaRPr lang="pt-BR"/>
          </a:p>
        </p:txBody>
      </p:sp>
    </p:spTree>
    <p:extLst>
      <p:ext uri="{BB962C8B-B14F-4D97-AF65-F5344CB8AC3E}">
        <p14:creationId xmlns:p14="http://schemas.microsoft.com/office/powerpoint/2010/main" val="3407287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mac.usp.br/mac/templates/projetos/seculoxx/modulo2/modernidade/eixo/bernadelli/pancetti/index.html" TargetMode="External"/><Relationship Id="rId2" Type="http://schemas.openxmlformats.org/officeDocument/2006/relationships/hyperlink" Target="http://www.mac.usp.br/mac/templates/projetos/seculoxx/modulo2/modernidade/eixo/bernadelli/belasarte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9" y="91976"/>
            <a:ext cx="6347714" cy="1320800"/>
          </a:xfrm>
        </p:spPr>
        <p:txBody>
          <a:bodyPr>
            <a:normAutofit/>
          </a:bodyPr>
          <a:lstStyle/>
          <a:p>
            <a:r>
              <a:rPr lang="pt-BR" sz="3600" dirty="0" smtClean="0"/>
              <a:t>ARTE BRASILEIRA – PÓS SEMANA DE 1922</a:t>
            </a:r>
            <a:endParaRPr lang="pt-BR" sz="3600" dirty="0"/>
          </a:p>
        </p:txBody>
      </p:sp>
      <p:sp>
        <p:nvSpPr>
          <p:cNvPr id="5" name="CaixaDeTexto 4"/>
          <p:cNvSpPr txBox="1"/>
          <p:nvPr/>
        </p:nvSpPr>
        <p:spPr>
          <a:xfrm>
            <a:off x="323529" y="1412776"/>
            <a:ext cx="8640959" cy="5170646"/>
          </a:xfrm>
          <a:prstGeom prst="rect">
            <a:avLst/>
          </a:prstGeom>
          <a:noFill/>
        </p:spPr>
        <p:txBody>
          <a:bodyPr wrap="square" rtlCol="0">
            <a:spAutoFit/>
          </a:bodyPr>
          <a:lstStyle/>
          <a:p>
            <a:pPr algn="just"/>
            <a:r>
              <a:rPr lang="pt-BR" sz="2200" dirty="0" smtClean="0"/>
              <a:t>A Semana de Arte Moderna de 1922 foi um momento de ruptura que dividiu a arte brasileira entre academicismo e modernismo. Não foi, porém, uma unanimidade nacional e gerou acirradas controvérsias entre as duas facções artísticas. De um lado, os acadêmicos defendendo sua estética como representativa de estilo que perdurava entre nós desde 1816, com plena aceitação por parte da sociedade da época.  E os modernistas, imbuídos de espírito renovador e revolucionário, lutavam para impor linguagens que se incorporaram à arte mundial desde os impressionistas que, a partir de 1874, mudaram a história da pintura.</a:t>
            </a:r>
          </a:p>
          <a:p>
            <a:pPr algn="just"/>
            <a:r>
              <a:rPr lang="pt-BR" sz="2200" dirty="0" smtClean="0"/>
              <a:t>A Semana de Arte Moderna, foi importante como foco inicial da discussão em torno da arte no Brasil e seu atraso em relação à arte mundial nos primórdios do século 20. </a:t>
            </a:r>
          </a:p>
          <a:p>
            <a:pPr algn="just"/>
            <a:r>
              <a:rPr lang="pt-BR" sz="2200" dirty="0" smtClean="0"/>
              <a:t>Assim os artistas de 1922 iniciaram uma verdadeira revolução que mudou todo o conceito artístico nacional, tendo a cidade de São Paulo como foco irradiador dessas ideias.</a:t>
            </a:r>
            <a:endParaRPr lang="pt-BR" sz="2200" dirty="0"/>
          </a:p>
        </p:txBody>
      </p:sp>
    </p:spTree>
    <p:extLst>
      <p:ext uri="{BB962C8B-B14F-4D97-AF65-F5344CB8AC3E}">
        <p14:creationId xmlns:p14="http://schemas.microsoft.com/office/powerpoint/2010/main" val="3701349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lstStyle/>
          <a:p>
            <a:r>
              <a:rPr lang="pt-BR" dirty="0" smtClean="0"/>
              <a:t>ALFREDO VOLPI – 1896 - 1988</a:t>
            </a:r>
            <a:endParaRPr lang="pt-BR" dirty="0"/>
          </a:p>
        </p:txBody>
      </p:sp>
      <p:sp>
        <p:nvSpPr>
          <p:cNvPr id="3" name="CaixaDeTexto 2"/>
          <p:cNvSpPr txBox="1"/>
          <p:nvPr/>
        </p:nvSpPr>
        <p:spPr>
          <a:xfrm>
            <a:off x="179513" y="1196752"/>
            <a:ext cx="8784976" cy="4154984"/>
          </a:xfrm>
          <a:prstGeom prst="rect">
            <a:avLst/>
          </a:prstGeom>
          <a:noFill/>
        </p:spPr>
        <p:txBody>
          <a:bodyPr wrap="square" rtlCol="0">
            <a:spAutoFit/>
          </a:bodyPr>
          <a:lstStyle/>
          <a:p>
            <a:pPr algn="just"/>
            <a:r>
              <a:rPr lang="pt-BR" sz="2200" dirty="0" smtClean="0"/>
              <a:t>Criado no  Cambuci, o humilde imigrante pinta paredes. Aos 19 anos, começa a trabalhar com decoração de interiores e a retratar paisagens dos arredores de São Paulo. </a:t>
            </a:r>
          </a:p>
          <a:p>
            <a:pPr algn="just"/>
            <a:endParaRPr lang="pt-BR" sz="2200" dirty="0" smtClean="0"/>
          </a:p>
          <a:p>
            <a:pPr algn="just"/>
            <a:r>
              <a:rPr lang="pt-BR" sz="2200" dirty="0" smtClean="0"/>
              <a:t>Foi um dos fundadores da Família Artística Paulista em 1938, onde um grupo de  artistas autodidatas, saídos de profissões artesanais, decidem expor  suas obras de maneira autônoma, tal exposição que conta com a participação de convidados como Anita Malfatti. </a:t>
            </a:r>
          </a:p>
          <a:p>
            <a:pPr algn="just"/>
            <a:endParaRPr lang="pt-BR" sz="2200" dirty="0" smtClean="0"/>
          </a:p>
          <a:p>
            <a:pPr algn="just"/>
            <a:r>
              <a:rPr lang="pt-BR" sz="2200" dirty="0" smtClean="0"/>
              <a:t>Na década de 40, as paisagens começam a abrir espaço para composições com temas como janelas, fachadas e bandeirolas. </a:t>
            </a:r>
          </a:p>
          <a:p>
            <a:pPr algn="just"/>
            <a:r>
              <a:rPr lang="pt-BR" sz="2200" dirty="0" smtClean="0"/>
              <a:t>Recebeu o título de Melhor Pintor do Ano em 1952.</a:t>
            </a:r>
            <a:endParaRPr lang="pt-BR" sz="2200" dirty="0"/>
          </a:p>
        </p:txBody>
      </p:sp>
    </p:spTree>
    <p:extLst>
      <p:ext uri="{BB962C8B-B14F-4D97-AF65-F5344CB8AC3E}">
        <p14:creationId xmlns:p14="http://schemas.microsoft.com/office/powerpoint/2010/main" val="260721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715200" cy="994122"/>
          </a:xfrm>
        </p:spPr>
        <p:txBody>
          <a:bodyPr/>
          <a:lstStyle/>
          <a:p>
            <a:r>
              <a:rPr lang="pt-BR" dirty="0" smtClean="0"/>
              <a:t>Fachada com Bandeirinhas</a:t>
            </a:r>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06548"/>
            <a:ext cx="7056784" cy="52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24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Bandeiras e Mastro</a:t>
            </a:r>
            <a:endParaRPr lang="pt-B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29619"/>
            <a:ext cx="7783613" cy="395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2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Núcleo Bernardelli anos 30 RJ</a:t>
            </a:r>
            <a:endParaRPr lang="pt-BR" dirty="0"/>
          </a:p>
        </p:txBody>
      </p:sp>
      <p:sp>
        <p:nvSpPr>
          <p:cNvPr id="3" name="Espaço Reservado para Conteúdo 2"/>
          <p:cNvSpPr>
            <a:spLocks noGrp="1"/>
          </p:cNvSpPr>
          <p:nvPr>
            <p:ph idx="1"/>
          </p:nvPr>
        </p:nvSpPr>
        <p:spPr>
          <a:xfrm>
            <a:off x="683568" y="1412776"/>
            <a:ext cx="6347714" cy="3880773"/>
          </a:xfrm>
        </p:spPr>
        <p:txBody>
          <a:bodyPr>
            <a:normAutofit/>
          </a:bodyPr>
          <a:lstStyle/>
          <a:p>
            <a:r>
              <a:rPr lang="pt-BR" dirty="0"/>
              <a:t>Fundado oficialmente em 12 de junho de 1931, depois de longas conversas em cafés, o objetivo central do grupo era o aprimoramento técnico e profissionalização de seus artistas. O nome do </a:t>
            </a:r>
            <a:r>
              <a:rPr lang="pt-BR" b="1" dirty="0"/>
              <a:t>Núcleo</a:t>
            </a:r>
            <a:r>
              <a:rPr lang="pt-BR" dirty="0"/>
              <a:t> fora dado em homenagem aos professores Henrique e Rodolfo Bernardelli que, indispostos com a rigidez do ensino na </a:t>
            </a:r>
            <a:r>
              <a:rPr lang="pt-BR" dirty="0">
                <a:hlinkClick r:id="rId2"/>
              </a:rPr>
              <a:t>Escola Nacional de Belas Artes</a:t>
            </a:r>
            <a:r>
              <a:rPr lang="pt-BR" dirty="0"/>
              <a:t>, montaram um curso paralelo na R. do Ouvidor, em fins do século XIX</a:t>
            </a:r>
            <a:r>
              <a:rPr lang="pt-BR" dirty="0" smtClean="0"/>
              <a:t>.</a:t>
            </a:r>
          </a:p>
          <a:p>
            <a:endParaRPr lang="pt-BR" dirty="0"/>
          </a:p>
          <a:p>
            <a:r>
              <a:rPr lang="pt-BR" dirty="0" smtClean="0"/>
              <a:t>Integrantes: </a:t>
            </a:r>
            <a:r>
              <a:rPr lang="pt-BR" dirty="0"/>
              <a:t>Ado </a:t>
            </a:r>
            <a:r>
              <a:rPr lang="pt-BR" dirty="0" err="1"/>
              <a:t>Malagoli</a:t>
            </a:r>
            <a:r>
              <a:rPr lang="pt-BR" dirty="0"/>
              <a:t>, Bráulio Poiava, </a:t>
            </a:r>
            <a:r>
              <a:rPr lang="pt-BR" dirty="0" smtClean="0"/>
              <a:t>Expedito </a:t>
            </a:r>
            <a:r>
              <a:rPr lang="pt-BR" dirty="0"/>
              <a:t>Camargo Freire, João José </a:t>
            </a:r>
            <a:r>
              <a:rPr lang="pt-BR" dirty="0" err="1"/>
              <a:t>Rescala</a:t>
            </a:r>
            <a:r>
              <a:rPr lang="pt-BR" dirty="0"/>
              <a:t>, Joaquim Tenreiro, José Gomez Correia, </a:t>
            </a:r>
            <a:r>
              <a:rPr lang="pt-BR" dirty="0">
                <a:hlinkClick r:id="rId3"/>
              </a:rPr>
              <a:t>José </a:t>
            </a:r>
            <a:r>
              <a:rPr lang="pt-BR" dirty="0" err="1">
                <a:hlinkClick r:id="rId3"/>
              </a:rPr>
              <a:t>Pancetti</a:t>
            </a:r>
            <a:r>
              <a:rPr lang="pt-BR" dirty="0"/>
              <a:t>, </a:t>
            </a:r>
          </a:p>
        </p:txBody>
      </p:sp>
    </p:spTree>
    <p:extLst>
      <p:ext uri="{BB962C8B-B14F-4D97-AF65-F5344CB8AC3E}">
        <p14:creationId xmlns:p14="http://schemas.microsoft.com/office/powerpoint/2010/main" val="105186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Cícero Dias - Recife</a:t>
            </a:r>
            <a:endParaRPr lang="pt-BR" dirty="0"/>
          </a:p>
        </p:txBody>
      </p:sp>
      <p:sp>
        <p:nvSpPr>
          <p:cNvPr id="3" name="Espaço Reservado para Conteúdo 2"/>
          <p:cNvSpPr>
            <a:spLocks noGrp="1"/>
          </p:cNvSpPr>
          <p:nvPr>
            <p:ph idx="1"/>
          </p:nvPr>
        </p:nvSpPr>
        <p:spPr>
          <a:xfrm>
            <a:off x="755576" y="2060848"/>
            <a:ext cx="6347714" cy="3880773"/>
          </a:xfrm>
        </p:spPr>
        <p:txBody>
          <a:bodyPr/>
          <a:lstStyle/>
          <a:p>
            <a:pPr algn="just"/>
            <a:r>
              <a:rPr lang="pt-BR" dirty="0"/>
              <a:t>Cicero Dias inicia a carreira </a:t>
            </a:r>
            <a:r>
              <a:rPr lang="pt-BR" dirty="0" err="1"/>
              <a:t>artistica</a:t>
            </a:r>
            <a:r>
              <a:rPr lang="pt-BR" dirty="0"/>
              <a:t> na década de 1920, quando estão sendo introduzidas as tendências de vanguarda no Brasil. Liga-se aos intelectuais do movimento regionalista de 1926, que ocorre no Recife, </a:t>
            </a:r>
            <a:r>
              <a:rPr lang="pt-BR" dirty="0" smtClean="0"/>
              <a:t>em </a:t>
            </a:r>
            <a:r>
              <a:rPr lang="pt-BR" dirty="0"/>
              <a:t>resposta à Semana de Arte Moderna de </a:t>
            </a:r>
            <a:r>
              <a:rPr lang="pt-BR" dirty="0" smtClean="0"/>
              <a:t>22.</a:t>
            </a:r>
          </a:p>
          <a:p>
            <a:pPr algn="just"/>
            <a:r>
              <a:rPr lang="pt-BR" dirty="0"/>
              <a:t>Na década de 1940, produz obras que apresentam um diálogo entre o figurativo e a abstração.</a:t>
            </a:r>
          </a:p>
        </p:txBody>
      </p:sp>
    </p:spTree>
    <p:extLst>
      <p:ext uri="{BB962C8B-B14F-4D97-AF65-F5344CB8AC3E}">
        <p14:creationId xmlns:p14="http://schemas.microsoft.com/office/powerpoint/2010/main" val="3627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Cícero Dias - obras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051720" y="3431858"/>
            <a:ext cx="4538464" cy="2538771"/>
          </a:xfrm>
          <a:prstGeom prst="rect">
            <a:avLst/>
          </a:prstGeom>
        </p:spPr>
      </p:pic>
      <p:pic>
        <p:nvPicPr>
          <p:cNvPr id="5" name="Imagem 4"/>
          <p:cNvPicPr>
            <a:picLocks noChangeAspect="1"/>
          </p:cNvPicPr>
          <p:nvPr/>
        </p:nvPicPr>
        <p:blipFill>
          <a:blip r:embed="rId3"/>
          <a:stretch>
            <a:fillRect/>
          </a:stretch>
        </p:blipFill>
        <p:spPr>
          <a:xfrm>
            <a:off x="310527" y="1290008"/>
            <a:ext cx="8358340" cy="1536325"/>
          </a:xfrm>
          <a:prstGeom prst="rect">
            <a:avLst/>
          </a:prstGeom>
        </p:spPr>
      </p:pic>
      <p:pic>
        <p:nvPicPr>
          <p:cNvPr id="6" name="Imagem 5"/>
          <p:cNvPicPr>
            <a:picLocks noChangeAspect="1"/>
          </p:cNvPicPr>
          <p:nvPr/>
        </p:nvPicPr>
        <p:blipFill>
          <a:blip r:embed="rId4"/>
          <a:stretch>
            <a:fillRect/>
          </a:stretch>
        </p:blipFill>
        <p:spPr>
          <a:xfrm>
            <a:off x="449116" y="2826333"/>
            <a:ext cx="8193734" cy="640135"/>
          </a:xfrm>
          <a:prstGeom prst="rect">
            <a:avLst/>
          </a:prstGeom>
        </p:spPr>
      </p:pic>
      <p:pic>
        <p:nvPicPr>
          <p:cNvPr id="7" name="Imagem 6"/>
          <p:cNvPicPr>
            <a:picLocks noChangeAspect="1"/>
          </p:cNvPicPr>
          <p:nvPr/>
        </p:nvPicPr>
        <p:blipFill>
          <a:blip r:embed="rId5"/>
          <a:stretch>
            <a:fillRect/>
          </a:stretch>
        </p:blipFill>
        <p:spPr>
          <a:xfrm>
            <a:off x="107504" y="5970629"/>
            <a:ext cx="7955970" cy="749873"/>
          </a:xfrm>
          <a:prstGeom prst="rect">
            <a:avLst/>
          </a:prstGeom>
        </p:spPr>
      </p:pic>
    </p:spTree>
    <p:extLst>
      <p:ext uri="{BB962C8B-B14F-4D97-AF65-F5344CB8AC3E}">
        <p14:creationId xmlns:p14="http://schemas.microsoft.com/office/powerpoint/2010/main" val="56828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Proposta – Revista Modernista</a:t>
            </a:r>
            <a:endParaRPr lang="pt-BR" dirty="0"/>
          </a:p>
        </p:txBody>
      </p:sp>
      <p:sp>
        <p:nvSpPr>
          <p:cNvPr id="3" name="Espaço Reservado para Conteúdo 2"/>
          <p:cNvSpPr>
            <a:spLocks noGrp="1"/>
          </p:cNvSpPr>
          <p:nvPr>
            <p:ph idx="1"/>
          </p:nvPr>
        </p:nvSpPr>
        <p:spPr/>
        <p:txBody>
          <a:bodyPr>
            <a:normAutofit/>
          </a:bodyPr>
          <a:lstStyle/>
          <a:p>
            <a:r>
              <a:rPr lang="pt-BR" dirty="0"/>
              <a:t>Revista Modernista: </a:t>
            </a:r>
            <a:r>
              <a:rPr lang="pt-BR" dirty="0" smtClean="0"/>
              <a:t> A partir da Reflexão </a:t>
            </a:r>
          </a:p>
          <a:p>
            <a:r>
              <a:rPr lang="pt-BR" dirty="0" smtClean="0"/>
              <a:t>Arte Brasileira como ferramenta </a:t>
            </a:r>
            <a:r>
              <a:rPr lang="pt-BR" smtClean="0"/>
              <a:t>deTransformação</a:t>
            </a:r>
            <a:r>
              <a:rPr lang="pt-BR" dirty="0" smtClean="0"/>
              <a:t> social.</a:t>
            </a:r>
          </a:p>
          <a:p>
            <a:pPr marL="0" indent="0">
              <a:buNone/>
            </a:pPr>
            <a:r>
              <a:rPr lang="pt-BR" dirty="0" smtClean="0"/>
              <a:t>Nome:</a:t>
            </a:r>
          </a:p>
          <a:p>
            <a:pPr marL="0" indent="0">
              <a:buNone/>
            </a:pPr>
            <a:r>
              <a:rPr lang="pt-BR" dirty="0" smtClean="0"/>
              <a:t>Estética:</a:t>
            </a:r>
          </a:p>
          <a:p>
            <a:pPr marL="0" indent="0">
              <a:buNone/>
            </a:pPr>
            <a:r>
              <a:rPr lang="pt-BR" dirty="0" smtClean="0"/>
              <a:t>Matérias:</a:t>
            </a:r>
          </a:p>
          <a:p>
            <a:pPr marL="0" indent="0">
              <a:buNone/>
            </a:pPr>
            <a:r>
              <a:rPr lang="pt-BR" dirty="0" smtClean="0"/>
              <a:t>Temas:</a:t>
            </a:r>
            <a:endParaRPr lang="pt-BR" dirty="0"/>
          </a:p>
        </p:txBody>
      </p:sp>
    </p:spTree>
    <p:extLst>
      <p:ext uri="{BB962C8B-B14F-4D97-AF65-F5344CB8AC3E}">
        <p14:creationId xmlns:p14="http://schemas.microsoft.com/office/powerpoint/2010/main" val="113936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Bibliografia</a:t>
            </a:r>
            <a:endParaRPr lang="pt-BR"/>
          </a:p>
        </p:txBody>
      </p:sp>
      <p:sp>
        <p:nvSpPr>
          <p:cNvPr id="3" name="Espaço Reservado para Conteúdo 2"/>
          <p:cNvSpPr>
            <a:spLocks noGrp="1"/>
          </p:cNvSpPr>
          <p:nvPr>
            <p:ph idx="1"/>
          </p:nvPr>
        </p:nvSpPr>
        <p:spPr/>
        <p:txBody>
          <a:bodyPr/>
          <a:lstStyle/>
          <a:p>
            <a:r>
              <a:rPr lang="pt-PT" dirty="0"/>
              <a:t>Proença, Graça. História da Arte. Ed. Ática </a:t>
            </a:r>
          </a:p>
          <a:p>
            <a:r>
              <a:rPr lang="pt-PT" dirty="0"/>
              <a:t>Strickland, Carol. Arte Comentada da pré-história ao pós moderno. Ed. Ediouro </a:t>
            </a:r>
          </a:p>
          <a:p>
            <a:r>
              <a:rPr lang="pt-PT" dirty="0"/>
              <a:t>Imagens google arts.</a:t>
            </a:r>
          </a:p>
          <a:p>
            <a:endParaRPr lang="pt-BR" dirty="0"/>
          </a:p>
        </p:txBody>
      </p:sp>
    </p:spTree>
    <p:extLst>
      <p:ext uri="{BB962C8B-B14F-4D97-AF65-F5344CB8AC3E}">
        <p14:creationId xmlns:p14="http://schemas.microsoft.com/office/powerpoint/2010/main" val="68525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1719" y="260648"/>
            <a:ext cx="6347714" cy="1320800"/>
          </a:xfrm>
        </p:spPr>
        <p:txBody>
          <a:bodyPr/>
          <a:lstStyle/>
          <a:p>
            <a:r>
              <a:rPr lang="pt-BR" dirty="0" smtClean="0"/>
              <a:t> ARTISTAS PLÁSTICOS – PÓS 1922</a:t>
            </a:r>
            <a:endParaRPr lang="pt-BR" dirty="0"/>
          </a:p>
        </p:txBody>
      </p:sp>
      <p:sp>
        <p:nvSpPr>
          <p:cNvPr id="4" name="CaixaDeTexto 3"/>
          <p:cNvSpPr txBox="1"/>
          <p:nvPr/>
        </p:nvSpPr>
        <p:spPr>
          <a:xfrm>
            <a:off x="2964635" y="1094894"/>
            <a:ext cx="5904655" cy="5170646"/>
          </a:xfrm>
          <a:prstGeom prst="rect">
            <a:avLst/>
          </a:prstGeom>
          <a:noFill/>
        </p:spPr>
        <p:txBody>
          <a:bodyPr wrap="square" rtlCol="0">
            <a:spAutoFit/>
          </a:bodyPr>
          <a:lstStyle/>
          <a:p>
            <a:pPr algn="just"/>
            <a:r>
              <a:rPr lang="pt-BR" sz="2200" dirty="0" smtClean="0"/>
              <a:t> Cândido Portinari (1903 — 1962)  pintou aproximadamente  cinco mil obras (de pequenos esboços e pinturas de proporções), é considerado um dos artistas mais prestigiados do país e foi o pintor brasileiro a alcançar maior projeção internacional.</a:t>
            </a:r>
          </a:p>
          <a:p>
            <a:pPr algn="just"/>
            <a:r>
              <a:rPr lang="pt-BR" sz="2200" dirty="0" smtClean="0"/>
              <a:t>Em suas obras, o pintor conseguiu retratar questões sociais sem desagradar ao governo e aproximou-se da arte moderna europeia sem perder a admiração do grande público. Suas pinturas se aproximam do cubismo, surrealismo e dos pintores </a:t>
            </a:r>
            <a:r>
              <a:rPr lang="pt-BR" sz="2200" dirty="0" err="1" smtClean="0"/>
              <a:t>muralistas</a:t>
            </a:r>
            <a:r>
              <a:rPr lang="pt-BR" sz="2200" dirty="0" smtClean="0"/>
              <a:t> mexicanos, sem, contudo, se distanciar totalmente da arte figurativa e das tradições da pintura. O resultado é uma arte de características modernas.</a:t>
            </a:r>
            <a:endParaRPr lang="pt-BR" sz="2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902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pt-BR" dirty="0" smtClean="0"/>
              <a:t>LEMBRANÇAS DA INFÂNCIA</a:t>
            </a:r>
            <a:endParaRPr lang="pt-B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05" y="1247817"/>
            <a:ext cx="4246412" cy="350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395536" y="4725144"/>
            <a:ext cx="2010166" cy="369332"/>
          </a:xfrm>
          <a:prstGeom prst="rect">
            <a:avLst/>
          </a:prstGeom>
          <a:noFill/>
        </p:spPr>
        <p:txBody>
          <a:bodyPr wrap="none" rtlCol="0">
            <a:spAutoFit/>
          </a:bodyPr>
          <a:lstStyle/>
          <a:p>
            <a:r>
              <a:rPr lang="pt-BR" dirty="0" smtClean="0"/>
              <a:t>Meninos com pipas</a:t>
            </a:r>
            <a:endParaRPr lang="pt-B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650" y="847856"/>
            <a:ext cx="3877288" cy="387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858964" y="4736332"/>
            <a:ext cx="2580322" cy="369332"/>
          </a:xfrm>
          <a:prstGeom prst="rect">
            <a:avLst/>
          </a:prstGeom>
          <a:noFill/>
        </p:spPr>
        <p:txBody>
          <a:bodyPr wrap="none" rtlCol="0">
            <a:spAutoFit/>
          </a:bodyPr>
          <a:lstStyle/>
          <a:p>
            <a:r>
              <a:rPr lang="pt-BR" dirty="0" smtClean="0"/>
              <a:t>O Sapateiro do Brodósqui</a:t>
            </a:r>
          </a:p>
        </p:txBody>
      </p:sp>
    </p:spTree>
    <p:extLst>
      <p:ext uri="{BB962C8B-B14F-4D97-AF65-F5344CB8AC3E}">
        <p14:creationId xmlns:p14="http://schemas.microsoft.com/office/powerpoint/2010/main" val="373176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TEMÁTICA SOCIAL</a:t>
            </a:r>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06" y="1340768"/>
            <a:ext cx="370246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164106" y="5229200"/>
            <a:ext cx="1135054" cy="369332"/>
          </a:xfrm>
          <a:prstGeom prst="rect">
            <a:avLst/>
          </a:prstGeom>
          <a:noFill/>
        </p:spPr>
        <p:txBody>
          <a:bodyPr wrap="none" rtlCol="0">
            <a:spAutoFit/>
          </a:bodyPr>
          <a:lstStyle/>
          <a:p>
            <a:r>
              <a:rPr lang="pt-BR" dirty="0" smtClean="0"/>
              <a:t>Retirantes</a:t>
            </a:r>
            <a:endParaRPr lang="pt-B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128107"/>
            <a:ext cx="4197932" cy="385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499992" y="5998222"/>
            <a:ext cx="1564211" cy="369332"/>
          </a:xfrm>
          <a:prstGeom prst="rect">
            <a:avLst/>
          </a:prstGeom>
          <a:noFill/>
        </p:spPr>
        <p:txBody>
          <a:bodyPr wrap="none" rtlCol="0">
            <a:spAutoFit/>
          </a:bodyPr>
          <a:lstStyle/>
          <a:p>
            <a:r>
              <a:rPr lang="pt-BR" dirty="0" smtClean="0"/>
              <a:t>Menino Morto</a:t>
            </a:r>
            <a:endParaRPr lang="pt-BR" dirty="0"/>
          </a:p>
        </p:txBody>
      </p:sp>
    </p:spTree>
    <p:extLst>
      <p:ext uri="{BB962C8B-B14F-4D97-AF65-F5344CB8AC3E}">
        <p14:creationId xmlns:p14="http://schemas.microsoft.com/office/powerpoint/2010/main" val="149777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5" y="-99392"/>
            <a:ext cx="9100145" cy="648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3855" y="6525344"/>
            <a:ext cx="2821542" cy="369332"/>
          </a:xfrm>
          <a:prstGeom prst="rect">
            <a:avLst/>
          </a:prstGeom>
          <a:noFill/>
        </p:spPr>
        <p:txBody>
          <a:bodyPr wrap="none" rtlCol="0">
            <a:spAutoFit/>
          </a:bodyPr>
          <a:lstStyle/>
          <a:p>
            <a:r>
              <a:rPr lang="pt-BR" dirty="0" smtClean="0"/>
              <a:t>Guerra e Paz – sede da ONU</a:t>
            </a:r>
            <a:endParaRPr lang="pt-BR" dirty="0"/>
          </a:p>
        </p:txBody>
      </p:sp>
    </p:spTree>
    <p:extLst>
      <p:ext uri="{BB962C8B-B14F-4D97-AF65-F5344CB8AC3E}">
        <p14:creationId xmlns:p14="http://schemas.microsoft.com/office/powerpoint/2010/main" val="123186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CAFÉ</a:t>
            </a:r>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58264"/>
            <a:ext cx="7560840" cy="507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90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046987"/>
            <a:ext cx="3240360" cy="411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39528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323528" y="5301208"/>
            <a:ext cx="1964320" cy="369332"/>
          </a:xfrm>
          <a:prstGeom prst="rect">
            <a:avLst/>
          </a:prstGeom>
          <a:noFill/>
        </p:spPr>
        <p:txBody>
          <a:bodyPr wrap="none" rtlCol="0">
            <a:spAutoFit/>
          </a:bodyPr>
          <a:lstStyle/>
          <a:p>
            <a:r>
              <a:rPr lang="pt-BR" dirty="0" smtClean="0"/>
              <a:t>O Lavrador de Café</a:t>
            </a:r>
            <a:endParaRPr lang="pt-BR" dirty="0"/>
          </a:p>
        </p:txBody>
      </p:sp>
      <p:sp>
        <p:nvSpPr>
          <p:cNvPr id="4" name="CaixaDeTexto 3"/>
          <p:cNvSpPr txBox="1"/>
          <p:nvPr/>
        </p:nvSpPr>
        <p:spPr>
          <a:xfrm>
            <a:off x="5364088" y="5301208"/>
            <a:ext cx="1137171" cy="369332"/>
          </a:xfrm>
          <a:prstGeom prst="rect">
            <a:avLst/>
          </a:prstGeom>
          <a:noFill/>
        </p:spPr>
        <p:txBody>
          <a:bodyPr wrap="none" rtlCol="0">
            <a:spAutoFit/>
          </a:bodyPr>
          <a:lstStyle/>
          <a:p>
            <a:r>
              <a:rPr lang="pt-BR" dirty="0" smtClean="0"/>
              <a:t>O Mestiço</a:t>
            </a:r>
            <a:endParaRPr lang="pt-BR" dirty="0"/>
          </a:p>
        </p:txBody>
      </p:sp>
    </p:spTree>
    <p:extLst>
      <p:ext uri="{BB962C8B-B14F-4D97-AF65-F5344CB8AC3E}">
        <p14:creationId xmlns:p14="http://schemas.microsoft.com/office/powerpoint/2010/main" val="216460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lstStyle/>
          <a:p>
            <a:r>
              <a:rPr lang="pt-BR" dirty="0" smtClean="0"/>
              <a:t>Francisco Rebolo Gonzalez 1902-80</a:t>
            </a:r>
            <a:endParaRPr lang="pt-BR" dirty="0"/>
          </a:p>
        </p:txBody>
      </p:sp>
      <p:sp>
        <p:nvSpPr>
          <p:cNvPr id="3" name="CaixaDeTexto 2"/>
          <p:cNvSpPr txBox="1"/>
          <p:nvPr/>
        </p:nvSpPr>
        <p:spPr>
          <a:xfrm>
            <a:off x="215516" y="699691"/>
            <a:ext cx="8712967" cy="5509200"/>
          </a:xfrm>
          <a:prstGeom prst="rect">
            <a:avLst/>
          </a:prstGeom>
          <a:noFill/>
        </p:spPr>
        <p:txBody>
          <a:bodyPr wrap="square" rtlCol="0">
            <a:spAutoFit/>
          </a:bodyPr>
          <a:lstStyle/>
          <a:p>
            <a:pPr algn="just"/>
            <a:r>
              <a:rPr lang="pt-BR" sz="2200" dirty="0" smtClean="0"/>
              <a:t>Patrono do grupo Santa Helena, impulsionou a carreira de outros autodidatas como Aldo </a:t>
            </a:r>
            <a:r>
              <a:rPr lang="pt-BR" sz="2200" dirty="0" err="1" smtClean="0"/>
              <a:t>Bonadei</a:t>
            </a:r>
            <a:r>
              <a:rPr lang="pt-BR" sz="2200" dirty="0" smtClean="0"/>
              <a:t>, Mário </a:t>
            </a:r>
            <a:r>
              <a:rPr lang="pt-BR" sz="2200" dirty="0" err="1" smtClean="0"/>
              <a:t>Zanini</a:t>
            </a:r>
            <a:r>
              <a:rPr lang="pt-BR" sz="2200" dirty="0" smtClean="0"/>
              <a:t>, Clóvis Graciano, Fúlvio </a:t>
            </a:r>
            <a:r>
              <a:rPr lang="pt-BR" sz="2200" dirty="0" err="1" smtClean="0"/>
              <a:t>Pennacchi</a:t>
            </a:r>
            <a:r>
              <a:rPr lang="pt-BR" sz="2200" dirty="0" smtClean="0"/>
              <a:t>, Humberto Rosa e Alfredo Volpi. Começa sua formação como aprendiz de decorador na Igreja de Santa Efigênia. Em 1934, muda o escritório para o Edifício Santa Helena, na Praça da Sé. </a:t>
            </a:r>
          </a:p>
          <a:p>
            <a:pPr algn="just"/>
            <a:r>
              <a:rPr lang="pt-BR" sz="2200" dirty="0" smtClean="0"/>
              <a:t>Com suas paisagens, retratos dos subúrbios paulistanos, Rebolo expõe no Salão Paulista de Belas Artes, em 1936. </a:t>
            </a:r>
          </a:p>
          <a:p>
            <a:pPr algn="just"/>
            <a:r>
              <a:rPr lang="pt-BR" sz="2200" dirty="0" smtClean="0"/>
              <a:t>Nas décadas de 40 e 50, Rebolo permanece fiel ao figurativismo, ainda que incorporando elementos geométricos. “Não acredito no abstracionismo por lhe faltar conteúdo humano, assim como não acredito na arte depurada de qualquer realidade”, explica. </a:t>
            </a:r>
          </a:p>
          <a:p>
            <a:pPr algn="just"/>
            <a:r>
              <a:rPr lang="pt-BR" sz="2200" dirty="0" smtClean="0"/>
              <a:t>Convidado, no início dos anos 50, para as duas primeiras edições da Bienal de São Paulo, recebe o Prêmio de Viagem ao Estrangeiro no Salão Nacional de Arte Moderna, em 1954. Em 1968, é destaque da mostra “A Família Artística Paulista – 30 Anos Depois”. Morre de infarto em São Paulo, em 1980.</a:t>
            </a:r>
            <a:endParaRPr lang="pt-BR" sz="2200" dirty="0"/>
          </a:p>
        </p:txBody>
      </p:sp>
    </p:spTree>
    <p:extLst>
      <p:ext uri="{BB962C8B-B14F-4D97-AF65-F5344CB8AC3E}">
        <p14:creationId xmlns:p14="http://schemas.microsoft.com/office/powerpoint/2010/main" val="204494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47910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1547664" y="4908948"/>
            <a:ext cx="1511952" cy="369332"/>
          </a:xfrm>
          <a:prstGeom prst="rect">
            <a:avLst/>
          </a:prstGeom>
          <a:noFill/>
        </p:spPr>
        <p:txBody>
          <a:bodyPr wrap="none" rtlCol="0">
            <a:spAutoFit/>
          </a:bodyPr>
          <a:lstStyle/>
          <a:p>
            <a:r>
              <a:rPr lang="pt-BR" dirty="0" smtClean="0"/>
              <a:t>Rua do Carmo</a:t>
            </a:r>
            <a:endParaRPr lang="pt-BR"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908720"/>
            <a:ext cx="26955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5580112" y="4941168"/>
            <a:ext cx="898708" cy="369332"/>
          </a:xfrm>
          <a:prstGeom prst="rect">
            <a:avLst/>
          </a:prstGeom>
          <a:noFill/>
        </p:spPr>
        <p:txBody>
          <a:bodyPr wrap="none" rtlCol="0">
            <a:spAutoFit/>
          </a:bodyPr>
          <a:lstStyle/>
          <a:p>
            <a:r>
              <a:rPr lang="pt-BR" dirty="0" smtClean="0"/>
              <a:t>Futebol</a:t>
            </a:r>
            <a:endParaRPr lang="pt-BR" dirty="0"/>
          </a:p>
        </p:txBody>
      </p:sp>
    </p:spTree>
    <p:extLst>
      <p:ext uri="{BB962C8B-B14F-4D97-AF65-F5344CB8AC3E}">
        <p14:creationId xmlns:p14="http://schemas.microsoft.com/office/powerpoint/2010/main" val="2395192710"/>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105</TotalTime>
  <Words>805</Words>
  <Application>Microsoft Office PowerPoint</Application>
  <PresentationFormat>Apresentação na tela (4:3)</PresentationFormat>
  <Paragraphs>52</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Facetado</vt:lpstr>
      <vt:lpstr>ARTE BRASILEIRA – PÓS SEMANA DE 1922</vt:lpstr>
      <vt:lpstr> ARTISTAS PLÁSTICOS – PÓS 1922</vt:lpstr>
      <vt:lpstr>LEMBRANÇAS DA INFÂNCIA</vt:lpstr>
      <vt:lpstr>TEMÁTICA SOCIAL</vt:lpstr>
      <vt:lpstr>Apresentação do PowerPoint</vt:lpstr>
      <vt:lpstr>O CAFÉ</vt:lpstr>
      <vt:lpstr>Apresentação do PowerPoint</vt:lpstr>
      <vt:lpstr>Francisco Rebolo Gonzalez 1902-80</vt:lpstr>
      <vt:lpstr>Apresentação do PowerPoint</vt:lpstr>
      <vt:lpstr>ALFREDO VOLPI – 1896 - 1988</vt:lpstr>
      <vt:lpstr>Fachada com Bandeirinhas</vt:lpstr>
      <vt:lpstr>Bandeiras e Mastro</vt:lpstr>
      <vt:lpstr>Núcleo Bernardelli anos 30 RJ</vt:lpstr>
      <vt:lpstr>Cícero Dias - Recife</vt:lpstr>
      <vt:lpstr>Cícero Dias - obras</vt:lpstr>
      <vt:lpstr>Proposta – Revista Modernista</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 BRASILEIRA – PÓS SEMANA DE 1922</dc:title>
  <dc:creator>Previate</dc:creator>
  <cp:lastModifiedBy>Aluno</cp:lastModifiedBy>
  <cp:revision>15</cp:revision>
  <dcterms:created xsi:type="dcterms:W3CDTF">2012-10-15T23:24:13Z</dcterms:created>
  <dcterms:modified xsi:type="dcterms:W3CDTF">2017-03-06T20:47:20Z</dcterms:modified>
</cp:coreProperties>
</file>