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14" r:id="rId2"/>
    <p:sldId id="257" r:id="rId3"/>
    <p:sldId id="282" r:id="rId4"/>
    <p:sldId id="268" r:id="rId5"/>
    <p:sldId id="281" r:id="rId6"/>
    <p:sldId id="269" r:id="rId7"/>
    <p:sldId id="279" r:id="rId8"/>
    <p:sldId id="316" r:id="rId9"/>
    <p:sldId id="317" r:id="rId10"/>
    <p:sldId id="318" r:id="rId11"/>
    <p:sldId id="278" r:id="rId12"/>
    <p:sldId id="322" r:id="rId13"/>
    <p:sldId id="321" r:id="rId14"/>
    <p:sldId id="323" r:id="rId15"/>
    <p:sldId id="324" r:id="rId16"/>
    <p:sldId id="325" r:id="rId17"/>
    <p:sldId id="326" r:id="rId18"/>
    <p:sldId id="327" r:id="rId19"/>
    <p:sldId id="258" r:id="rId20"/>
    <p:sldId id="272" r:id="rId21"/>
    <p:sldId id="274" r:id="rId22"/>
    <p:sldId id="273" r:id="rId23"/>
    <p:sldId id="283" r:id="rId24"/>
    <p:sldId id="284" r:id="rId25"/>
    <p:sldId id="285" r:id="rId26"/>
    <p:sldId id="259" r:id="rId27"/>
    <p:sldId id="286" r:id="rId28"/>
    <p:sldId id="287" r:id="rId29"/>
    <p:sldId id="276" r:id="rId30"/>
    <p:sldId id="277" r:id="rId31"/>
    <p:sldId id="263" r:id="rId32"/>
    <p:sldId id="293" r:id="rId33"/>
    <p:sldId id="294" r:id="rId34"/>
    <p:sldId id="295" r:id="rId35"/>
    <p:sldId id="296" r:id="rId36"/>
    <p:sldId id="297" r:id="rId37"/>
    <p:sldId id="298" r:id="rId38"/>
    <p:sldId id="299" r:id="rId39"/>
    <p:sldId id="288" r:id="rId40"/>
    <p:sldId id="291" r:id="rId41"/>
    <p:sldId id="290" r:id="rId42"/>
    <p:sldId id="289" r:id="rId43"/>
    <p:sldId id="292" r:id="rId44"/>
    <p:sldId id="260" r:id="rId45"/>
    <p:sldId id="300" r:id="rId46"/>
    <p:sldId id="301" r:id="rId47"/>
    <p:sldId id="302" r:id="rId48"/>
    <p:sldId id="303" r:id="rId49"/>
    <p:sldId id="304" r:id="rId50"/>
    <p:sldId id="306" r:id="rId51"/>
    <p:sldId id="307" r:id="rId52"/>
    <p:sldId id="308" r:id="rId53"/>
    <p:sldId id="309" r:id="rId54"/>
    <p:sldId id="305" r:id="rId55"/>
    <p:sldId id="312" r:id="rId56"/>
    <p:sldId id="313" r:id="rId57"/>
    <p:sldId id="262" r:id="rId58"/>
    <p:sldId id="311" r:id="rId59"/>
    <p:sldId id="320" r:id="rId6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44" autoAdjust="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Conector reto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ítulo 28"/>
          <p:cNvSpPr>
            <a:spLocks noGrp="1"/>
          </p:cNvSpPr>
          <p:nvPr>
            <p:ph type="ctrTitle"/>
          </p:nvPr>
        </p:nvSpPr>
        <p:spPr>
          <a:xfrm>
            <a:off x="381000" y="4853411"/>
            <a:ext cx="8458200" cy="1222375"/>
          </a:xfrm>
        </p:spPr>
        <p:txBody>
          <a:bodyPr anchor="t"/>
          <a:lstStyle/>
          <a:p>
            <a:r>
              <a:rPr kumimoji="0" lang="pt-BR" smtClean="0"/>
              <a:t>Clique para editar o estilo do título mestre</a:t>
            </a:r>
            <a:endParaRPr kumimoji="0" lang="en-US"/>
          </a:p>
        </p:txBody>
      </p:sp>
      <p:sp>
        <p:nvSpPr>
          <p:cNvPr id="9" name="Subtítu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16" name="Espaço Reservado para Data 15"/>
          <p:cNvSpPr>
            <a:spLocks noGrp="1"/>
          </p:cNvSpPr>
          <p:nvPr>
            <p:ph type="dt" sz="half" idx="10"/>
          </p:nvPr>
        </p:nvSpPr>
        <p:spPr/>
        <p:txBody>
          <a:bodyPr/>
          <a:lstStyle/>
          <a:p>
            <a:fld id="{E6F53DDE-C72D-45E0-8170-D7D02CFAD267}" type="datetimeFigureOut">
              <a:rPr lang="pt-BR" smtClean="0"/>
              <a:pPr/>
              <a:t>03/08/2017</a:t>
            </a:fld>
            <a:endParaRPr lang="pt-BR"/>
          </a:p>
        </p:txBody>
      </p:sp>
      <p:sp>
        <p:nvSpPr>
          <p:cNvPr id="2" name="Espaço Reservado para Rodapé 1"/>
          <p:cNvSpPr>
            <a:spLocks noGrp="1"/>
          </p:cNvSpPr>
          <p:nvPr>
            <p:ph type="ftr" sz="quarter" idx="11"/>
          </p:nvPr>
        </p:nvSpPr>
        <p:spPr/>
        <p:txBody>
          <a:bodyPr/>
          <a:lstStyle/>
          <a:p>
            <a:endParaRPr lang="pt-BR"/>
          </a:p>
        </p:txBody>
      </p:sp>
      <p:sp>
        <p:nvSpPr>
          <p:cNvPr id="15" name="Espaço Reservado para Número de Slide 14"/>
          <p:cNvSpPr>
            <a:spLocks noGrp="1"/>
          </p:cNvSpPr>
          <p:nvPr>
            <p:ph type="sldNum" sz="quarter" idx="12"/>
          </p:nvPr>
        </p:nvSpPr>
        <p:spPr>
          <a:xfrm>
            <a:off x="8229600" y="6473952"/>
            <a:ext cx="758952" cy="246888"/>
          </a:xfrm>
        </p:spPr>
        <p:txBody>
          <a:bodyPr/>
          <a:lstStyle/>
          <a:p>
            <a:fld id="{D3D69B3E-2222-47DA-8A9F-C22A0E175FA8}"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E6F53DDE-C72D-45E0-8170-D7D02CFAD267}" type="datetimeFigureOut">
              <a:rPr lang="pt-BR" smtClean="0"/>
              <a:pPr/>
              <a:t>03/08/2017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3D69B3E-2222-47DA-8A9F-C22A0E175FA8}"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58000" y="549276"/>
            <a:ext cx="1828800" cy="5851525"/>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549276"/>
            <a:ext cx="6248400" cy="5851525"/>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E6F53DDE-C72D-45E0-8170-D7D02CFAD267}" type="datetimeFigureOut">
              <a:rPr lang="pt-BR" smtClean="0"/>
              <a:pPr/>
              <a:t>03/08/2017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3D69B3E-2222-47DA-8A9F-C22A0E175FA8}"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2" name="Título 21"/>
          <p:cNvSpPr>
            <a:spLocks noGrp="1"/>
          </p:cNvSpPr>
          <p:nvPr>
            <p:ph type="title"/>
          </p:nvPr>
        </p:nvSpPr>
        <p:spPr/>
        <p:txBody>
          <a:bodyPr/>
          <a:lstStyle/>
          <a:p>
            <a:r>
              <a:rPr kumimoji="0" lang="pt-BR" smtClean="0"/>
              <a:t>Clique para editar o estilo do título mestre</a:t>
            </a:r>
            <a:endParaRPr kumimoji="0" lang="en-US"/>
          </a:p>
        </p:txBody>
      </p:sp>
      <p:sp>
        <p:nvSpPr>
          <p:cNvPr id="27" name="Espaço Reservado para Conteúdo 26"/>
          <p:cNvSpPr>
            <a:spLocks noGrp="1"/>
          </p:cNvSpPr>
          <p:nvPr>
            <p:ph idx="1"/>
          </p:nvPr>
        </p:nvSpPr>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5" name="Espaço Reservado para Data 24"/>
          <p:cNvSpPr>
            <a:spLocks noGrp="1"/>
          </p:cNvSpPr>
          <p:nvPr>
            <p:ph type="dt" sz="half" idx="10"/>
          </p:nvPr>
        </p:nvSpPr>
        <p:spPr/>
        <p:txBody>
          <a:bodyPr/>
          <a:lstStyle/>
          <a:p>
            <a:fld id="{E6F53DDE-C72D-45E0-8170-D7D02CFAD267}" type="datetimeFigureOut">
              <a:rPr lang="pt-BR" smtClean="0"/>
              <a:pPr/>
              <a:t>03/08/2017</a:t>
            </a:fld>
            <a:endParaRPr lang="pt-BR"/>
          </a:p>
        </p:txBody>
      </p:sp>
      <p:sp>
        <p:nvSpPr>
          <p:cNvPr id="19" name="Espaço Reservado para Rodapé 18"/>
          <p:cNvSpPr>
            <a:spLocks noGrp="1"/>
          </p:cNvSpPr>
          <p:nvPr>
            <p:ph type="ftr" sz="quarter" idx="11"/>
          </p:nvPr>
        </p:nvSpPr>
        <p:spPr>
          <a:xfrm>
            <a:off x="3581400" y="76200"/>
            <a:ext cx="2895600" cy="288925"/>
          </a:xfrm>
        </p:spPr>
        <p:txBody>
          <a:bodyPr/>
          <a:lstStyle/>
          <a:p>
            <a:endParaRPr lang="pt-BR"/>
          </a:p>
        </p:txBody>
      </p:sp>
      <p:sp>
        <p:nvSpPr>
          <p:cNvPr id="16" name="Espaço Reservado para Número de Slide 15"/>
          <p:cNvSpPr>
            <a:spLocks noGrp="1"/>
          </p:cNvSpPr>
          <p:nvPr>
            <p:ph type="sldNum" sz="quarter" idx="12"/>
          </p:nvPr>
        </p:nvSpPr>
        <p:spPr>
          <a:xfrm>
            <a:off x="8229600" y="6473952"/>
            <a:ext cx="758952" cy="246888"/>
          </a:xfrm>
        </p:spPr>
        <p:txBody>
          <a:bodyPr/>
          <a:lstStyle/>
          <a:p>
            <a:fld id="{D3D69B3E-2222-47DA-8A9F-C22A0E175FA8}"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3">
        <a:schemeClr val="bg2"/>
      </p:bgRef>
    </p:bg>
    <p:spTree>
      <p:nvGrpSpPr>
        <p:cNvPr id="1" name=""/>
        <p:cNvGrpSpPr/>
        <p:nvPr/>
      </p:nvGrpSpPr>
      <p:grpSpPr>
        <a:xfrm>
          <a:off x="0" y="0"/>
          <a:ext cx="0" cy="0"/>
          <a:chOff x="0" y="0"/>
          <a:chExt cx="0" cy="0"/>
        </a:xfrm>
      </p:grpSpPr>
      <p:sp>
        <p:nvSpPr>
          <p:cNvPr id="7" name="Conector reto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ço Reservado para Tex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19" name="Espaço Reservado para Data 18"/>
          <p:cNvSpPr>
            <a:spLocks noGrp="1"/>
          </p:cNvSpPr>
          <p:nvPr>
            <p:ph type="dt" sz="half" idx="10"/>
          </p:nvPr>
        </p:nvSpPr>
        <p:spPr/>
        <p:txBody>
          <a:bodyPr/>
          <a:lstStyle/>
          <a:p>
            <a:fld id="{E6F53DDE-C72D-45E0-8170-D7D02CFAD267}" type="datetimeFigureOut">
              <a:rPr lang="pt-BR" smtClean="0"/>
              <a:pPr/>
              <a:t>03/08/2017</a:t>
            </a:fld>
            <a:endParaRPr lang="pt-BR"/>
          </a:p>
        </p:txBody>
      </p:sp>
      <p:sp>
        <p:nvSpPr>
          <p:cNvPr id="11" name="Espaço Reservado para Rodapé 10"/>
          <p:cNvSpPr>
            <a:spLocks noGrp="1"/>
          </p:cNvSpPr>
          <p:nvPr>
            <p:ph type="ftr" sz="quarter" idx="11"/>
          </p:nvPr>
        </p:nvSpPr>
        <p:spPr/>
        <p:txBody>
          <a:bodyPr/>
          <a:lstStyle/>
          <a:p>
            <a:endParaRPr lang="pt-BR"/>
          </a:p>
        </p:txBody>
      </p:sp>
      <p:sp>
        <p:nvSpPr>
          <p:cNvPr id="16" name="Espaço Reservado para Número de Slide 15"/>
          <p:cNvSpPr>
            <a:spLocks noGrp="1"/>
          </p:cNvSpPr>
          <p:nvPr>
            <p:ph type="sldNum" sz="quarter" idx="12"/>
          </p:nvPr>
        </p:nvSpPr>
        <p:spPr/>
        <p:txBody>
          <a:bodyPr/>
          <a:lstStyle/>
          <a:p>
            <a:fld id="{D3D69B3E-2222-47DA-8A9F-C22A0E175FA8}" type="slidenum">
              <a:rPr lang="pt-BR" smtClean="0"/>
              <a:pPr/>
              <a:t>‹nº›</a:t>
            </a:fld>
            <a:endParaRPr lang="pt-BR"/>
          </a:p>
        </p:txBody>
      </p:sp>
      <p:sp>
        <p:nvSpPr>
          <p:cNvPr id="8" name="Título 7"/>
          <p:cNvSpPr>
            <a:spLocks noGrp="1"/>
          </p:cNvSpPr>
          <p:nvPr>
            <p:ph type="title"/>
          </p:nvPr>
        </p:nvSpPr>
        <p:spPr>
          <a:xfrm>
            <a:off x="180475" y="2947085"/>
            <a:ext cx="8686800" cy="1184825"/>
          </a:xfrm>
        </p:spPr>
        <p:txBody>
          <a:bodyPr rtlCol="0" anchor="t"/>
          <a:lstStyle>
            <a:lvl1pPr algn="r">
              <a:defRPr/>
            </a:lvl1pPr>
          </a:lstStyle>
          <a:p>
            <a:r>
              <a:rPr kumimoji="0" lang="pt-BR" smtClean="0"/>
              <a:t>Clique para editar o estilo do título mestre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0" name="Título 19"/>
          <p:cNvSpPr>
            <a:spLocks noGrp="1"/>
          </p:cNvSpPr>
          <p:nvPr>
            <p:ph type="title"/>
          </p:nvPr>
        </p:nvSpPr>
        <p:spPr>
          <a:xfrm>
            <a:off x="301752" y="457200"/>
            <a:ext cx="8686800" cy="841248"/>
          </a:xfrm>
        </p:spPr>
        <p:txBody>
          <a:bodyPr/>
          <a:lstStyle/>
          <a:p>
            <a:r>
              <a:rPr kumimoji="0" lang="pt-BR" smtClean="0"/>
              <a:t>Clique para editar o estilo do título mestre</a:t>
            </a:r>
            <a:endParaRPr kumimoji="0" lang="en-US"/>
          </a:p>
        </p:txBody>
      </p:sp>
      <p:sp>
        <p:nvSpPr>
          <p:cNvPr id="14" name="Espaço Reservado para Conteúd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3" name="Espaço Reservado para Conteúd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1" name="Espaço Reservado para Data 20"/>
          <p:cNvSpPr>
            <a:spLocks noGrp="1"/>
          </p:cNvSpPr>
          <p:nvPr>
            <p:ph type="dt" sz="half" idx="10"/>
          </p:nvPr>
        </p:nvSpPr>
        <p:spPr/>
        <p:txBody>
          <a:bodyPr/>
          <a:lstStyle/>
          <a:p>
            <a:fld id="{E6F53DDE-C72D-45E0-8170-D7D02CFAD267}" type="datetimeFigureOut">
              <a:rPr lang="pt-BR" smtClean="0"/>
              <a:pPr/>
              <a:t>03/08/2017</a:t>
            </a:fld>
            <a:endParaRPr lang="pt-BR"/>
          </a:p>
        </p:txBody>
      </p:sp>
      <p:sp>
        <p:nvSpPr>
          <p:cNvPr id="10" name="Espaço Reservado para Rodapé 9"/>
          <p:cNvSpPr>
            <a:spLocks noGrp="1"/>
          </p:cNvSpPr>
          <p:nvPr>
            <p:ph type="ftr" sz="quarter" idx="11"/>
          </p:nvPr>
        </p:nvSpPr>
        <p:spPr/>
        <p:txBody>
          <a:bodyPr/>
          <a:lstStyle/>
          <a:p>
            <a:endParaRPr lang="pt-BR"/>
          </a:p>
        </p:txBody>
      </p:sp>
      <p:sp>
        <p:nvSpPr>
          <p:cNvPr id="31" name="Espaço Reservado para Número de Slide 30"/>
          <p:cNvSpPr>
            <a:spLocks noGrp="1"/>
          </p:cNvSpPr>
          <p:nvPr>
            <p:ph type="sldNum" sz="quarter" idx="12"/>
          </p:nvPr>
        </p:nvSpPr>
        <p:spPr/>
        <p:txBody>
          <a:bodyPr/>
          <a:lstStyle/>
          <a:p>
            <a:fld id="{D3D69B3E-2222-47DA-8A9F-C22A0E175FA8}"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9" name="Título 28"/>
          <p:cNvSpPr>
            <a:spLocks noGrp="1"/>
          </p:cNvSpPr>
          <p:nvPr>
            <p:ph type="title"/>
          </p:nvPr>
        </p:nvSpPr>
        <p:spPr>
          <a:xfrm>
            <a:off x="304800" y="5410200"/>
            <a:ext cx="8610600" cy="882650"/>
          </a:xfrm>
        </p:spPr>
        <p:txBody>
          <a:bodyPr anchor="ctr"/>
          <a:lstStyle>
            <a:lvl1pPr>
              <a:defRPr/>
            </a:lvl1pPr>
          </a:lstStyle>
          <a:p>
            <a:r>
              <a:rPr kumimoji="0" lang="pt-BR" smtClean="0"/>
              <a:t>Clique para editar o estilo do título mestre</a:t>
            </a:r>
            <a:endParaRPr kumimoji="0" lang="en-US"/>
          </a:p>
        </p:txBody>
      </p:sp>
      <p:sp>
        <p:nvSpPr>
          <p:cNvPr id="13" name="Espaço Reservado para Tex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25" name="Espaço Reservado para Tex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Conteúd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8" name="Espaço Reservado para Conteúd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0" name="Espaço Reservado para Data 9"/>
          <p:cNvSpPr>
            <a:spLocks noGrp="1"/>
          </p:cNvSpPr>
          <p:nvPr>
            <p:ph type="dt" sz="half" idx="10"/>
          </p:nvPr>
        </p:nvSpPr>
        <p:spPr/>
        <p:txBody>
          <a:bodyPr/>
          <a:lstStyle/>
          <a:p>
            <a:fld id="{E6F53DDE-C72D-45E0-8170-D7D02CFAD267}" type="datetimeFigureOut">
              <a:rPr lang="pt-BR" smtClean="0"/>
              <a:pPr/>
              <a:t>03/08/2017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a:xfrm>
            <a:off x="8229600" y="6477000"/>
            <a:ext cx="762000" cy="246888"/>
          </a:xfrm>
        </p:spPr>
        <p:txBody>
          <a:bodyPr/>
          <a:lstStyle/>
          <a:p>
            <a:fld id="{D3D69B3E-2222-47DA-8A9F-C22A0E175FA8}" type="slidenum">
              <a:rPr lang="pt-BR" smtClean="0"/>
              <a:pPr/>
              <a:t>‹nº›</a:t>
            </a:fld>
            <a:endParaRPr lang="pt-BR"/>
          </a:p>
        </p:txBody>
      </p:sp>
      <p:sp>
        <p:nvSpPr>
          <p:cNvPr id="11" name="Conector reto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0" name="Título 29"/>
          <p:cNvSpPr>
            <a:spLocks noGrp="1"/>
          </p:cNvSpPr>
          <p:nvPr>
            <p:ph type="title"/>
          </p:nvPr>
        </p:nvSpPr>
        <p:spPr>
          <a:xfrm>
            <a:off x="301752" y="457200"/>
            <a:ext cx="8686800" cy="841248"/>
          </a:xfrm>
        </p:spPr>
        <p:txBody>
          <a:bodyPr/>
          <a:lstStyle/>
          <a:p>
            <a:r>
              <a:rPr kumimoji="0" lang="pt-BR" smtClean="0"/>
              <a:t>Clique para editar o estilo do título mestre</a:t>
            </a:r>
            <a:endParaRPr kumimoji="0" lang="en-US"/>
          </a:p>
        </p:txBody>
      </p:sp>
      <p:sp>
        <p:nvSpPr>
          <p:cNvPr id="12" name="Espaço Reservado para Data 11"/>
          <p:cNvSpPr>
            <a:spLocks noGrp="1"/>
          </p:cNvSpPr>
          <p:nvPr>
            <p:ph type="dt" sz="half" idx="10"/>
          </p:nvPr>
        </p:nvSpPr>
        <p:spPr/>
        <p:txBody>
          <a:bodyPr/>
          <a:lstStyle/>
          <a:p>
            <a:fld id="{E6F53DDE-C72D-45E0-8170-D7D02CFAD267}" type="datetimeFigureOut">
              <a:rPr lang="pt-BR" smtClean="0"/>
              <a:pPr/>
              <a:t>03/08/2017</a:t>
            </a:fld>
            <a:endParaRPr lang="pt-BR"/>
          </a:p>
        </p:txBody>
      </p:sp>
      <p:sp>
        <p:nvSpPr>
          <p:cNvPr id="21" name="Espaço Reservado para Rodapé 20"/>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3D69B3E-2222-47DA-8A9F-C22A0E175FA8}"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p>
            <a:fld id="{E6F53DDE-C72D-45E0-8170-D7D02CFAD267}" type="datetimeFigureOut">
              <a:rPr lang="pt-BR" smtClean="0"/>
              <a:pPr/>
              <a:t>03/08/2017</a:t>
            </a:fld>
            <a:endParaRPr lang="pt-BR"/>
          </a:p>
        </p:txBody>
      </p:sp>
      <p:sp>
        <p:nvSpPr>
          <p:cNvPr id="24" name="Espaço Reservado para Rodapé 23"/>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3D69B3E-2222-47DA-8A9F-C22A0E175FA8}"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Conector reto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ítulo 11"/>
          <p:cNvSpPr>
            <a:spLocks noGrp="1"/>
          </p:cNvSpPr>
          <p:nvPr>
            <p:ph type="title"/>
          </p:nvPr>
        </p:nvSpPr>
        <p:spPr>
          <a:xfrm>
            <a:off x="457200" y="5486400"/>
            <a:ext cx="8458200" cy="520700"/>
          </a:xfrm>
        </p:spPr>
        <p:txBody>
          <a:bodyPr anchor="ctr"/>
          <a:lstStyle>
            <a:lvl1pPr algn="l">
              <a:buNone/>
              <a:defRPr sz="2000" b="1"/>
            </a:lvl1pPr>
          </a:lstStyle>
          <a:p>
            <a:r>
              <a:rPr kumimoji="0" lang="pt-BR" smtClean="0"/>
              <a:t>Clique para editar o estilo do título mestre</a:t>
            </a:r>
            <a:endParaRPr kumimoji="0" lang="en-US"/>
          </a:p>
        </p:txBody>
      </p:sp>
      <p:sp>
        <p:nvSpPr>
          <p:cNvPr id="26" name="Espaço Reservado para Tex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14" name="Espaço Reservado para Conteúd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5" name="Espaço Reservado para Data 24"/>
          <p:cNvSpPr>
            <a:spLocks noGrp="1"/>
          </p:cNvSpPr>
          <p:nvPr>
            <p:ph type="dt" sz="half" idx="10"/>
          </p:nvPr>
        </p:nvSpPr>
        <p:spPr/>
        <p:txBody>
          <a:bodyPr/>
          <a:lstStyle/>
          <a:p>
            <a:fld id="{E6F53DDE-C72D-45E0-8170-D7D02CFAD267}" type="datetimeFigureOut">
              <a:rPr lang="pt-BR" smtClean="0"/>
              <a:pPr/>
              <a:t>03/08/2017</a:t>
            </a:fld>
            <a:endParaRPr lang="pt-BR"/>
          </a:p>
        </p:txBody>
      </p:sp>
      <p:sp>
        <p:nvSpPr>
          <p:cNvPr id="29" name="Espaço Reservado para Rodapé 28"/>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3D69B3E-2222-47DA-8A9F-C22A0E175FA8}"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3" name="Espaço Reservado para Imagem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pt-BR" smtClean="0"/>
              <a:t>Clique no ícone para adicionar uma imagem</a:t>
            </a:r>
            <a:endParaRPr kumimoji="0" lang="en-US" dirty="0"/>
          </a:p>
        </p:txBody>
      </p:sp>
      <p:sp>
        <p:nvSpPr>
          <p:cNvPr id="7" name="Espaço Reservado para Data 6"/>
          <p:cNvSpPr>
            <a:spLocks noGrp="1"/>
          </p:cNvSpPr>
          <p:nvPr>
            <p:ph type="dt" sz="half" idx="10"/>
          </p:nvPr>
        </p:nvSpPr>
        <p:spPr/>
        <p:txBody>
          <a:bodyPr/>
          <a:lstStyle/>
          <a:p>
            <a:fld id="{E6F53DDE-C72D-45E0-8170-D7D02CFAD267}" type="datetimeFigureOut">
              <a:rPr lang="pt-BR" smtClean="0"/>
              <a:pPr/>
              <a:t>03/08/2017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31" name="Espaço Reservado para Número de Slide 30"/>
          <p:cNvSpPr>
            <a:spLocks noGrp="1"/>
          </p:cNvSpPr>
          <p:nvPr>
            <p:ph type="sldNum" sz="quarter" idx="12"/>
          </p:nvPr>
        </p:nvSpPr>
        <p:spPr/>
        <p:txBody>
          <a:bodyPr/>
          <a:lstStyle/>
          <a:p>
            <a:fld id="{D3D69B3E-2222-47DA-8A9F-C22A0E175FA8}" type="slidenum">
              <a:rPr lang="pt-BR" smtClean="0"/>
              <a:pPr/>
              <a:t>‹nº›</a:t>
            </a:fld>
            <a:endParaRPr lang="pt-BR"/>
          </a:p>
        </p:txBody>
      </p:sp>
      <p:sp>
        <p:nvSpPr>
          <p:cNvPr id="17" name="Título 16"/>
          <p:cNvSpPr>
            <a:spLocks noGrp="1"/>
          </p:cNvSpPr>
          <p:nvPr>
            <p:ph type="title"/>
          </p:nvPr>
        </p:nvSpPr>
        <p:spPr>
          <a:xfrm>
            <a:off x="381000" y="4993760"/>
            <a:ext cx="5867400" cy="522288"/>
          </a:xfrm>
        </p:spPr>
        <p:txBody>
          <a:bodyPr anchor="ctr"/>
          <a:lstStyle>
            <a:lvl1pPr algn="l">
              <a:buNone/>
              <a:defRPr sz="2000" b="1"/>
            </a:lvl1pPr>
          </a:lstStyle>
          <a:p>
            <a:r>
              <a:rPr kumimoji="0" lang="pt-BR" smtClean="0"/>
              <a:t>Clique para editar o estilo do título mestre</a:t>
            </a:r>
            <a:endParaRPr kumimoji="0" lang="en-US"/>
          </a:p>
        </p:txBody>
      </p:sp>
      <p:sp>
        <p:nvSpPr>
          <p:cNvPr id="26" name="Espaço Reservado para Tex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ector reto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Espaço Reservado para Tex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1" name="Espaço Reservado para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6F53DDE-C72D-45E0-8170-D7D02CFAD267}" type="datetimeFigureOut">
              <a:rPr lang="pt-BR" smtClean="0"/>
              <a:pPr/>
              <a:t>03/08/2017</a:t>
            </a:fld>
            <a:endParaRPr lang="pt-BR"/>
          </a:p>
        </p:txBody>
      </p:sp>
      <p:sp>
        <p:nvSpPr>
          <p:cNvPr id="28" name="Espaço Reservado para Rodapé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pt-BR"/>
          </a:p>
        </p:txBody>
      </p:sp>
      <p:sp>
        <p:nvSpPr>
          <p:cNvPr id="5" name="Espaço Reservado para Número de Slide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3D69B3E-2222-47DA-8A9F-C22A0E175FA8}" type="slidenum">
              <a:rPr lang="pt-BR" smtClean="0"/>
              <a:pPr/>
              <a:t>‹nº›</a:t>
            </a:fld>
            <a:endParaRPr lang="pt-BR"/>
          </a:p>
        </p:txBody>
      </p:sp>
      <p:sp>
        <p:nvSpPr>
          <p:cNvPr id="10" name="Espaço Reservado para Título 9"/>
          <p:cNvSpPr>
            <a:spLocks noGrp="1"/>
          </p:cNvSpPr>
          <p:nvPr>
            <p:ph type="title"/>
          </p:nvPr>
        </p:nvSpPr>
        <p:spPr>
          <a:xfrm>
            <a:off x="304800" y="457200"/>
            <a:ext cx="8686800" cy="838200"/>
          </a:xfrm>
          <a:prstGeom prst="rect">
            <a:avLst/>
          </a:prstGeom>
        </p:spPr>
        <p:txBody>
          <a:bodyPr vert="horz" anchor="ctr">
            <a:normAutofit/>
          </a:bodyPr>
          <a:lstStyle/>
          <a:p>
            <a:r>
              <a:rPr kumimoji="0" lang="pt-BR" smtClean="0"/>
              <a:t>Clique para editar o estilo do título mestre</a:t>
            </a:r>
            <a:endParaRPr kumimoji="0" lang="en-US"/>
          </a:p>
        </p:txBody>
      </p:sp>
      <p:sp>
        <p:nvSpPr>
          <p:cNvPr id="9" name="Conector reto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ector reto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infoescola.com/biografias/frida-kahlo/" TargetMode="External"/><Relationship Id="rId2" Type="http://schemas.openxmlformats.org/officeDocument/2006/relationships/hyperlink" Target="http://www.infoescola.com/biografias/salvador-dali/"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creativecommons.org/licenses/by-sa/3.0" TargetMode="External"/><Relationship Id="rId2" Type="http://schemas.openxmlformats.org/officeDocument/2006/relationships/hyperlink" Target="http://www.auladearte.com.br/historia_da_arte/van_gogh.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Título 2"/>
          <p:cNvSpPr>
            <a:spLocks noGrp="1"/>
          </p:cNvSpPr>
          <p:nvPr>
            <p:ph type="title"/>
          </p:nvPr>
        </p:nvSpPr>
        <p:spPr>
          <a:xfrm>
            <a:off x="0" y="3573016"/>
            <a:ext cx="4139952" cy="3284984"/>
          </a:xfrm>
        </p:spPr>
        <p:txBody>
          <a:bodyPr/>
          <a:lstStyle/>
          <a:p>
            <a:pPr algn="ctr"/>
            <a:r>
              <a:rPr lang="pt-PT" dirty="0" smtClean="0">
                <a:solidFill>
                  <a:schemeClr val="tx1"/>
                </a:solidFill>
                <a:latin typeface="Britannic Bold" pitchFamily="34" charset="0"/>
              </a:rPr>
              <a:t>Vanguardas Européias</a:t>
            </a:r>
            <a:endParaRPr lang="pt-BR" dirty="0">
              <a:solidFill>
                <a:schemeClr val="tx1"/>
              </a:solidFill>
              <a:latin typeface="Britannic Bold"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6372201" y="0"/>
            <a:ext cx="2771800" cy="3489207"/>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225889" y="3501008"/>
            <a:ext cx="4918111" cy="3356992"/>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3347864" y="0"/>
            <a:ext cx="3024336" cy="3508817"/>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0" y="0"/>
            <a:ext cx="3449218" cy="350100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04800" y="5517232"/>
            <a:ext cx="8686800" cy="562893"/>
          </a:xfrm>
        </p:spPr>
        <p:txBody>
          <a:bodyPr>
            <a:normAutofit lnSpcReduction="10000"/>
          </a:bodyPr>
          <a:lstStyle/>
          <a:p>
            <a:r>
              <a:rPr lang="pt-PT" dirty="0" smtClean="0"/>
              <a:t>A dança da vida (1899-1900)</a:t>
            </a:r>
            <a:endParaRPr lang="pt-BR" dirty="0"/>
          </a:p>
        </p:txBody>
      </p:sp>
      <p:pic>
        <p:nvPicPr>
          <p:cNvPr id="3074" name="Picture 2"/>
          <p:cNvPicPr>
            <a:picLocks noChangeAspect="1" noChangeArrowheads="1"/>
          </p:cNvPicPr>
          <p:nvPr/>
        </p:nvPicPr>
        <p:blipFill>
          <a:blip r:embed="rId2" cstate="print"/>
          <a:srcRect/>
          <a:stretch>
            <a:fillRect/>
          </a:stretch>
        </p:blipFill>
        <p:spPr bwMode="auto">
          <a:xfrm>
            <a:off x="1519238" y="1400175"/>
            <a:ext cx="6105525" cy="4057650"/>
          </a:xfrm>
          <a:prstGeom prst="rect">
            <a:avLst/>
          </a:prstGeom>
          <a:noFill/>
          <a:ln w="9525">
            <a:noFill/>
            <a:miter lim="800000"/>
            <a:headEnd/>
            <a:tailEnd/>
          </a:ln>
        </p:spPr>
      </p:pic>
      <p:sp>
        <p:nvSpPr>
          <p:cNvPr id="5" name="Título 2"/>
          <p:cNvSpPr>
            <a:spLocks noGrp="1"/>
          </p:cNvSpPr>
          <p:nvPr>
            <p:ph type="title"/>
          </p:nvPr>
        </p:nvSpPr>
        <p:spPr>
          <a:xfrm>
            <a:off x="304800" y="457200"/>
            <a:ext cx="8686800" cy="838200"/>
          </a:xfrm>
        </p:spPr>
        <p:txBody>
          <a:bodyPr/>
          <a:lstStyle/>
          <a:p>
            <a:r>
              <a:rPr lang="pt-PT" dirty="0" smtClean="0"/>
              <a:t>Edvard Munch (1863-1944)</a:t>
            </a:r>
            <a:endParaRPr lang="pt-B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PT" dirty="0" smtClean="0"/>
              <a:t>Van Gogh </a:t>
            </a:r>
            <a:r>
              <a:rPr lang="pt-BR" b="0" dirty="0" smtClean="0"/>
              <a:t>(1853-1890) </a:t>
            </a:r>
            <a:endParaRPr lang="pt-BR" dirty="0"/>
          </a:p>
        </p:txBody>
      </p:sp>
      <p:sp>
        <p:nvSpPr>
          <p:cNvPr id="2" name="Espaço Reservado para Conteúdo 1"/>
          <p:cNvSpPr>
            <a:spLocks noGrp="1"/>
          </p:cNvSpPr>
          <p:nvPr>
            <p:ph idx="1"/>
          </p:nvPr>
        </p:nvSpPr>
        <p:spPr>
          <a:xfrm>
            <a:off x="251520" y="1412776"/>
            <a:ext cx="8686800" cy="5256584"/>
          </a:xfrm>
        </p:spPr>
        <p:txBody>
          <a:bodyPr>
            <a:noAutofit/>
          </a:bodyPr>
          <a:lstStyle/>
          <a:p>
            <a:r>
              <a:rPr lang="pt-PT" sz="2800" u="sng" dirty="0" smtClean="0">
                <a:solidFill>
                  <a:schemeClr val="tx1"/>
                </a:solidFill>
              </a:rPr>
              <a:t>A marca do pincel como um recurso expressivo</a:t>
            </a:r>
            <a:r>
              <a:rPr lang="pt-PT" sz="2800" dirty="0" smtClean="0">
                <a:solidFill>
                  <a:schemeClr val="tx1"/>
                </a:solidFill>
              </a:rPr>
              <a:t>. </a:t>
            </a:r>
            <a:r>
              <a:rPr lang="pt-BR" sz="2800" dirty="0" smtClean="0">
                <a:solidFill>
                  <a:schemeClr val="tx1"/>
                </a:solidFill>
              </a:rPr>
              <a:t>Em seus últimos anos, Van </a:t>
            </a:r>
            <a:r>
              <a:rPr lang="pt-BR" sz="2800" dirty="0" err="1" smtClean="0">
                <a:solidFill>
                  <a:schemeClr val="tx1"/>
                </a:solidFill>
              </a:rPr>
              <a:t>Gogh</a:t>
            </a:r>
            <a:r>
              <a:rPr lang="pt-BR" sz="2800" dirty="0" smtClean="0">
                <a:solidFill>
                  <a:schemeClr val="tx1"/>
                </a:solidFill>
              </a:rPr>
              <a:t> chegou a empregar a tinta diretamente do tubo sobre a superfície da tela, o que ocasionava um espesso </a:t>
            </a:r>
            <a:r>
              <a:rPr lang="pt-BR" sz="2800" i="1" dirty="0" smtClean="0">
                <a:solidFill>
                  <a:schemeClr val="tx1"/>
                </a:solidFill>
              </a:rPr>
              <a:t>impaste</a:t>
            </a:r>
            <a:r>
              <a:rPr lang="pt-BR" sz="2800" dirty="0" smtClean="0">
                <a:solidFill>
                  <a:schemeClr val="tx1"/>
                </a:solidFill>
              </a:rPr>
              <a:t> de tinta</a:t>
            </a:r>
            <a:r>
              <a:rPr lang="pt-BR" sz="2800" dirty="0" smtClean="0">
                <a:solidFill>
                  <a:schemeClr val="tx1"/>
                </a:solidFill>
              </a:rPr>
              <a:t>.</a:t>
            </a:r>
          </a:p>
          <a:p>
            <a:pPr>
              <a:buNone/>
            </a:pPr>
            <a:endParaRPr lang="pt-BR" sz="2800" dirty="0" smtClean="0">
              <a:solidFill>
                <a:schemeClr val="tx1"/>
              </a:solidFill>
            </a:endParaRPr>
          </a:p>
          <a:p>
            <a:r>
              <a:rPr lang="pt-BR" sz="2800" dirty="0" smtClean="0">
                <a:solidFill>
                  <a:schemeClr val="tx1"/>
                </a:solidFill>
              </a:rPr>
              <a:t>Aplicadas </a:t>
            </a:r>
            <a:r>
              <a:rPr lang="pt-BR" sz="2800" dirty="0" smtClean="0">
                <a:solidFill>
                  <a:schemeClr val="tx1"/>
                </a:solidFill>
              </a:rPr>
              <a:t>em </a:t>
            </a:r>
            <a:r>
              <a:rPr lang="pt-BR" sz="2800" u="sng" dirty="0" smtClean="0">
                <a:solidFill>
                  <a:schemeClr val="tx1"/>
                </a:solidFill>
              </a:rPr>
              <a:t>cores pu</a:t>
            </a:r>
            <a:r>
              <a:rPr lang="pt-BR" sz="2800" dirty="0" smtClean="0">
                <a:solidFill>
                  <a:schemeClr val="tx1"/>
                </a:solidFill>
              </a:rPr>
              <a:t>ras, as </a:t>
            </a:r>
            <a:r>
              <a:rPr lang="pt-BR" sz="2800" u="sng" dirty="0" smtClean="0">
                <a:solidFill>
                  <a:schemeClr val="tx1"/>
                </a:solidFill>
              </a:rPr>
              <a:t>pinceladas são justapostas lado a lado</a:t>
            </a:r>
            <a:r>
              <a:rPr lang="pt-BR" sz="2800" dirty="0" smtClean="0">
                <a:solidFill>
                  <a:schemeClr val="tx1"/>
                </a:solidFill>
              </a:rPr>
              <a:t>, em uma trama que, ao final de sua vida, ganha um ritmo alucinante. Como verdadeiros jorros de tinta espatulada, as pinceladas eletrizam a superfície da tela, movimentam os ciprestes, atormentam os </a:t>
            </a:r>
            <a:r>
              <a:rPr lang="pt-BR" sz="2800" dirty="0" smtClean="0">
                <a:solidFill>
                  <a:schemeClr val="tx1"/>
                </a:solidFill>
              </a:rPr>
              <a:t>autorretratos</a:t>
            </a:r>
            <a:r>
              <a:rPr lang="pt-BR" sz="2800" dirty="0" smtClean="0">
                <a:solidFill>
                  <a:schemeClr val="tx1"/>
                </a:solidFill>
              </a:rPr>
              <a:t>.</a:t>
            </a:r>
            <a:br>
              <a:rPr lang="pt-BR" sz="2800" dirty="0" smtClean="0">
                <a:solidFill>
                  <a:schemeClr val="tx1"/>
                </a:solidFill>
              </a:rPr>
            </a:br>
            <a:r>
              <a:rPr lang="pt-BR" sz="2800" dirty="0" smtClean="0">
                <a:solidFill>
                  <a:schemeClr val="tx1"/>
                </a:solidFill>
              </a:rPr>
              <a:t/>
            </a:r>
            <a:br>
              <a:rPr lang="pt-BR" sz="2800" dirty="0" smtClean="0">
                <a:solidFill>
                  <a:schemeClr val="tx1"/>
                </a:solidFill>
              </a:rPr>
            </a:br>
            <a:r>
              <a:rPr lang="pt-BR" sz="2800" dirty="0" smtClean="0">
                <a:solidFill>
                  <a:schemeClr val="tx1"/>
                </a:solidFill>
              </a:rPr>
              <a:t/>
            </a:r>
            <a:br>
              <a:rPr lang="pt-BR" sz="2800" dirty="0" smtClean="0">
                <a:solidFill>
                  <a:schemeClr val="tx1"/>
                </a:solidFill>
              </a:rPr>
            </a:br>
            <a:endParaRPr lang="pt-PT" sz="2800" dirty="0" smtClean="0">
              <a:solidFill>
                <a:schemeClr val="tx1"/>
              </a:solidFill>
            </a:endParaRPr>
          </a:p>
          <a:p>
            <a:pPr>
              <a:buNone/>
            </a:pPr>
            <a:endParaRPr lang="pt-BR" sz="2800" dirty="0" smtClean="0">
              <a:solidFill>
                <a:schemeClr val="tx1"/>
              </a:solidFill>
            </a:endParaRPr>
          </a:p>
          <a:p>
            <a:endParaRPr lang="pt-BR" sz="2800"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Estilo artístico</a:t>
            </a:r>
            <a:endParaRPr lang="pt-BR" dirty="0"/>
          </a:p>
        </p:txBody>
      </p:sp>
      <p:sp>
        <p:nvSpPr>
          <p:cNvPr id="3" name="Espaço Reservado para Conteúdo 2"/>
          <p:cNvSpPr>
            <a:spLocks noGrp="1"/>
          </p:cNvSpPr>
          <p:nvPr>
            <p:ph idx="1"/>
          </p:nvPr>
        </p:nvSpPr>
        <p:spPr>
          <a:xfrm>
            <a:off x="5796136" y="1196752"/>
            <a:ext cx="3195464" cy="4392487"/>
          </a:xfrm>
        </p:spPr>
        <p:txBody>
          <a:bodyPr>
            <a:normAutofit/>
          </a:bodyPr>
          <a:lstStyle/>
          <a:p>
            <a:r>
              <a:rPr lang="pt-BR" dirty="0" smtClean="0">
                <a:solidFill>
                  <a:schemeClr val="tx1"/>
                </a:solidFill>
                <a:latin typeface="Arial" pitchFamily="34" charset="0"/>
                <a:cs typeface="Arial" pitchFamily="34" charset="0"/>
              </a:rPr>
              <a:t>O tema principal de seus primeiros trabalhos era o camponês. </a:t>
            </a:r>
            <a:r>
              <a:rPr lang="pt-BR" dirty="0" smtClean="0">
                <a:solidFill>
                  <a:schemeClr val="tx1"/>
                </a:solidFill>
                <a:latin typeface="Arial" pitchFamily="34" charset="0"/>
                <a:cs typeface="Arial" pitchFamily="34" charset="0"/>
              </a:rPr>
              <a:t>O </a:t>
            </a:r>
            <a:r>
              <a:rPr lang="pt-BR" dirty="0" smtClean="0">
                <a:solidFill>
                  <a:schemeClr val="tx1"/>
                </a:solidFill>
                <a:latin typeface="Arial" pitchFamily="34" charset="0"/>
                <a:cs typeface="Arial" pitchFamily="34" charset="0"/>
              </a:rPr>
              <a:t>ápice desse período foi </a:t>
            </a:r>
            <a:r>
              <a:rPr lang="pt-BR" dirty="0" smtClean="0">
                <a:solidFill>
                  <a:schemeClr val="tx1"/>
                </a:solidFill>
                <a:latin typeface="Arial" pitchFamily="34" charset="0"/>
                <a:cs typeface="Arial" pitchFamily="34" charset="0"/>
              </a:rPr>
              <a:t>o:</a:t>
            </a:r>
            <a:r>
              <a:rPr lang="pt-BR" dirty="0" smtClean="0">
                <a:solidFill>
                  <a:schemeClr val="tx1"/>
                </a:solidFill>
                <a:latin typeface="Arial" pitchFamily="34" charset="0"/>
                <a:cs typeface="Arial" pitchFamily="34" charset="0"/>
              </a:rPr>
              <a:t/>
            </a:r>
            <a:br>
              <a:rPr lang="pt-BR" dirty="0" smtClean="0">
                <a:solidFill>
                  <a:schemeClr val="tx1"/>
                </a:solidFill>
                <a:latin typeface="Arial" pitchFamily="34" charset="0"/>
                <a:cs typeface="Arial" pitchFamily="34" charset="0"/>
              </a:rPr>
            </a:br>
            <a:endParaRPr lang="pt-BR" dirty="0"/>
          </a:p>
        </p:txBody>
      </p:sp>
      <p:pic>
        <p:nvPicPr>
          <p:cNvPr id="4" name="Picture 2"/>
          <p:cNvPicPr>
            <a:picLocks noChangeAspect="1" noChangeArrowheads="1"/>
          </p:cNvPicPr>
          <p:nvPr/>
        </p:nvPicPr>
        <p:blipFill>
          <a:blip r:embed="rId2" cstate="print"/>
          <a:srcRect/>
          <a:stretch>
            <a:fillRect/>
          </a:stretch>
        </p:blipFill>
        <p:spPr bwMode="auto">
          <a:xfrm>
            <a:off x="323528" y="1628800"/>
            <a:ext cx="5040560" cy="3593187"/>
          </a:xfrm>
          <a:prstGeom prst="rect">
            <a:avLst/>
          </a:prstGeom>
          <a:noFill/>
          <a:ln w="9525">
            <a:noFill/>
            <a:miter lim="800000"/>
            <a:headEnd/>
            <a:tailEnd/>
          </a:ln>
        </p:spPr>
      </p:pic>
      <p:sp>
        <p:nvSpPr>
          <p:cNvPr id="6" name="Espaço Reservado para Conteúdo 2"/>
          <p:cNvSpPr txBox="1">
            <a:spLocks/>
          </p:cNvSpPr>
          <p:nvPr/>
        </p:nvSpPr>
        <p:spPr>
          <a:xfrm>
            <a:off x="179512" y="5733256"/>
            <a:ext cx="8686800" cy="836712"/>
          </a:xfrm>
          <a:prstGeom prst="rect">
            <a:avLst/>
          </a:prstGeom>
        </p:spPr>
        <p:txBody>
          <a:bodyPr vert="horz">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pt-BR" sz="3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Comedores de batata</a:t>
            </a:r>
            <a:r>
              <a:rPr kumimoji="0" lang="pt-BR" sz="32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(1885)</a:t>
            </a:r>
            <a:r>
              <a:rPr kumimoji="0" lang="pt-BR" sz="3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br>
              <a:rPr kumimoji="0" lang="pt-BR" sz="3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br>
            <a:endParaRPr kumimoji="0" lang="pt-BR" sz="32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5229200"/>
            <a:ext cx="8424936" cy="792088"/>
          </a:xfrm>
        </p:spPr>
        <p:txBody>
          <a:bodyPr/>
          <a:lstStyle/>
          <a:p>
            <a:r>
              <a:rPr lang="pt-PT" dirty="0" smtClean="0"/>
              <a:t>Avenida de alamos (1884)</a:t>
            </a:r>
            <a:endParaRPr lang="pt-BR" dirty="0"/>
          </a:p>
        </p:txBody>
      </p:sp>
      <p:sp>
        <p:nvSpPr>
          <p:cNvPr id="3" name="Espaço Reservado para Conteúdo 2"/>
          <p:cNvSpPr>
            <a:spLocks noGrp="1"/>
          </p:cNvSpPr>
          <p:nvPr>
            <p:ph idx="1"/>
          </p:nvPr>
        </p:nvSpPr>
        <p:spPr>
          <a:xfrm>
            <a:off x="3779912" y="1268760"/>
            <a:ext cx="4824536" cy="4032448"/>
          </a:xfrm>
        </p:spPr>
        <p:txBody>
          <a:bodyPr>
            <a:normAutofit fontScale="77500" lnSpcReduction="20000"/>
          </a:bodyPr>
          <a:lstStyle/>
          <a:p>
            <a:r>
              <a:rPr lang="pt-BR" dirty="0" smtClean="0">
                <a:solidFill>
                  <a:schemeClr val="tx1"/>
                </a:solidFill>
              </a:rPr>
              <a:t>Procurava retratar amor pelos camponeses holandeses,  humildes e desamparados. </a:t>
            </a:r>
          </a:p>
          <a:p>
            <a:endParaRPr lang="pt-BR" dirty="0" smtClean="0">
              <a:solidFill>
                <a:schemeClr val="tx1"/>
              </a:solidFill>
            </a:endParaRPr>
          </a:p>
          <a:p>
            <a:r>
              <a:rPr lang="pt-BR" dirty="0" smtClean="0">
                <a:solidFill>
                  <a:schemeClr val="tx1"/>
                </a:solidFill>
              </a:rPr>
              <a:t>As </a:t>
            </a:r>
            <a:r>
              <a:rPr lang="pt-BR" dirty="0" smtClean="0">
                <a:solidFill>
                  <a:schemeClr val="tx1"/>
                </a:solidFill>
              </a:rPr>
              <a:t>telas são tecnicamente </a:t>
            </a:r>
            <a:r>
              <a:rPr lang="pt-BR" dirty="0" smtClean="0">
                <a:solidFill>
                  <a:schemeClr val="tx1"/>
                </a:solidFill>
              </a:rPr>
              <a:t>noturnas</a:t>
            </a:r>
            <a:r>
              <a:rPr lang="pt-BR" dirty="0" smtClean="0">
                <a:solidFill>
                  <a:schemeClr val="tx1"/>
                </a:solidFill>
              </a:rPr>
              <a:t>, de cores escuras, marrons e preto, dentro de uma tendência realista social.</a:t>
            </a:r>
            <a:br>
              <a:rPr lang="pt-BR" dirty="0" smtClean="0">
                <a:solidFill>
                  <a:schemeClr val="tx1"/>
                </a:solidFill>
              </a:rPr>
            </a:br>
            <a:r>
              <a:rPr lang="pt-BR" dirty="0" smtClean="0">
                <a:solidFill>
                  <a:schemeClr val="tx1"/>
                </a:solidFill>
              </a:rPr>
              <a:t/>
            </a:r>
            <a:br>
              <a:rPr lang="pt-BR" dirty="0" smtClean="0">
                <a:solidFill>
                  <a:schemeClr val="tx1"/>
                </a:solidFill>
              </a:rPr>
            </a:br>
            <a:endParaRPr lang="pt-BR" dirty="0">
              <a:solidFill>
                <a:schemeClr val="tx1"/>
              </a:solidFill>
            </a:endParaRPr>
          </a:p>
        </p:txBody>
      </p:sp>
      <p:pic>
        <p:nvPicPr>
          <p:cNvPr id="5123" name="Picture 3"/>
          <p:cNvPicPr>
            <a:picLocks noChangeAspect="1" noChangeArrowheads="1"/>
          </p:cNvPicPr>
          <p:nvPr/>
        </p:nvPicPr>
        <p:blipFill>
          <a:blip r:embed="rId2" cstate="print"/>
          <a:srcRect/>
          <a:stretch>
            <a:fillRect/>
          </a:stretch>
        </p:blipFill>
        <p:spPr bwMode="auto">
          <a:xfrm>
            <a:off x="251520" y="188640"/>
            <a:ext cx="3339107" cy="500406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r>
              <a:rPr lang="pt-BR" dirty="0" smtClean="0"/>
              <a:t> A partir de 1886 em Paris, sua temática é voltada pelos seus objetivos técnicos e estéticos.</a:t>
            </a:r>
          </a:p>
          <a:p>
            <a:r>
              <a:rPr lang="pt-BR" dirty="0" smtClean="0"/>
              <a:t>A cor e a razão é a maior característica de sua expressão, </a:t>
            </a:r>
            <a:r>
              <a:rPr lang="pt-BR" dirty="0" smtClean="0"/>
              <a:t>verdadeiro veículo simbólico da espiritualidade, </a:t>
            </a:r>
            <a:endParaRPr lang="pt-BR" dirty="0" smtClean="0"/>
          </a:p>
          <a:p>
            <a:pPr>
              <a:buNone/>
            </a:pPr>
            <a:endParaRPr lang="pt-B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5661248"/>
            <a:ext cx="8686800" cy="838200"/>
          </a:xfrm>
        </p:spPr>
        <p:txBody>
          <a:bodyPr/>
          <a:lstStyle/>
          <a:p>
            <a:r>
              <a:rPr lang="pt-PT" dirty="0" smtClean="0"/>
              <a:t>Girassóis (1888)</a:t>
            </a:r>
            <a:endParaRPr lang="pt-BR" dirty="0"/>
          </a:p>
        </p:txBody>
      </p:sp>
      <p:sp>
        <p:nvSpPr>
          <p:cNvPr id="3" name="Espaço Reservado para Conteúdo 2"/>
          <p:cNvSpPr>
            <a:spLocks noGrp="1"/>
          </p:cNvSpPr>
          <p:nvPr>
            <p:ph idx="1"/>
          </p:nvPr>
        </p:nvSpPr>
        <p:spPr>
          <a:xfrm>
            <a:off x="4499992" y="1196752"/>
            <a:ext cx="4248472" cy="4021907"/>
          </a:xfrm>
        </p:spPr>
        <p:txBody>
          <a:bodyPr>
            <a:normAutofit/>
          </a:bodyPr>
          <a:lstStyle/>
          <a:p>
            <a:r>
              <a:rPr lang="pt-BR" dirty="0" smtClean="0"/>
              <a:t>Girassóis</a:t>
            </a:r>
            <a:r>
              <a:rPr lang="pt-BR" dirty="0" smtClean="0"/>
              <a:t>, onde a explosão do amarelo parece um retrato exato de seu turbulento universo espiritual. </a:t>
            </a:r>
          </a:p>
          <a:p>
            <a:endParaRPr lang="pt-BR" dirty="0"/>
          </a:p>
        </p:txBody>
      </p:sp>
      <p:pic>
        <p:nvPicPr>
          <p:cNvPr id="6146" name="Picture 2"/>
          <p:cNvPicPr>
            <a:picLocks noChangeAspect="1" noChangeArrowheads="1"/>
          </p:cNvPicPr>
          <p:nvPr/>
        </p:nvPicPr>
        <p:blipFill>
          <a:blip r:embed="rId2" cstate="print"/>
          <a:srcRect/>
          <a:stretch>
            <a:fillRect/>
          </a:stretch>
        </p:blipFill>
        <p:spPr bwMode="auto">
          <a:xfrm>
            <a:off x="323528" y="1066426"/>
            <a:ext cx="3739815" cy="445080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5157192"/>
            <a:ext cx="8460432" cy="1268760"/>
          </a:xfrm>
        </p:spPr>
        <p:txBody>
          <a:bodyPr>
            <a:normAutofit/>
          </a:bodyPr>
          <a:lstStyle/>
          <a:p>
            <a:r>
              <a:rPr lang="pt-BR" sz="2800" b="1" dirty="0" smtClean="0">
                <a:solidFill>
                  <a:schemeClr val="tx1"/>
                </a:solidFill>
                <a:latin typeface="Arial" pitchFamily="34" charset="0"/>
                <a:cs typeface="Arial" pitchFamily="34" charset="0"/>
              </a:rPr>
              <a:t>Os trigais (1888</a:t>
            </a:r>
            <a:r>
              <a:rPr lang="pt-BR" sz="2800" b="1" dirty="0" smtClean="0">
                <a:solidFill>
                  <a:schemeClr val="tx1"/>
                </a:solidFill>
                <a:latin typeface="Arial" pitchFamily="34" charset="0"/>
                <a:cs typeface="Arial" pitchFamily="34" charset="0"/>
              </a:rPr>
              <a:t>)</a:t>
            </a:r>
            <a:r>
              <a:rPr lang="pt-BR" sz="2800" b="1" dirty="0" smtClean="0">
                <a:solidFill>
                  <a:schemeClr val="tx1"/>
                </a:solidFill>
                <a:latin typeface="Arial" pitchFamily="34" charset="0"/>
                <a:cs typeface="Arial" pitchFamily="34" charset="0"/>
              </a:rPr>
              <a:t>, </a:t>
            </a:r>
            <a:r>
              <a:rPr lang="pt-BR" sz="2800" dirty="0" smtClean="0">
                <a:solidFill>
                  <a:schemeClr val="tx1"/>
                </a:solidFill>
                <a:latin typeface="Arial" pitchFamily="34" charset="0"/>
                <a:cs typeface="Arial" pitchFamily="34" charset="0"/>
              </a:rPr>
              <a:t>a expressão maior na natureza de seu ritmo gestual que ascende como chama.</a:t>
            </a:r>
            <a:endParaRPr lang="pt-BR" sz="2800" dirty="0">
              <a:solidFill>
                <a:schemeClr val="tx1"/>
              </a:solidFill>
              <a:latin typeface="Arial" pitchFamily="34" charset="0"/>
              <a:cs typeface="Arial" pitchFamily="34" charset="0"/>
            </a:endParaRPr>
          </a:p>
        </p:txBody>
      </p:sp>
      <p:pic>
        <p:nvPicPr>
          <p:cNvPr id="7170" name="Picture 2"/>
          <p:cNvPicPr>
            <a:picLocks noChangeAspect="1" noChangeArrowheads="1"/>
          </p:cNvPicPr>
          <p:nvPr/>
        </p:nvPicPr>
        <p:blipFill>
          <a:blip r:embed="rId2" cstate="print"/>
          <a:srcRect/>
          <a:stretch>
            <a:fillRect/>
          </a:stretch>
        </p:blipFill>
        <p:spPr bwMode="auto">
          <a:xfrm>
            <a:off x="179512" y="476672"/>
            <a:ext cx="8639349" cy="424847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5517232"/>
            <a:ext cx="8686800" cy="838200"/>
          </a:xfrm>
        </p:spPr>
        <p:txBody>
          <a:bodyPr>
            <a:normAutofit fontScale="90000"/>
          </a:bodyPr>
          <a:lstStyle/>
          <a:p>
            <a:r>
              <a:rPr lang="pt-BR" dirty="0" smtClean="0"/>
              <a:t>Retrato de </a:t>
            </a:r>
            <a:r>
              <a:rPr lang="pt-BR" dirty="0" err="1" smtClean="0"/>
              <a:t>Dr</a:t>
            </a:r>
            <a:r>
              <a:rPr lang="pt-BR" dirty="0" smtClean="0"/>
              <a:t>, </a:t>
            </a:r>
            <a:r>
              <a:rPr lang="pt-BR" dirty="0" err="1" smtClean="0"/>
              <a:t>Gachet</a:t>
            </a:r>
            <a:r>
              <a:rPr lang="pt-BR" dirty="0" smtClean="0"/>
              <a:t>, 1890</a:t>
            </a:r>
            <a:br>
              <a:rPr lang="pt-BR" dirty="0" smtClean="0"/>
            </a:br>
            <a:endParaRPr lang="pt-BR" dirty="0"/>
          </a:p>
        </p:txBody>
      </p:sp>
      <p:sp>
        <p:nvSpPr>
          <p:cNvPr id="3" name="Espaço Reservado para Conteúdo 2"/>
          <p:cNvSpPr>
            <a:spLocks noGrp="1"/>
          </p:cNvSpPr>
          <p:nvPr>
            <p:ph idx="1"/>
          </p:nvPr>
        </p:nvSpPr>
        <p:spPr>
          <a:xfrm>
            <a:off x="5804520" y="1124744"/>
            <a:ext cx="3339480" cy="4824536"/>
          </a:xfrm>
        </p:spPr>
        <p:txBody>
          <a:bodyPr>
            <a:normAutofit fontScale="85000" lnSpcReduction="10000"/>
          </a:bodyPr>
          <a:lstStyle/>
          <a:p>
            <a:r>
              <a:rPr lang="pt-BR" dirty="0" smtClean="0">
                <a:solidFill>
                  <a:schemeClr val="tx1"/>
                </a:solidFill>
              </a:rPr>
              <a:t>O interesse pelo ser </a:t>
            </a:r>
            <a:r>
              <a:rPr lang="pt-BR" dirty="0" smtClean="0">
                <a:solidFill>
                  <a:schemeClr val="tx1"/>
                </a:solidFill>
              </a:rPr>
              <a:t>humano, por isso existe uma grande série de retratos, Van </a:t>
            </a:r>
            <a:r>
              <a:rPr lang="pt-BR" dirty="0" err="1" smtClean="0">
                <a:solidFill>
                  <a:schemeClr val="tx1"/>
                </a:solidFill>
              </a:rPr>
              <a:t>Gogh</a:t>
            </a:r>
            <a:r>
              <a:rPr lang="pt-BR" dirty="0" smtClean="0">
                <a:solidFill>
                  <a:schemeClr val="tx1"/>
                </a:solidFill>
              </a:rPr>
              <a:t> revela com carinho os desvãos da alma, por onde tantos se deixam levar.</a:t>
            </a:r>
            <a:br>
              <a:rPr lang="pt-BR" dirty="0" smtClean="0">
                <a:solidFill>
                  <a:schemeClr val="tx1"/>
                </a:solidFill>
              </a:rPr>
            </a:br>
            <a:r>
              <a:rPr lang="pt-BR" dirty="0" smtClean="0">
                <a:solidFill>
                  <a:schemeClr val="tx1"/>
                </a:solidFill>
              </a:rPr>
              <a:t/>
            </a:r>
            <a:br>
              <a:rPr lang="pt-BR" dirty="0" smtClean="0">
                <a:solidFill>
                  <a:schemeClr val="tx1"/>
                </a:solidFill>
              </a:rPr>
            </a:br>
            <a:endParaRPr lang="pt-BR" dirty="0">
              <a:solidFill>
                <a:schemeClr val="tx1"/>
              </a:solidFill>
            </a:endParaRPr>
          </a:p>
        </p:txBody>
      </p:sp>
      <p:pic>
        <p:nvPicPr>
          <p:cNvPr id="8194" name="Picture 2"/>
          <p:cNvPicPr>
            <a:picLocks noChangeAspect="1" noChangeArrowheads="1"/>
          </p:cNvPicPr>
          <p:nvPr/>
        </p:nvPicPr>
        <p:blipFill>
          <a:blip r:embed="rId2" cstate="print"/>
          <a:srcRect/>
          <a:stretch>
            <a:fillRect/>
          </a:stretch>
        </p:blipFill>
        <p:spPr bwMode="auto">
          <a:xfrm>
            <a:off x="1043608" y="332656"/>
            <a:ext cx="4032448" cy="4922129"/>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Autorretrato com Orelha Cortada, 1888</a:t>
            </a:r>
            <a:br>
              <a:rPr lang="pt-BR" dirty="0" smtClean="0"/>
            </a:br>
            <a:endParaRPr lang="pt-BR" dirty="0"/>
          </a:p>
        </p:txBody>
      </p:sp>
      <p:sp>
        <p:nvSpPr>
          <p:cNvPr id="3" name="Espaço Reservado para Conteúdo 2"/>
          <p:cNvSpPr>
            <a:spLocks noGrp="1"/>
          </p:cNvSpPr>
          <p:nvPr>
            <p:ph idx="1"/>
          </p:nvPr>
        </p:nvSpPr>
        <p:spPr>
          <a:xfrm>
            <a:off x="323528" y="4653136"/>
            <a:ext cx="8524056" cy="2520280"/>
          </a:xfrm>
        </p:spPr>
        <p:txBody>
          <a:bodyPr>
            <a:normAutofit fontScale="70000" lnSpcReduction="20000"/>
          </a:bodyPr>
          <a:lstStyle/>
          <a:p>
            <a:r>
              <a:rPr lang="pt-BR" dirty="0" smtClean="0">
                <a:solidFill>
                  <a:schemeClr val="tx1"/>
                </a:solidFill>
              </a:rPr>
              <a:t>Autorretrato uma </a:t>
            </a:r>
            <a:r>
              <a:rPr lang="pt-BR" dirty="0" smtClean="0">
                <a:solidFill>
                  <a:schemeClr val="tx1"/>
                </a:solidFill>
              </a:rPr>
              <a:t>forma de </a:t>
            </a:r>
            <a:r>
              <a:rPr lang="pt-BR" dirty="0" smtClean="0">
                <a:solidFill>
                  <a:schemeClr val="tx1"/>
                </a:solidFill>
              </a:rPr>
              <a:t>autoconhecimento. Eles </a:t>
            </a:r>
            <a:r>
              <a:rPr lang="pt-BR" dirty="0" smtClean="0">
                <a:solidFill>
                  <a:schemeClr val="tx1"/>
                </a:solidFill>
              </a:rPr>
              <a:t>descrevem seus variados sentimentos e momentos de </a:t>
            </a:r>
            <a:r>
              <a:rPr lang="pt-BR" dirty="0" smtClean="0">
                <a:solidFill>
                  <a:schemeClr val="tx1"/>
                </a:solidFill>
              </a:rPr>
              <a:t>vida. </a:t>
            </a:r>
          </a:p>
          <a:p>
            <a:r>
              <a:rPr lang="pt-BR" dirty="0" smtClean="0">
                <a:solidFill>
                  <a:schemeClr val="tx1"/>
                </a:solidFill>
              </a:rPr>
              <a:t>Um </a:t>
            </a:r>
            <a:r>
              <a:rPr lang="pt-BR" dirty="0" smtClean="0">
                <a:solidFill>
                  <a:schemeClr val="tx1"/>
                </a:solidFill>
              </a:rPr>
              <a:t>ponto é particularmente intenso: os olhos, penetrantes, ao final da vida descrentes, não nos olham, mas </a:t>
            </a:r>
            <a:r>
              <a:rPr lang="pt-BR" i="1" dirty="0" smtClean="0">
                <a:solidFill>
                  <a:schemeClr val="tx1"/>
                </a:solidFill>
              </a:rPr>
              <a:t>atravessam </a:t>
            </a:r>
            <a:r>
              <a:rPr lang="pt-BR" dirty="0" smtClean="0">
                <a:solidFill>
                  <a:schemeClr val="tx1"/>
                </a:solidFill>
              </a:rPr>
              <a:t>pelo observador em busca do espírito, da compaixão. </a:t>
            </a:r>
            <a:br>
              <a:rPr lang="pt-BR" dirty="0" smtClean="0">
                <a:solidFill>
                  <a:schemeClr val="tx1"/>
                </a:solidFill>
              </a:rPr>
            </a:br>
            <a:endParaRPr lang="pt-BR" dirty="0">
              <a:solidFill>
                <a:schemeClr val="tx1"/>
              </a:solidFill>
            </a:endParaRPr>
          </a:p>
        </p:txBody>
      </p:sp>
      <p:pic>
        <p:nvPicPr>
          <p:cNvPr id="9219" name="Picture 3"/>
          <p:cNvPicPr>
            <a:picLocks noChangeAspect="1" noChangeArrowheads="1"/>
          </p:cNvPicPr>
          <p:nvPr/>
        </p:nvPicPr>
        <p:blipFill>
          <a:blip r:embed="rId2" cstate="print"/>
          <a:srcRect/>
          <a:stretch>
            <a:fillRect/>
          </a:stretch>
        </p:blipFill>
        <p:spPr bwMode="auto">
          <a:xfrm>
            <a:off x="1259632" y="1196752"/>
            <a:ext cx="5832648" cy="335296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899592" y="260648"/>
            <a:ext cx="7920880" cy="720080"/>
          </a:xfrm>
        </p:spPr>
        <p:txBody>
          <a:bodyPr/>
          <a:lstStyle/>
          <a:p>
            <a:r>
              <a:rPr lang="pt-PT" dirty="0" smtClean="0"/>
              <a:t>Fauvismo (1905-1907) </a:t>
            </a:r>
            <a:endParaRPr lang="pt-BR" dirty="0"/>
          </a:p>
        </p:txBody>
      </p:sp>
      <p:sp>
        <p:nvSpPr>
          <p:cNvPr id="2" name="Espaço Reservado para Conteúdo 1"/>
          <p:cNvSpPr>
            <a:spLocks noGrp="1"/>
          </p:cNvSpPr>
          <p:nvPr>
            <p:ph idx="1"/>
          </p:nvPr>
        </p:nvSpPr>
        <p:spPr>
          <a:xfrm>
            <a:off x="457200" y="1340768"/>
            <a:ext cx="8229600" cy="4666523"/>
          </a:xfrm>
        </p:spPr>
        <p:txBody>
          <a:bodyPr>
            <a:normAutofit lnSpcReduction="10000"/>
          </a:bodyPr>
          <a:lstStyle/>
          <a:p>
            <a:pPr algn="just">
              <a:spcAft>
                <a:spcPts val="1200"/>
              </a:spcAft>
            </a:pPr>
            <a:r>
              <a:rPr lang="pt-PT" dirty="0" smtClean="0"/>
              <a:t>O começo do novo século foi um período de mudanças sociais e tecnológicas.</a:t>
            </a:r>
          </a:p>
          <a:p>
            <a:pPr algn="just">
              <a:spcAft>
                <a:spcPts val="1200"/>
              </a:spcAft>
            </a:pPr>
            <a:r>
              <a:rPr lang="pt-PT" dirty="0" smtClean="0"/>
              <a:t>Invenções como o rádio, o automóvel e uma disponibilidade mais ampla da eletrecidade transformam o dia a dia das pessoas. Foi nesse cenário que o fauvismo irrompeu esse cenário das artes.</a:t>
            </a:r>
          </a:p>
          <a:p>
            <a:pPr algn="just">
              <a:spcAft>
                <a:spcPts val="1200"/>
              </a:spcAft>
            </a:pPr>
            <a:r>
              <a:rPr lang="pt-PT" dirty="0" smtClean="0"/>
              <a:t>Fauves = feras, por causa da intesidade com que usavam as cores puras.</a:t>
            </a:r>
            <a:endParaRPr lang="pt-B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274638"/>
            <a:ext cx="8280920" cy="994122"/>
          </a:xfrm>
        </p:spPr>
        <p:txBody>
          <a:bodyPr>
            <a:normAutofit fontScale="90000"/>
          </a:bodyPr>
          <a:lstStyle/>
          <a:p>
            <a:r>
              <a:rPr lang="pt-PT" sz="4000" dirty="0" smtClean="0"/>
              <a:t>Expressionismo (Alemanha-  1905)</a:t>
            </a:r>
            <a:r>
              <a:rPr lang="pt-BR" sz="4000" dirty="0" smtClean="0"/>
              <a:t> </a:t>
            </a:r>
            <a:endParaRPr lang="pt-BR" sz="4000" dirty="0"/>
          </a:p>
        </p:txBody>
      </p:sp>
      <p:sp>
        <p:nvSpPr>
          <p:cNvPr id="3" name="Espaço Reservado para Conteúdo 2"/>
          <p:cNvSpPr>
            <a:spLocks noGrp="1"/>
          </p:cNvSpPr>
          <p:nvPr>
            <p:ph idx="1"/>
          </p:nvPr>
        </p:nvSpPr>
        <p:spPr>
          <a:xfrm>
            <a:off x="467544" y="1484784"/>
            <a:ext cx="8136904" cy="4752527"/>
          </a:xfrm>
          <a:noFill/>
        </p:spPr>
        <p:txBody>
          <a:bodyPr>
            <a:normAutofit fontScale="92500" lnSpcReduction="20000"/>
          </a:bodyPr>
          <a:lstStyle/>
          <a:p>
            <a:pPr algn="just">
              <a:lnSpc>
                <a:spcPct val="150000"/>
              </a:lnSpc>
              <a:spcAft>
                <a:spcPts val="1200"/>
              </a:spcAft>
            </a:pPr>
            <a:r>
              <a:rPr lang="pt-BR" dirty="0" smtClean="0"/>
              <a:t>Considerado um dos primeiros</a:t>
            </a:r>
            <a:r>
              <a:rPr lang="pt-PT" dirty="0" smtClean="0"/>
              <a:t> movimentos modernistas.</a:t>
            </a:r>
          </a:p>
          <a:p>
            <a:pPr algn="just">
              <a:lnSpc>
                <a:spcPct val="150000"/>
              </a:lnSpc>
              <a:spcAft>
                <a:spcPts val="1200"/>
              </a:spcAft>
            </a:pPr>
            <a:r>
              <a:rPr lang="pt-BR" dirty="0" smtClean="0"/>
              <a:t>Usavam cores fortes e vibrantes, figuras destorcidas e por vezes se utilizava da abstração para tratar temas como a alienação, bem como, faziam uso emocional e simbólico da cor e da linha. </a:t>
            </a:r>
          </a:p>
          <a:p>
            <a:pPr algn="just">
              <a:lnSpc>
                <a:spcPct val="150000"/>
              </a:lnSpc>
              <a:spcAft>
                <a:spcPts val="1200"/>
              </a:spcAft>
            </a:pPr>
            <a:endParaRPr lang="pt-PT" dirty="0" smtClean="0"/>
          </a:p>
          <a:p>
            <a:pPr algn="just">
              <a:lnSpc>
                <a:spcPct val="150000"/>
              </a:lnSpc>
              <a:spcAft>
                <a:spcPts val="1200"/>
              </a:spcAft>
            </a:pPr>
            <a:endParaRPr lang="pt-PT" dirty="0" smtClean="0"/>
          </a:p>
          <a:p>
            <a:pPr algn="just">
              <a:lnSpc>
                <a:spcPct val="150000"/>
              </a:lnSpc>
              <a:spcAft>
                <a:spcPts val="1200"/>
              </a:spcAft>
            </a:pPr>
            <a:endParaRPr lang="pt-B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83568" y="260648"/>
            <a:ext cx="8236024" cy="838200"/>
          </a:xfrm>
        </p:spPr>
        <p:txBody>
          <a:bodyPr/>
          <a:lstStyle/>
          <a:p>
            <a:r>
              <a:rPr lang="pt-PT" dirty="0" smtClean="0"/>
              <a:t>Características </a:t>
            </a:r>
            <a:endParaRPr lang="pt-BR" dirty="0"/>
          </a:p>
        </p:txBody>
      </p:sp>
      <p:sp>
        <p:nvSpPr>
          <p:cNvPr id="2" name="Espaço Reservado para Conteúdo 1"/>
          <p:cNvSpPr>
            <a:spLocks noGrp="1"/>
          </p:cNvSpPr>
          <p:nvPr>
            <p:ph idx="1"/>
          </p:nvPr>
        </p:nvSpPr>
        <p:spPr/>
        <p:txBody>
          <a:bodyPr/>
          <a:lstStyle/>
          <a:p>
            <a:r>
              <a:rPr lang="pt-PT" dirty="0" smtClean="0"/>
              <a:t>Pinceladas rigorosas </a:t>
            </a:r>
          </a:p>
          <a:p>
            <a:r>
              <a:rPr lang="pt-PT" dirty="0" smtClean="0"/>
              <a:t>Simplicidade das formas das figuras  </a:t>
            </a:r>
          </a:p>
          <a:p>
            <a:r>
              <a:rPr lang="pt-PT" dirty="0" smtClean="0"/>
              <a:t>Emprego de cores puras</a:t>
            </a:r>
          </a:p>
          <a:p>
            <a:r>
              <a:rPr lang="pt-PT" dirty="0" smtClean="0"/>
              <a:t>Falta de nuances nas cores</a:t>
            </a:r>
            <a:endParaRPr lang="pt-B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83568" y="457200"/>
            <a:ext cx="8308032" cy="667544"/>
          </a:xfrm>
        </p:spPr>
        <p:txBody>
          <a:bodyPr/>
          <a:lstStyle/>
          <a:p>
            <a:r>
              <a:rPr lang="pt-PT" dirty="0" smtClean="0"/>
              <a:t>Principais artistas</a:t>
            </a:r>
            <a:endParaRPr lang="pt-BR" dirty="0"/>
          </a:p>
        </p:txBody>
      </p:sp>
      <p:sp>
        <p:nvSpPr>
          <p:cNvPr id="2" name="Espaço Reservado para Conteúdo 1"/>
          <p:cNvSpPr>
            <a:spLocks noGrp="1"/>
          </p:cNvSpPr>
          <p:nvPr>
            <p:ph idx="1"/>
          </p:nvPr>
        </p:nvSpPr>
        <p:spPr/>
        <p:txBody>
          <a:bodyPr/>
          <a:lstStyle/>
          <a:p>
            <a:r>
              <a:rPr lang="pt-PT" dirty="0" smtClean="0"/>
              <a:t>André Derain (1880-1954)</a:t>
            </a:r>
          </a:p>
          <a:p>
            <a:r>
              <a:rPr lang="pt-PT" dirty="0" smtClean="0"/>
              <a:t>Maurice de Vlaminck (1876-1958)</a:t>
            </a:r>
          </a:p>
          <a:p>
            <a:r>
              <a:rPr lang="pt-PT" dirty="0" smtClean="0"/>
              <a:t>Othon Friesz (1879-1949)</a:t>
            </a:r>
          </a:p>
          <a:p>
            <a:r>
              <a:rPr lang="pt-PT" b="1" u="sng" dirty="0" smtClean="0"/>
              <a:t>Henri Matisse (1869-1954)</a:t>
            </a:r>
            <a:endParaRPr lang="pt-BR" b="1" u="sng"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57200" y="274638"/>
            <a:ext cx="8229600" cy="850106"/>
          </a:xfrm>
        </p:spPr>
        <p:txBody>
          <a:bodyPr/>
          <a:lstStyle/>
          <a:p>
            <a:r>
              <a:rPr lang="pt-PT" dirty="0" smtClean="0"/>
              <a:t>Henri Matisse (1869-1954)</a:t>
            </a:r>
            <a:endParaRPr lang="pt-BR" dirty="0"/>
          </a:p>
        </p:txBody>
      </p:sp>
      <p:sp>
        <p:nvSpPr>
          <p:cNvPr id="2" name="Espaço Reservado para Conteúdo 1"/>
          <p:cNvSpPr>
            <a:spLocks noGrp="1"/>
          </p:cNvSpPr>
          <p:nvPr>
            <p:ph idx="1"/>
          </p:nvPr>
        </p:nvSpPr>
        <p:spPr>
          <a:xfrm>
            <a:off x="251520" y="5589240"/>
            <a:ext cx="8435280" cy="418051"/>
          </a:xfrm>
        </p:spPr>
        <p:txBody>
          <a:bodyPr>
            <a:noAutofit/>
          </a:bodyPr>
          <a:lstStyle/>
          <a:p>
            <a:r>
              <a:rPr lang="pt-PT" sz="2000" b="1" dirty="0" smtClean="0">
                <a:latin typeface="Arial" pitchFamily="34" charset="0"/>
                <a:cs typeface="Arial" pitchFamily="34" charset="0"/>
              </a:rPr>
              <a:t>A dança (1909-1910), óleo sobre tela. Dim. 260cmx 391cm</a:t>
            </a:r>
            <a:endParaRPr lang="pt-BR" sz="2000" b="1" dirty="0">
              <a:latin typeface="Arial" pitchFamily="34" charset="0"/>
              <a:cs typeface="Arial"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467544" y="1268760"/>
            <a:ext cx="5911283" cy="3987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PT" sz="2800" dirty="0" smtClean="0"/>
              <a:t>Despreocupação com o realismo, tanto em relação às formas das figuras quanto em relação as cores.</a:t>
            </a:r>
            <a:endParaRPr lang="pt-BR" sz="2800" dirty="0" smtClean="0"/>
          </a:p>
          <a:p>
            <a:endParaRPr lang="pt-B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83568" y="188640"/>
            <a:ext cx="8182744" cy="838200"/>
          </a:xfrm>
        </p:spPr>
        <p:txBody>
          <a:bodyPr/>
          <a:lstStyle/>
          <a:p>
            <a:r>
              <a:rPr lang="pt-PT" dirty="0" smtClean="0"/>
              <a:t>Cubismo (séc. XX)</a:t>
            </a:r>
            <a:endParaRPr lang="pt-BR" dirty="0"/>
          </a:p>
        </p:txBody>
      </p:sp>
      <p:sp>
        <p:nvSpPr>
          <p:cNvPr id="2" name="Espaço Reservado para Conteúdo 1"/>
          <p:cNvSpPr>
            <a:spLocks noGrp="1"/>
          </p:cNvSpPr>
          <p:nvPr>
            <p:ph idx="1"/>
          </p:nvPr>
        </p:nvSpPr>
        <p:spPr>
          <a:xfrm>
            <a:off x="457200" y="1481328"/>
            <a:ext cx="8229600" cy="4323936"/>
          </a:xfrm>
        </p:spPr>
        <p:txBody>
          <a:bodyPr>
            <a:normAutofit lnSpcReduction="10000"/>
          </a:bodyPr>
          <a:lstStyle/>
          <a:p>
            <a:pPr algn="just"/>
            <a:r>
              <a:rPr lang="pt-BR" dirty="0" smtClean="0"/>
              <a:t>Fundadores Pablo Picasso e Georges </a:t>
            </a:r>
            <a:r>
              <a:rPr lang="pt-BR" dirty="0" err="1" smtClean="0"/>
              <a:t>Braque</a:t>
            </a:r>
            <a:r>
              <a:rPr lang="pt-BR" dirty="0" smtClean="0"/>
              <a:t>, tendo como marco inicial o quadro de Picasso em 1907, chamado “</a:t>
            </a:r>
            <a:r>
              <a:rPr lang="pt-BR" dirty="0" err="1" smtClean="0"/>
              <a:t>Les</a:t>
            </a:r>
            <a:r>
              <a:rPr lang="pt-BR" dirty="0" smtClean="0"/>
              <a:t> </a:t>
            </a:r>
            <a:r>
              <a:rPr lang="pt-BR" dirty="0" err="1" smtClean="0"/>
              <a:t>demoiselles</a:t>
            </a:r>
            <a:r>
              <a:rPr lang="pt-BR" dirty="0" smtClean="0"/>
              <a:t> d’ </a:t>
            </a:r>
            <a:r>
              <a:rPr lang="pt-BR" dirty="0" err="1" smtClean="0"/>
              <a:t>Avignon</a:t>
            </a:r>
            <a:r>
              <a:rPr lang="pt-BR" dirty="0" smtClean="0"/>
              <a:t>”.</a:t>
            </a:r>
          </a:p>
          <a:p>
            <a:pPr algn="just">
              <a:buNone/>
            </a:pPr>
            <a:endParaRPr lang="pt-BR" dirty="0" smtClean="0"/>
          </a:p>
          <a:p>
            <a:pPr algn="just"/>
            <a:r>
              <a:rPr lang="pt-BR" dirty="0" smtClean="0"/>
              <a:t>Picasso e </a:t>
            </a:r>
            <a:r>
              <a:rPr lang="pt-BR" dirty="0" err="1" smtClean="0"/>
              <a:t>Braque</a:t>
            </a:r>
            <a:r>
              <a:rPr lang="pt-BR" dirty="0" smtClean="0"/>
              <a:t> nomearam Paul Cézanne como ‘pai do cubismo’, que em sua última exposição fez obras que influenciaram os dois pintores.</a:t>
            </a:r>
          </a:p>
          <a:p>
            <a:pPr algn="just"/>
            <a:endParaRPr lang="pt-BR" dirty="0" smtClean="0"/>
          </a:p>
          <a:p>
            <a:pPr algn="just"/>
            <a:endParaRPr lang="pt-BR" dirty="0" smtClean="0"/>
          </a:p>
          <a:p>
            <a:pPr algn="just"/>
            <a:endParaRPr lang="pt-B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04800" y="1554162"/>
            <a:ext cx="8587680" cy="4525963"/>
          </a:xfrm>
        </p:spPr>
        <p:txBody>
          <a:bodyPr/>
          <a:lstStyle/>
          <a:p>
            <a:pPr algn="just">
              <a:lnSpc>
                <a:spcPct val="150000"/>
              </a:lnSpc>
            </a:pPr>
            <a:r>
              <a:rPr lang="pt-BR" dirty="0" smtClean="0"/>
              <a:t>A principal característica desse movimento era que todas as formas da natureza eram representadas através de formas geométricas, além disso os quadros se passavam no mesmo plano, ou seja sem nenhuma perspectiva ou sombra.</a:t>
            </a:r>
            <a:endParaRPr lang="pt-B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827584" y="332656"/>
            <a:ext cx="8316416" cy="838200"/>
          </a:xfrm>
        </p:spPr>
        <p:txBody>
          <a:bodyPr/>
          <a:lstStyle/>
          <a:p>
            <a:r>
              <a:rPr lang="pt-PT" dirty="0" smtClean="0"/>
              <a:t>Cubismo </a:t>
            </a:r>
            <a:endParaRPr lang="pt-BR" dirty="0"/>
          </a:p>
        </p:txBody>
      </p:sp>
      <p:sp>
        <p:nvSpPr>
          <p:cNvPr id="2" name="Espaço Reservado para Conteúdo 1"/>
          <p:cNvSpPr>
            <a:spLocks noGrp="1"/>
          </p:cNvSpPr>
          <p:nvPr>
            <p:ph idx="1"/>
          </p:nvPr>
        </p:nvSpPr>
        <p:spPr/>
        <p:txBody>
          <a:bodyPr/>
          <a:lstStyle/>
          <a:p>
            <a:pPr algn="just"/>
            <a:r>
              <a:rPr lang="pt-PT" dirty="0" smtClean="0"/>
              <a:t>Teve duas tendências chamadas </a:t>
            </a:r>
          </a:p>
          <a:p>
            <a:pPr algn="just">
              <a:buNone/>
            </a:pPr>
            <a:endParaRPr lang="pt-PT" dirty="0" smtClean="0"/>
          </a:p>
          <a:p>
            <a:pPr algn="just">
              <a:buNone/>
            </a:pPr>
            <a:r>
              <a:rPr lang="pt-PT" dirty="0" smtClean="0"/>
              <a:t>“Cubismo Analítico” e </a:t>
            </a:r>
          </a:p>
          <a:p>
            <a:pPr algn="just">
              <a:buNone/>
            </a:pPr>
            <a:endParaRPr lang="pt-PT" dirty="0" smtClean="0"/>
          </a:p>
          <a:p>
            <a:pPr algn="just">
              <a:buNone/>
            </a:pPr>
            <a:r>
              <a:rPr lang="pt-PT" dirty="0" smtClean="0"/>
              <a:t>“Cubismo Sintético”.</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p:cNvSpPr>
            <a:spLocks noGrp="1"/>
          </p:cNvSpPr>
          <p:nvPr>
            <p:ph type="title"/>
          </p:nvPr>
        </p:nvSpPr>
        <p:spPr>
          <a:xfrm>
            <a:off x="457200" y="332656"/>
            <a:ext cx="8435280" cy="838200"/>
          </a:xfrm>
        </p:spPr>
        <p:txBody>
          <a:bodyPr>
            <a:normAutofit/>
          </a:bodyPr>
          <a:lstStyle/>
          <a:p>
            <a:r>
              <a:rPr lang="pt-PT" dirty="0" smtClean="0"/>
              <a:t>Cubismo Analítico (1908-1911)</a:t>
            </a:r>
            <a:endParaRPr lang="pt-BR" dirty="0"/>
          </a:p>
        </p:txBody>
      </p:sp>
      <p:sp>
        <p:nvSpPr>
          <p:cNvPr id="2" name="Espaço Reservado para Conteúdo 1"/>
          <p:cNvSpPr>
            <a:spLocks noGrp="1"/>
          </p:cNvSpPr>
          <p:nvPr>
            <p:ph idx="1"/>
          </p:nvPr>
        </p:nvSpPr>
        <p:spPr/>
        <p:txBody>
          <a:bodyPr/>
          <a:lstStyle/>
          <a:p>
            <a:r>
              <a:rPr lang="pt-BR" dirty="0" smtClean="0"/>
              <a:t>Neste período o cubismo era considerado puro, ou seja, todos os quadros utilizavam formas geométricas e possuíam apenas um plano. </a:t>
            </a:r>
            <a:r>
              <a:rPr lang="pt-BR" b="1" u="sng" dirty="0" smtClean="0"/>
              <a:t>Os quadros possuíam na sua maioria as cores: preto, cinza e tons de marrom e ocre. </a:t>
            </a:r>
            <a:r>
              <a:rPr lang="pt-BR" dirty="0" smtClean="0"/>
              <a:t>Muitas obras neste período eram de difícil entendimento, pois os quadros eram tão distorcidos que identificar pessoas e objetos era quase impossível.</a:t>
            </a:r>
            <a:endParaRPr lang="pt-B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899592" y="5445224"/>
            <a:ext cx="7787208" cy="562067"/>
          </a:xfrm>
        </p:spPr>
        <p:txBody>
          <a:bodyPr>
            <a:normAutofit fontScale="92500" lnSpcReduction="10000"/>
          </a:bodyPr>
          <a:lstStyle/>
          <a:p>
            <a:r>
              <a:rPr lang="pt-BR" sz="1800" b="1" dirty="0" err="1" smtClean="0">
                <a:solidFill>
                  <a:schemeClr val="tx1"/>
                </a:solidFill>
              </a:rPr>
              <a:t>Ambroise</a:t>
            </a:r>
            <a:r>
              <a:rPr lang="pt-BR" sz="1800" b="1" dirty="0" smtClean="0">
                <a:solidFill>
                  <a:schemeClr val="tx1"/>
                </a:solidFill>
              </a:rPr>
              <a:t> </a:t>
            </a:r>
            <a:r>
              <a:rPr lang="pt-BR" sz="1800" b="1" dirty="0" err="1" smtClean="0">
                <a:solidFill>
                  <a:schemeClr val="tx1"/>
                </a:solidFill>
              </a:rPr>
              <a:t>Vollard</a:t>
            </a:r>
            <a:r>
              <a:rPr lang="pt-BR" sz="1800" b="1" dirty="0" smtClean="0">
                <a:solidFill>
                  <a:schemeClr val="tx1"/>
                </a:solidFill>
              </a:rPr>
              <a:t>”, de Pablo Picasso retrata a técnica do Cubismo Analítico. (Foto: Wikiart.org)</a:t>
            </a:r>
            <a:endParaRPr lang="pt-BR" sz="1800" b="1" dirty="0">
              <a:solidFill>
                <a:schemeClr val="tx1"/>
              </a:solidFill>
            </a:endParaRPr>
          </a:p>
        </p:txBody>
      </p:sp>
      <p:pic>
        <p:nvPicPr>
          <p:cNvPr id="1026" name="Picture 2" descr="&quot;Ambroise Vollard&quot;, de Pablo Picasso retrata a técnica do Cubismo Analítico. (Foto: Wikiart.org)"/>
          <p:cNvPicPr>
            <a:picLocks noChangeAspect="1" noChangeArrowheads="1"/>
          </p:cNvPicPr>
          <p:nvPr/>
        </p:nvPicPr>
        <p:blipFill>
          <a:blip r:embed="rId3" cstate="print"/>
          <a:srcRect/>
          <a:stretch>
            <a:fillRect/>
          </a:stretch>
        </p:blipFill>
        <p:spPr bwMode="auto">
          <a:xfrm>
            <a:off x="3059832" y="332656"/>
            <a:ext cx="3456384" cy="499370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57200" y="332656"/>
            <a:ext cx="8686800" cy="838200"/>
          </a:xfrm>
        </p:spPr>
        <p:txBody>
          <a:bodyPr/>
          <a:lstStyle/>
          <a:p>
            <a:r>
              <a:rPr lang="pt-PT" dirty="0" smtClean="0"/>
              <a:t>Cubismo Sintético</a:t>
            </a:r>
            <a:endParaRPr lang="pt-BR" dirty="0"/>
          </a:p>
        </p:txBody>
      </p:sp>
      <p:sp>
        <p:nvSpPr>
          <p:cNvPr id="2" name="Espaço Reservado para Conteúdo 1"/>
          <p:cNvSpPr>
            <a:spLocks noGrp="1"/>
          </p:cNvSpPr>
          <p:nvPr>
            <p:ph idx="1"/>
          </p:nvPr>
        </p:nvSpPr>
        <p:spPr/>
        <p:txBody>
          <a:bodyPr/>
          <a:lstStyle/>
          <a:p>
            <a:r>
              <a:rPr lang="pt-BR" dirty="0" smtClean="0"/>
              <a:t>Essa fase do cubismo ficou muito conhecida principalmente por utilizar </a:t>
            </a:r>
            <a:r>
              <a:rPr lang="pt-BR" b="1" u="sng" dirty="0" smtClean="0"/>
              <a:t>a colagem </a:t>
            </a:r>
            <a:r>
              <a:rPr lang="pt-BR" dirty="0" smtClean="0"/>
              <a:t>como principal característica. Os artistas representavam </a:t>
            </a:r>
            <a:r>
              <a:rPr lang="pt-BR" b="1" u="sng" dirty="0" smtClean="0"/>
              <a:t>objetos simples do dia-a-dia</a:t>
            </a:r>
            <a:r>
              <a:rPr lang="pt-BR" dirty="0" smtClean="0"/>
              <a:t>. Neste período os quadros passam a recuperar uma imagem mais real, tornando-os assim </a:t>
            </a:r>
            <a:r>
              <a:rPr lang="pt-BR" b="1" u="sng" dirty="0" smtClean="0"/>
              <a:t>mais fácies de interpretar</a:t>
            </a:r>
            <a:r>
              <a:rPr lang="pt-BR" dirty="0" smtClean="0"/>
              <a:t>. As </a:t>
            </a:r>
            <a:r>
              <a:rPr lang="pt-BR" b="1" u="sng" dirty="0" smtClean="0"/>
              <a:t>cores mais fortes</a:t>
            </a:r>
            <a:r>
              <a:rPr lang="pt-BR" dirty="0" smtClean="0"/>
              <a:t> passam a ser utilizadas nas obras.</a:t>
            </a:r>
            <a:endParaRPr lang="pt-B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251520" y="1481329"/>
            <a:ext cx="8435280" cy="3747872"/>
          </a:xfrm>
        </p:spPr>
        <p:txBody>
          <a:bodyPr/>
          <a:lstStyle/>
          <a:p>
            <a:pPr algn="just">
              <a:lnSpc>
                <a:spcPct val="150000"/>
              </a:lnSpc>
              <a:spcAft>
                <a:spcPts val="1200"/>
              </a:spcAft>
            </a:pPr>
            <a:r>
              <a:rPr lang="pt-BR" dirty="0" smtClean="0"/>
              <a:t>O Expressionismo é a arte dos extremos emocionais, da inquietação e da espiritualidade. </a:t>
            </a:r>
            <a:endParaRPr lang="pt-PT" dirty="0" smtClean="0"/>
          </a:p>
          <a:p>
            <a:pPr algn="just">
              <a:lnSpc>
                <a:spcPct val="150000"/>
              </a:lnSpc>
            </a:pPr>
            <a:endParaRPr lang="pt-B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ítulo 2"/>
          <p:cNvSpPr>
            <a:spLocks noGrp="1"/>
          </p:cNvSpPr>
          <p:nvPr>
            <p:ph type="title"/>
          </p:nvPr>
        </p:nvSpPr>
        <p:spPr>
          <a:xfrm>
            <a:off x="323528" y="5445224"/>
            <a:ext cx="8496944" cy="648072"/>
          </a:xfrm>
        </p:spPr>
        <p:txBody>
          <a:bodyPr>
            <a:normAutofit/>
          </a:bodyPr>
          <a:lstStyle/>
          <a:p>
            <a:r>
              <a:rPr lang="pt-BR" sz="1600" dirty="0" smtClean="0">
                <a:solidFill>
                  <a:schemeClr val="tx1"/>
                </a:solidFill>
              </a:rPr>
              <a:t>“</a:t>
            </a:r>
            <a:r>
              <a:rPr lang="pt-BR" sz="1600" dirty="0" err="1" smtClean="0">
                <a:solidFill>
                  <a:schemeClr val="tx1"/>
                </a:solidFill>
              </a:rPr>
              <a:t>Violin</a:t>
            </a:r>
            <a:r>
              <a:rPr lang="pt-BR" sz="1600" dirty="0" smtClean="0">
                <a:solidFill>
                  <a:schemeClr val="tx1"/>
                </a:solidFill>
              </a:rPr>
              <a:t> Valse”, de </a:t>
            </a:r>
            <a:r>
              <a:rPr lang="pt-BR" sz="1600" dirty="0" err="1" smtClean="0">
                <a:solidFill>
                  <a:schemeClr val="tx1"/>
                </a:solidFill>
              </a:rPr>
              <a:t>Braque</a:t>
            </a:r>
            <a:r>
              <a:rPr lang="pt-BR" sz="1600" dirty="0" smtClean="0">
                <a:solidFill>
                  <a:schemeClr val="tx1"/>
                </a:solidFill>
              </a:rPr>
              <a:t> é um exemplo do Cubismo Sintético. (Foto: Wikiart.org)</a:t>
            </a:r>
            <a:endParaRPr lang="pt-BR" sz="1600" dirty="0">
              <a:solidFill>
                <a:schemeClr val="tx1"/>
              </a:solidFill>
            </a:endParaRPr>
          </a:p>
        </p:txBody>
      </p:sp>
      <p:pic>
        <p:nvPicPr>
          <p:cNvPr id="10242" name="Picture 2" descr="&quot;Violin Valse&quot;, de Braque é um exemplo do Cubismo Sintético. (Foto: Wikiart.org)"/>
          <p:cNvPicPr>
            <a:picLocks noChangeAspect="1" noChangeArrowheads="1"/>
          </p:cNvPicPr>
          <p:nvPr/>
        </p:nvPicPr>
        <p:blipFill>
          <a:blip r:embed="rId2" cstate="print"/>
          <a:srcRect/>
          <a:stretch>
            <a:fillRect/>
          </a:stretch>
        </p:blipFill>
        <p:spPr bwMode="auto">
          <a:xfrm>
            <a:off x="2699792" y="0"/>
            <a:ext cx="3813617" cy="5373216"/>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57200" y="260648"/>
            <a:ext cx="8219256" cy="838200"/>
          </a:xfrm>
        </p:spPr>
        <p:txBody>
          <a:bodyPr/>
          <a:lstStyle/>
          <a:p>
            <a:r>
              <a:rPr lang="pt-PT" dirty="0" smtClean="0"/>
              <a:t>Futurismo (1909)</a:t>
            </a:r>
            <a:endParaRPr lang="pt-BR" dirty="0"/>
          </a:p>
        </p:txBody>
      </p:sp>
      <p:sp>
        <p:nvSpPr>
          <p:cNvPr id="2" name="Espaço Reservado para Conteúdo 1"/>
          <p:cNvSpPr>
            <a:spLocks noGrp="1"/>
          </p:cNvSpPr>
          <p:nvPr>
            <p:ph idx="1"/>
          </p:nvPr>
        </p:nvSpPr>
        <p:spPr/>
        <p:txBody>
          <a:bodyPr>
            <a:normAutofit fontScale="92500" lnSpcReduction="20000"/>
          </a:bodyPr>
          <a:lstStyle/>
          <a:p>
            <a:pPr algn="just">
              <a:lnSpc>
                <a:spcPct val="150000"/>
              </a:lnSpc>
            </a:pPr>
            <a:r>
              <a:rPr lang="pt-BR" dirty="0" smtClean="0"/>
              <a:t>O futurismo é um movimento artístico e literário surgido oficialmente em 20 de fevereiro de 1909, com a publicação do </a:t>
            </a:r>
            <a:r>
              <a:rPr lang="pt-BR" b="1" dirty="0" smtClean="0"/>
              <a:t>Manifesto Futurista</a:t>
            </a:r>
            <a:r>
              <a:rPr lang="pt-BR" dirty="0" smtClean="0"/>
              <a:t>, do poeta italiano </a:t>
            </a:r>
            <a:r>
              <a:rPr lang="pt-BR" b="1" dirty="0" err="1" smtClean="0"/>
              <a:t>Filippo</a:t>
            </a:r>
            <a:r>
              <a:rPr lang="pt-BR" b="1" dirty="0" smtClean="0"/>
              <a:t> Marinetti</a:t>
            </a:r>
            <a:r>
              <a:rPr lang="pt-BR" dirty="0" smtClean="0"/>
              <a:t>, no jornal francês Le </a:t>
            </a:r>
            <a:r>
              <a:rPr lang="pt-BR" dirty="0" err="1" smtClean="0"/>
              <a:t>Figaro</a:t>
            </a:r>
            <a:r>
              <a:rPr lang="pt-BR" dirty="0" smtClean="0"/>
              <a:t>. A obra rejeitava o moralismo e o passado. Apresentava um novo tipo de beleza, </a:t>
            </a:r>
            <a:r>
              <a:rPr lang="pt-BR" b="1" dirty="0" smtClean="0"/>
              <a:t>baseado na </a:t>
            </a:r>
            <a:r>
              <a:rPr lang="pt-BR" b="1" u="sng" dirty="0" smtClean="0"/>
              <a:t>velocidade e na elevação da violência.</a:t>
            </a:r>
            <a:endParaRPr lang="pt-BR" b="1" u="sng"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57200" y="332656"/>
            <a:ext cx="8219256" cy="838200"/>
          </a:xfrm>
        </p:spPr>
        <p:txBody>
          <a:bodyPr/>
          <a:lstStyle/>
          <a:p>
            <a:r>
              <a:rPr lang="pt-BR" dirty="0" smtClean="0"/>
              <a:t>Características do Futurismo:</a:t>
            </a:r>
            <a:endParaRPr lang="pt-BR" dirty="0"/>
          </a:p>
        </p:txBody>
      </p:sp>
      <p:sp>
        <p:nvSpPr>
          <p:cNvPr id="2" name="Espaço Reservado para Conteúdo 1"/>
          <p:cNvSpPr>
            <a:spLocks noGrp="1"/>
          </p:cNvSpPr>
          <p:nvPr>
            <p:ph idx="1"/>
          </p:nvPr>
        </p:nvSpPr>
        <p:spPr>
          <a:xfrm>
            <a:off x="457200" y="1268760"/>
            <a:ext cx="8229600" cy="4896544"/>
          </a:xfrm>
        </p:spPr>
        <p:txBody>
          <a:bodyPr>
            <a:normAutofit fontScale="92500" lnSpcReduction="20000"/>
          </a:bodyPr>
          <a:lstStyle/>
          <a:p>
            <a:r>
              <a:rPr lang="pt-BR" dirty="0" smtClean="0"/>
              <a:t>Desvalorização da tradição e do moralismo;</a:t>
            </a:r>
          </a:p>
          <a:p>
            <a:r>
              <a:rPr lang="pt-BR" dirty="0" smtClean="0"/>
              <a:t>Valorização do desenvolvimento industrial e tecnológico;</a:t>
            </a:r>
          </a:p>
          <a:p>
            <a:r>
              <a:rPr lang="pt-BR" dirty="0" smtClean="0"/>
              <a:t>Defesa de uma ligação entre as artes plásticas e o mundo moderno;</a:t>
            </a:r>
          </a:p>
          <a:p>
            <a:r>
              <a:rPr lang="pt-BR" dirty="0" smtClean="0"/>
              <a:t>Propaganda como principal forma de comunicação;</a:t>
            </a:r>
          </a:p>
          <a:p>
            <a:r>
              <a:rPr lang="pt-BR" dirty="0" smtClean="0"/>
              <a:t>Pinturas com uso de cores vivas e contrastes. Sobreposição de imagens, traços e pequenas deformações para passar a ideia de movimento e dinamismo.</a:t>
            </a:r>
            <a:endParaRPr lang="pt-B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251520" y="5373216"/>
            <a:ext cx="8229600" cy="508918"/>
          </a:xfrm>
        </p:spPr>
        <p:txBody>
          <a:bodyPr>
            <a:normAutofit/>
          </a:bodyPr>
          <a:lstStyle/>
          <a:p>
            <a:r>
              <a:rPr lang="pt-BR" sz="2000" dirty="0" smtClean="0">
                <a:solidFill>
                  <a:schemeClr val="tx1"/>
                </a:solidFill>
              </a:rPr>
              <a:t>Umberto </a:t>
            </a:r>
            <a:r>
              <a:rPr lang="pt-BR" sz="2000" dirty="0" err="1" smtClean="0">
                <a:solidFill>
                  <a:schemeClr val="tx1"/>
                </a:solidFill>
              </a:rPr>
              <a:t>Boccioni</a:t>
            </a:r>
            <a:r>
              <a:rPr lang="pt-BR" sz="2000" dirty="0" smtClean="0">
                <a:solidFill>
                  <a:schemeClr val="tx1"/>
                </a:solidFill>
              </a:rPr>
              <a:t>, 1882-1916, Régio da Calábria, Itália</a:t>
            </a:r>
            <a:endParaRPr lang="pt-BR" sz="2000" dirty="0">
              <a:solidFill>
                <a:schemeClr val="tx1"/>
              </a:solidFill>
            </a:endParaRPr>
          </a:p>
        </p:txBody>
      </p:sp>
      <p:pic>
        <p:nvPicPr>
          <p:cNvPr id="39938" name="Picture 2" descr="umberto-900x700"/>
          <p:cNvPicPr>
            <a:picLocks noChangeAspect="1" noChangeArrowheads="1"/>
          </p:cNvPicPr>
          <p:nvPr/>
        </p:nvPicPr>
        <p:blipFill>
          <a:blip r:embed="rId2" cstate="print"/>
          <a:srcRect/>
          <a:stretch>
            <a:fillRect/>
          </a:stretch>
        </p:blipFill>
        <p:spPr bwMode="auto">
          <a:xfrm>
            <a:off x="-684584" y="0"/>
            <a:ext cx="6075185" cy="4725144"/>
          </a:xfrm>
          <a:prstGeom prst="rect">
            <a:avLst/>
          </a:prstGeom>
          <a:noFill/>
        </p:spPr>
      </p:pic>
      <p:sp>
        <p:nvSpPr>
          <p:cNvPr id="5" name="Título 2"/>
          <p:cNvSpPr txBox="1">
            <a:spLocks/>
          </p:cNvSpPr>
          <p:nvPr/>
        </p:nvSpPr>
        <p:spPr>
          <a:xfrm>
            <a:off x="5029200" y="476672"/>
            <a:ext cx="3863280" cy="4752528"/>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pt-BR" sz="2000" b="1"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mj-lt"/>
                <a:ea typeface="+mj-ea"/>
                <a:cs typeface="+mj-cs"/>
              </a:rPr>
              <a:t> </a:t>
            </a:r>
            <a:r>
              <a:rPr kumimoji="0" lang="pt-BR" sz="2000"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mj-lt"/>
                <a:ea typeface="+mj-ea"/>
                <a:cs typeface="+mj-cs"/>
              </a:rPr>
              <a:t>Pintor e escultor</a:t>
            </a:r>
          </a:p>
          <a:p>
            <a:pPr lvl="0">
              <a:spcBef>
                <a:spcPct val="0"/>
              </a:spcBef>
              <a:buFont typeface="Arial" pitchFamily="34" charset="0"/>
              <a:buChar char="•"/>
            </a:pPr>
            <a:r>
              <a:rPr lang="pt-BR" sz="2000" dirty="0" smtClean="0"/>
              <a:t>Levar a polêmica “anticultural” do futurismo no âmbito das artes plásticas. </a:t>
            </a:r>
          </a:p>
          <a:p>
            <a:pPr lvl="0">
              <a:spcBef>
                <a:spcPct val="0"/>
              </a:spcBef>
              <a:buFont typeface="Arial" pitchFamily="34" charset="0"/>
              <a:buChar char="•"/>
            </a:pPr>
            <a:r>
              <a:rPr lang="pt-BR" sz="2000" dirty="0" smtClean="0"/>
              <a:t>A sensação é o principal valor de sua arte, ação que se traduz na pintura pela prática das técnicas </a:t>
            </a:r>
            <a:r>
              <a:rPr lang="pt-BR" sz="2000" dirty="0" err="1" smtClean="0"/>
              <a:t>neo-impressionistas</a:t>
            </a:r>
            <a:r>
              <a:rPr lang="pt-BR" sz="2000" dirty="0" smtClean="0"/>
              <a:t>, associadas aos princípios do Cubismo. </a:t>
            </a:r>
          </a:p>
          <a:p>
            <a:pPr lvl="0">
              <a:spcBef>
                <a:spcPct val="0"/>
              </a:spcBef>
              <a:buFont typeface="Arial" pitchFamily="34" charset="0"/>
              <a:buChar char="•"/>
            </a:pPr>
            <a:r>
              <a:rPr lang="pt-BR" sz="2000" dirty="0" smtClean="0"/>
              <a:t> Na escultura procurou solucionar todos os aspectos da forma dinâmica na linguagem tridimensional, estudou de forma intensiva o movimento dinâmico de um corpo humano no espaço.</a:t>
            </a:r>
            <a:endParaRPr kumimoji="0" lang="pt-BR" sz="2000" b="1"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t-BR" sz="2000" b="1" i="0"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ítulo 2"/>
          <p:cNvSpPr>
            <a:spLocks noGrp="1"/>
          </p:cNvSpPr>
          <p:nvPr>
            <p:ph type="title"/>
          </p:nvPr>
        </p:nvSpPr>
        <p:spPr>
          <a:xfrm>
            <a:off x="251520" y="4509120"/>
            <a:ext cx="8229600" cy="836712"/>
          </a:xfrm>
        </p:spPr>
        <p:txBody>
          <a:bodyPr>
            <a:normAutofit/>
          </a:bodyPr>
          <a:lstStyle/>
          <a:p>
            <a:r>
              <a:rPr lang="pt-BR" sz="1600" dirty="0" smtClean="0">
                <a:solidFill>
                  <a:schemeClr val="tx1"/>
                </a:solidFill>
              </a:rPr>
              <a:t> Luigi </a:t>
            </a:r>
            <a:r>
              <a:rPr lang="pt-BR" sz="1600" dirty="0" err="1" smtClean="0">
                <a:solidFill>
                  <a:schemeClr val="tx1"/>
                </a:solidFill>
              </a:rPr>
              <a:t>Russolo</a:t>
            </a:r>
            <a:r>
              <a:rPr lang="pt-BR" sz="1600" dirty="0" smtClean="0">
                <a:solidFill>
                  <a:schemeClr val="tx1"/>
                </a:solidFill>
              </a:rPr>
              <a:t>, 1885-1947, </a:t>
            </a:r>
            <a:r>
              <a:rPr lang="pt-BR" sz="1600" dirty="0" err="1" smtClean="0">
                <a:solidFill>
                  <a:schemeClr val="tx1"/>
                </a:solidFill>
              </a:rPr>
              <a:t>Portogruaro</a:t>
            </a:r>
            <a:r>
              <a:rPr lang="pt-BR" sz="1600" dirty="0" smtClean="0">
                <a:solidFill>
                  <a:schemeClr val="tx1"/>
                </a:solidFill>
              </a:rPr>
              <a:t>, Itália</a:t>
            </a:r>
            <a:br>
              <a:rPr lang="pt-BR" sz="1600" dirty="0" smtClean="0">
                <a:solidFill>
                  <a:schemeClr val="tx1"/>
                </a:solidFill>
              </a:rPr>
            </a:br>
            <a:r>
              <a:rPr lang="pt-BR" sz="1600" dirty="0" smtClean="0">
                <a:solidFill>
                  <a:schemeClr val="tx1"/>
                </a:solidFill>
              </a:rPr>
              <a:t/>
            </a:r>
            <a:br>
              <a:rPr lang="pt-BR" sz="1600" dirty="0" smtClean="0">
                <a:solidFill>
                  <a:schemeClr val="tx1"/>
                </a:solidFill>
              </a:rPr>
            </a:br>
            <a:endParaRPr lang="pt-BR" sz="1600" dirty="0">
              <a:solidFill>
                <a:schemeClr val="tx1"/>
              </a:solidFill>
            </a:endParaRPr>
          </a:p>
        </p:txBody>
      </p:sp>
      <p:sp>
        <p:nvSpPr>
          <p:cNvPr id="2" name="Espaço Reservado para Conteúdo 1"/>
          <p:cNvSpPr>
            <a:spLocks noGrp="1"/>
          </p:cNvSpPr>
          <p:nvPr>
            <p:ph idx="1"/>
          </p:nvPr>
        </p:nvSpPr>
        <p:spPr>
          <a:xfrm>
            <a:off x="5580112" y="404664"/>
            <a:ext cx="3250704" cy="4525963"/>
          </a:xfrm>
        </p:spPr>
        <p:txBody>
          <a:bodyPr>
            <a:normAutofit/>
          </a:bodyPr>
          <a:lstStyle/>
          <a:p>
            <a:pPr>
              <a:lnSpc>
                <a:spcPct val="150000"/>
              </a:lnSpc>
            </a:pPr>
            <a:r>
              <a:rPr lang="pt-BR" sz="1800" dirty="0" smtClean="0"/>
              <a:t>Foi um pintor e compositor italiano, futurista e o autor da </a:t>
            </a:r>
            <a:r>
              <a:rPr lang="pt-BR" sz="1800" dirty="0" err="1" smtClean="0"/>
              <a:t>L’Arte</a:t>
            </a:r>
            <a:r>
              <a:rPr lang="pt-BR" sz="1800" dirty="0" smtClean="0"/>
              <a:t> dei </a:t>
            </a:r>
            <a:r>
              <a:rPr lang="pt-BR" sz="1800" dirty="0" err="1" smtClean="0"/>
              <a:t>Rumori</a:t>
            </a:r>
            <a:r>
              <a:rPr lang="pt-BR" sz="1800" dirty="0" smtClean="0"/>
              <a:t> e Música Futurista. Acreditava que a vida contemporânea era demasiado ruidosa e que os ruídos deveriam ser utilizados para música.</a:t>
            </a:r>
            <a:endParaRPr lang="pt-BR" sz="1800" dirty="0"/>
          </a:p>
        </p:txBody>
      </p:sp>
      <p:pic>
        <p:nvPicPr>
          <p:cNvPr id="47106" name="Picture 2" descr="luigi-russolo-900x700"/>
          <p:cNvPicPr>
            <a:picLocks noChangeAspect="1" noChangeArrowheads="1"/>
          </p:cNvPicPr>
          <p:nvPr/>
        </p:nvPicPr>
        <p:blipFill>
          <a:blip r:embed="rId2" cstate="print"/>
          <a:srcRect/>
          <a:stretch>
            <a:fillRect/>
          </a:stretch>
        </p:blipFill>
        <p:spPr bwMode="auto">
          <a:xfrm>
            <a:off x="0" y="0"/>
            <a:ext cx="5554903" cy="432048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ítulo 2"/>
          <p:cNvSpPr>
            <a:spLocks noGrp="1"/>
          </p:cNvSpPr>
          <p:nvPr>
            <p:ph type="title"/>
          </p:nvPr>
        </p:nvSpPr>
        <p:spPr>
          <a:xfrm>
            <a:off x="539552" y="5517232"/>
            <a:ext cx="8229600" cy="1156990"/>
          </a:xfrm>
        </p:spPr>
        <p:txBody>
          <a:bodyPr>
            <a:noAutofit/>
          </a:bodyPr>
          <a:lstStyle/>
          <a:p>
            <a:r>
              <a:rPr lang="pt-BR" sz="2400" dirty="0" smtClean="0">
                <a:solidFill>
                  <a:schemeClr val="tx1"/>
                </a:solidFill>
              </a:rPr>
              <a:t>Carlo </a:t>
            </a:r>
            <a:r>
              <a:rPr lang="pt-BR" sz="2400" dirty="0" err="1" smtClean="0">
                <a:solidFill>
                  <a:schemeClr val="tx1"/>
                </a:solidFill>
              </a:rPr>
              <a:t>Carrá</a:t>
            </a:r>
            <a:r>
              <a:rPr lang="pt-BR" sz="2400" dirty="0" smtClean="0">
                <a:solidFill>
                  <a:schemeClr val="tx1"/>
                </a:solidFill>
              </a:rPr>
              <a:t>, 1881-1966, </a:t>
            </a:r>
            <a:r>
              <a:rPr lang="pt-BR" sz="2400" dirty="0" err="1" smtClean="0">
                <a:solidFill>
                  <a:schemeClr val="tx1"/>
                </a:solidFill>
              </a:rPr>
              <a:t>Quargnento</a:t>
            </a:r>
            <a:r>
              <a:rPr lang="pt-BR" sz="2400" dirty="0" smtClean="0">
                <a:solidFill>
                  <a:schemeClr val="tx1"/>
                </a:solidFill>
              </a:rPr>
              <a:t>, Itália</a:t>
            </a:r>
            <a:br>
              <a:rPr lang="pt-BR" sz="2400" dirty="0" smtClean="0">
                <a:solidFill>
                  <a:schemeClr val="tx1"/>
                </a:solidFill>
              </a:rPr>
            </a:br>
            <a:r>
              <a:rPr lang="pt-BR" sz="2400" dirty="0" smtClean="0">
                <a:solidFill>
                  <a:schemeClr val="tx1"/>
                </a:solidFill>
              </a:rPr>
              <a:t/>
            </a:r>
            <a:br>
              <a:rPr lang="pt-BR" sz="2400" dirty="0" smtClean="0">
                <a:solidFill>
                  <a:schemeClr val="tx1"/>
                </a:solidFill>
              </a:rPr>
            </a:br>
            <a:endParaRPr lang="pt-BR" sz="2400" dirty="0">
              <a:solidFill>
                <a:schemeClr val="tx1"/>
              </a:solidFill>
            </a:endParaRPr>
          </a:p>
        </p:txBody>
      </p:sp>
      <p:sp>
        <p:nvSpPr>
          <p:cNvPr id="2" name="Espaço Reservado para Conteúdo 1"/>
          <p:cNvSpPr>
            <a:spLocks noGrp="1"/>
          </p:cNvSpPr>
          <p:nvPr>
            <p:ph idx="1"/>
          </p:nvPr>
        </p:nvSpPr>
        <p:spPr>
          <a:xfrm>
            <a:off x="5580112" y="260648"/>
            <a:ext cx="3563888" cy="4968552"/>
          </a:xfrm>
        </p:spPr>
        <p:txBody>
          <a:bodyPr>
            <a:normAutofit fontScale="62500" lnSpcReduction="20000"/>
          </a:bodyPr>
          <a:lstStyle/>
          <a:p>
            <a:r>
              <a:rPr lang="pt-BR" dirty="0" smtClean="0"/>
              <a:t>O pintor assinou o primeiro manifesto futurista. Participou em diversas edições da Bienal de Arte de São Paulo, iniciou seus primeiros estudos e esboços de Ritmo dos Objetos e Trens, por definição suas obras mais futuristas. Entrou em contato com o cubismo junto com outros futuristas, mas em 1915 rompe com o movimento, juntou-se a De </a:t>
            </a:r>
            <a:r>
              <a:rPr lang="pt-BR" dirty="0" err="1" smtClean="0"/>
              <a:t>Chirico</a:t>
            </a:r>
            <a:r>
              <a:rPr lang="pt-BR" dirty="0" smtClean="0"/>
              <a:t> e realizou sua primeira pintura metafísica.</a:t>
            </a:r>
            <a:endParaRPr lang="pt-BR" dirty="0"/>
          </a:p>
        </p:txBody>
      </p:sp>
      <p:pic>
        <p:nvPicPr>
          <p:cNvPr id="48130" name="Picture 2" descr="carlo-corra-900x700"/>
          <p:cNvPicPr>
            <a:picLocks noChangeAspect="1" noChangeArrowheads="1"/>
          </p:cNvPicPr>
          <p:nvPr/>
        </p:nvPicPr>
        <p:blipFill>
          <a:blip r:embed="rId2" cstate="print"/>
          <a:srcRect/>
          <a:stretch>
            <a:fillRect/>
          </a:stretch>
        </p:blipFill>
        <p:spPr bwMode="auto">
          <a:xfrm>
            <a:off x="0" y="0"/>
            <a:ext cx="5472608" cy="4256473"/>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ítulo 2"/>
          <p:cNvSpPr>
            <a:spLocks noGrp="1"/>
          </p:cNvSpPr>
          <p:nvPr>
            <p:ph type="title"/>
          </p:nvPr>
        </p:nvSpPr>
        <p:spPr>
          <a:xfrm>
            <a:off x="0" y="4941168"/>
            <a:ext cx="8229600" cy="926976"/>
          </a:xfrm>
        </p:spPr>
        <p:txBody>
          <a:bodyPr>
            <a:noAutofit/>
          </a:bodyPr>
          <a:lstStyle/>
          <a:p>
            <a:r>
              <a:rPr lang="pt-BR" sz="2400" b="0" dirty="0" smtClean="0">
                <a:solidFill>
                  <a:schemeClr val="tx1"/>
                </a:solidFill>
              </a:rPr>
              <a:t> </a:t>
            </a:r>
            <a:r>
              <a:rPr lang="pt-BR" sz="2400" b="0" dirty="0" err="1" smtClean="0">
                <a:solidFill>
                  <a:schemeClr val="tx1"/>
                </a:solidFill>
              </a:rPr>
              <a:t>Giacomo</a:t>
            </a:r>
            <a:r>
              <a:rPr lang="pt-BR" sz="2400" b="0" dirty="0" smtClean="0">
                <a:solidFill>
                  <a:schemeClr val="tx1"/>
                </a:solidFill>
              </a:rPr>
              <a:t> </a:t>
            </a:r>
            <a:r>
              <a:rPr lang="pt-BR" sz="2400" b="0" dirty="0" err="1" smtClean="0">
                <a:solidFill>
                  <a:schemeClr val="tx1"/>
                </a:solidFill>
              </a:rPr>
              <a:t>Balla</a:t>
            </a:r>
            <a:r>
              <a:rPr lang="pt-BR" sz="2400" b="0" dirty="0" smtClean="0">
                <a:solidFill>
                  <a:schemeClr val="tx1"/>
                </a:solidFill>
              </a:rPr>
              <a:t>, 1871-1958</a:t>
            </a:r>
            <a:br>
              <a:rPr lang="pt-BR" sz="2400" b="0" dirty="0" smtClean="0">
                <a:solidFill>
                  <a:schemeClr val="tx1"/>
                </a:solidFill>
              </a:rPr>
            </a:br>
            <a:r>
              <a:rPr lang="pt-BR" sz="2400" b="0" dirty="0" smtClean="0">
                <a:solidFill>
                  <a:schemeClr val="tx1"/>
                </a:solidFill>
              </a:rPr>
              <a:t/>
            </a:r>
            <a:br>
              <a:rPr lang="pt-BR" sz="2400" b="0" dirty="0" smtClean="0">
                <a:solidFill>
                  <a:schemeClr val="tx1"/>
                </a:solidFill>
              </a:rPr>
            </a:br>
            <a:endParaRPr lang="pt-BR" sz="2400" b="0" dirty="0">
              <a:solidFill>
                <a:schemeClr val="tx1"/>
              </a:solidFill>
            </a:endParaRPr>
          </a:p>
        </p:txBody>
      </p:sp>
      <p:sp>
        <p:nvSpPr>
          <p:cNvPr id="2" name="Espaço Reservado para Conteúdo 1"/>
          <p:cNvSpPr>
            <a:spLocks noGrp="1"/>
          </p:cNvSpPr>
          <p:nvPr>
            <p:ph idx="1"/>
          </p:nvPr>
        </p:nvSpPr>
        <p:spPr>
          <a:xfrm>
            <a:off x="6444208" y="404664"/>
            <a:ext cx="2699792" cy="4896544"/>
          </a:xfrm>
        </p:spPr>
        <p:txBody>
          <a:bodyPr>
            <a:normAutofit fontScale="62500" lnSpcReduction="20000"/>
          </a:bodyPr>
          <a:lstStyle/>
          <a:p>
            <a:r>
              <a:rPr lang="pt-BR" dirty="0" smtClean="0"/>
              <a:t>O pintor e escultor italiano durante a sua obra tentou endeusar os novos avanços científicos e técnicos por meio de representações totalmente </a:t>
            </a:r>
            <a:r>
              <a:rPr lang="pt-BR" dirty="0" err="1" smtClean="0"/>
              <a:t>desnaturalizadas</a:t>
            </a:r>
            <a:r>
              <a:rPr lang="pt-BR" dirty="0" smtClean="0"/>
              <a:t>, sem chegar a uma total </a:t>
            </a:r>
            <a:r>
              <a:rPr lang="pt-BR" dirty="0" err="1" smtClean="0"/>
              <a:t>abstracção</a:t>
            </a:r>
            <a:r>
              <a:rPr lang="pt-BR" dirty="0" smtClean="0"/>
              <a:t>. Mesmo assim, mostrou grande preocupação com o dinamismo das formas, com a situação da luz e a integração do espectro cromático.</a:t>
            </a:r>
            <a:endParaRPr lang="pt-BR" dirty="0"/>
          </a:p>
        </p:txBody>
      </p:sp>
      <p:pic>
        <p:nvPicPr>
          <p:cNvPr id="49154" name="Picture 2" descr="giacomo-balla-900x622"/>
          <p:cNvPicPr>
            <a:picLocks noChangeAspect="1" noChangeArrowheads="1"/>
          </p:cNvPicPr>
          <p:nvPr/>
        </p:nvPicPr>
        <p:blipFill>
          <a:blip r:embed="rId2" cstate="print"/>
          <a:srcRect/>
          <a:stretch>
            <a:fillRect/>
          </a:stretch>
        </p:blipFill>
        <p:spPr bwMode="auto">
          <a:xfrm>
            <a:off x="0" y="0"/>
            <a:ext cx="6416306" cy="4437112"/>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ítulo 2"/>
          <p:cNvSpPr>
            <a:spLocks noGrp="1"/>
          </p:cNvSpPr>
          <p:nvPr>
            <p:ph type="title"/>
          </p:nvPr>
        </p:nvSpPr>
        <p:spPr>
          <a:xfrm>
            <a:off x="0" y="4653136"/>
            <a:ext cx="8229600" cy="720080"/>
          </a:xfrm>
        </p:spPr>
        <p:txBody>
          <a:bodyPr>
            <a:noAutofit/>
          </a:bodyPr>
          <a:lstStyle/>
          <a:p>
            <a:r>
              <a:rPr lang="pt-BR" sz="2000" dirty="0" smtClean="0">
                <a:solidFill>
                  <a:schemeClr val="tx1"/>
                </a:solidFill>
              </a:rPr>
              <a:t>Fortunato </a:t>
            </a:r>
            <a:r>
              <a:rPr lang="pt-BR" sz="2000" dirty="0" err="1" smtClean="0">
                <a:solidFill>
                  <a:schemeClr val="tx1"/>
                </a:solidFill>
              </a:rPr>
              <a:t>Depero</a:t>
            </a:r>
            <a:r>
              <a:rPr lang="pt-BR" sz="2000" b="0" dirty="0" smtClean="0">
                <a:solidFill>
                  <a:schemeClr val="tx1"/>
                </a:solidFill>
              </a:rPr>
              <a:t>,1892-1960, Itália</a:t>
            </a:r>
            <a:br>
              <a:rPr lang="pt-BR" sz="2000" b="0" dirty="0" smtClean="0">
                <a:solidFill>
                  <a:schemeClr val="tx1"/>
                </a:solidFill>
              </a:rPr>
            </a:br>
            <a:r>
              <a:rPr lang="pt-BR" sz="2000" dirty="0" smtClean="0">
                <a:solidFill>
                  <a:schemeClr val="tx1"/>
                </a:solidFill>
              </a:rPr>
              <a:t/>
            </a:r>
            <a:br>
              <a:rPr lang="pt-BR" sz="2000" dirty="0" smtClean="0">
                <a:solidFill>
                  <a:schemeClr val="tx1"/>
                </a:solidFill>
              </a:rPr>
            </a:br>
            <a:endParaRPr lang="pt-BR" sz="2000" dirty="0">
              <a:solidFill>
                <a:schemeClr val="tx1"/>
              </a:solidFill>
            </a:endParaRPr>
          </a:p>
        </p:txBody>
      </p:sp>
      <p:sp>
        <p:nvSpPr>
          <p:cNvPr id="2" name="Espaço Reservado para Conteúdo 1"/>
          <p:cNvSpPr>
            <a:spLocks noGrp="1"/>
          </p:cNvSpPr>
          <p:nvPr>
            <p:ph idx="1"/>
          </p:nvPr>
        </p:nvSpPr>
        <p:spPr>
          <a:xfrm>
            <a:off x="6084168" y="692696"/>
            <a:ext cx="3059832" cy="3833267"/>
          </a:xfrm>
        </p:spPr>
        <p:txBody>
          <a:bodyPr>
            <a:normAutofit/>
          </a:bodyPr>
          <a:lstStyle/>
          <a:p>
            <a:r>
              <a:rPr lang="pt-BR" sz="2400" dirty="0" smtClean="0"/>
              <a:t>Foi um pintor, escritor, escultor e designer gráfico futurista.</a:t>
            </a:r>
            <a:endParaRPr lang="pt-BR" sz="2400" dirty="0"/>
          </a:p>
        </p:txBody>
      </p:sp>
      <p:pic>
        <p:nvPicPr>
          <p:cNvPr id="50178" name="Picture 2" descr="fortunato-900x622"/>
          <p:cNvPicPr>
            <a:picLocks noChangeAspect="1" noChangeArrowheads="1"/>
          </p:cNvPicPr>
          <p:nvPr/>
        </p:nvPicPr>
        <p:blipFill>
          <a:blip r:embed="rId2" cstate="print"/>
          <a:srcRect/>
          <a:stretch>
            <a:fillRect/>
          </a:stretch>
        </p:blipFill>
        <p:spPr bwMode="auto">
          <a:xfrm>
            <a:off x="1" y="0"/>
            <a:ext cx="5940152" cy="4105305"/>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ítulo 2"/>
          <p:cNvSpPr>
            <a:spLocks noGrp="1"/>
          </p:cNvSpPr>
          <p:nvPr>
            <p:ph type="title"/>
          </p:nvPr>
        </p:nvSpPr>
        <p:spPr>
          <a:xfrm>
            <a:off x="323528" y="5301208"/>
            <a:ext cx="8229600" cy="504056"/>
          </a:xfrm>
        </p:spPr>
        <p:txBody>
          <a:bodyPr>
            <a:normAutofit/>
          </a:bodyPr>
          <a:lstStyle/>
          <a:p>
            <a:r>
              <a:rPr lang="pt-BR" sz="1800" dirty="0" err="1" smtClean="0"/>
              <a:t>Tullio</a:t>
            </a:r>
            <a:r>
              <a:rPr lang="pt-BR" sz="1800" dirty="0" smtClean="0"/>
              <a:t> </a:t>
            </a:r>
            <a:r>
              <a:rPr lang="pt-BR" sz="1800" dirty="0" err="1" smtClean="0"/>
              <a:t>Crali</a:t>
            </a:r>
            <a:r>
              <a:rPr lang="pt-BR" sz="1800" b="0" dirty="0" smtClean="0"/>
              <a:t>, 1910-2000, </a:t>
            </a:r>
            <a:r>
              <a:rPr lang="pt-BR" sz="1800" b="0" dirty="0" err="1" smtClean="0"/>
              <a:t>Igalo</a:t>
            </a:r>
            <a:r>
              <a:rPr lang="pt-BR" sz="1800" b="0" dirty="0" smtClean="0"/>
              <a:t>, Montenegro</a:t>
            </a:r>
            <a:endParaRPr lang="pt-BR" sz="1800" dirty="0"/>
          </a:p>
        </p:txBody>
      </p:sp>
      <p:sp>
        <p:nvSpPr>
          <p:cNvPr id="2" name="Espaço Reservado para Conteúdo 1"/>
          <p:cNvSpPr>
            <a:spLocks noGrp="1"/>
          </p:cNvSpPr>
          <p:nvPr>
            <p:ph idx="1"/>
          </p:nvPr>
        </p:nvSpPr>
        <p:spPr>
          <a:xfrm>
            <a:off x="6012160" y="332656"/>
            <a:ext cx="2880320" cy="5040560"/>
          </a:xfrm>
        </p:spPr>
        <p:txBody>
          <a:bodyPr>
            <a:normAutofit/>
          </a:bodyPr>
          <a:lstStyle/>
          <a:p>
            <a:r>
              <a:rPr lang="pt-BR" sz="2400" dirty="0" smtClean="0"/>
              <a:t>Ele é conhecido por suas obras de tipo realista, que combinam ‘velocidade, ar e mecanização mecânica da guerra aérea ” , embora em sua longa carreira também expressou outros estilos.</a:t>
            </a:r>
            <a:endParaRPr lang="pt-BR" sz="2400" dirty="0"/>
          </a:p>
        </p:txBody>
      </p:sp>
      <p:pic>
        <p:nvPicPr>
          <p:cNvPr id="51202" name="Picture 2" descr="tullio-crali-900x622"/>
          <p:cNvPicPr>
            <a:picLocks noChangeAspect="1" noChangeArrowheads="1"/>
          </p:cNvPicPr>
          <p:nvPr/>
        </p:nvPicPr>
        <p:blipFill>
          <a:blip r:embed="rId2" cstate="print"/>
          <a:srcRect/>
          <a:stretch>
            <a:fillRect/>
          </a:stretch>
        </p:blipFill>
        <p:spPr bwMode="auto">
          <a:xfrm>
            <a:off x="0" y="0"/>
            <a:ext cx="6003492" cy="414908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Espaço Reservado para Conteúdo 1"/>
          <p:cNvSpPr>
            <a:spLocks noGrp="1"/>
          </p:cNvSpPr>
          <p:nvPr>
            <p:ph idx="1"/>
          </p:nvPr>
        </p:nvSpPr>
        <p:spPr>
          <a:xfrm>
            <a:off x="457200" y="620688"/>
            <a:ext cx="8229600" cy="5386603"/>
          </a:xfrm>
        </p:spPr>
        <p:txBody>
          <a:bodyPr>
            <a:noAutofit/>
          </a:bodyPr>
          <a:lstStyle/>
          <a:p>
            <a:pPr algn="just">
              <a:lnSpc>
                <a:spcPct val="150000"/>
              </a:lnSpc>
            </a:pPr>
            <a:r>
              <a:rPr lang="pt-BR" dirty="0" smtClean="0"/>
              <a:t>O slogan do primeiro manifesto futurista de 1909 era </a:t>
            </a:r>
            <a:r>
              <a:rPr lang="pt-BR" b="1" dirty="0" smtClean="0"/>
              <a:t>“Liberdade para as palavras”</a:t>
            </a:r>
            <a:r>
              <a:rPr lang="pt-BR" dirty="0" smtClean="0"/>
              <a:t>, e considerava o design tipográfico da época, especialmente em jornais e propaganda. A diferença entre arte e design passa a ser abandonada e </a:t>
            </a:r>
            <a:r>
              <a:rPr lang="pt-BR" b="1" dirty="0" smtClean="0"/>
              <a:t>a propaganda </a:t>
            </a:r>
            <a:r>
              <a:rPr lang="pt-BR" dirty="0" smtClean="0"/>
              <a:t>é escolhida como forma de comunicação.</a:t>
            </a:r>
          </a:p>
          <a:p>
            <a:pPr algn="just">
              <a:lnSpc>
                <a:spcPct val="150000"/>
              </a:lnSpc>
            </a:pPr>
            <a:endParaRPr lang="pt-BR" dirty="0" smtClean="0"/>
          </a:p>
          <a:p>
            <a:pPr algn="just">
              <a:lnSpc>
                <a:spcPct val="150000"/>
              </a:lnSpc>
              <a:buNone/>
            </a:pPr>
            <a:r>
              <a:rPr lang="pt-BR" dirty="0" smtClean="0"/>
              <a:t/>
            </a:r>
            <a:br>
              <a:rPr lang="pt-BR" dirty="0" smtClean="0"/>
            </a:br>
            <a:endParaRPr lang="pt-B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251520" y="332656"/>
            <a:ext cx="8686800" cy="838200"/>
          </a:xfrm>
        </p:spPr>
        <p:txBody>
          <a:bodyPr/>
          <a:lstStyle/>
          <a:p>
            <a:r>
              <a:rPr lang="pt-PT" dirty="0" smtClean="0"/>
              <a:t>Características</a:t>
            </a:r>
            <a:endParaRPr lang="pt-BR" dirty="0"/>
          </a:p>
        </p:txBody>
      </p:sp>
      <p:sp>
        <p:nvSpPr>
          <p:cNvPr id="2" name="Espaço Reservado para Conteúdo 1"/>
          <p:cNvSpPr>
            <a:spLocks noGrp="1"/>
          </p:cNvSpPr>
          <p:nvPr>
            <p:ph idx="1"/>
          </p:nvPr>
        </p:nvSpPr>
        <p:spPr>
          <a:xfrm>
            <a:off x="179512" y="1481328"/>
            <a:ext cx="8712968" cy="4827992"/>
          </a:xfrm>
        </p:spPr>
        <p:txBody>
          <a:bodyPr/>
          <a:lstStyle/>
          <a:p>
            <a:pPr algn="just">
              <a:spcAft>
                <a:spcPts val="1200"/>
              </a:spcAft>
            </a:pPr>
            <a:r>
              <a:rPr lang="pt-BR" dirty="0" smtClean="0"/>
              <a:t>Expressão dos sentimentos e das emoções do autor da obra.</a:t>
            </a:r>
          </a:p>
          <a:p>
            <a:pPr algn="just">
              <a:spcAft>
                <a:spcPts val="1200"/>
              </a:spcAft>
            </a:pPr>
            <a:r>
              <a:rPr lang="pt-BR" dirty="0" smtClean="0"/>
              <a:t>Os artistas exageram e distorcem os temas em seu processo de catarse.</a:t>
            </a:r>
          </a:p>
          <a:p>
            <a:pPr algn="just">
              <a:spcAft>
                <a:spcPts val="1200"/>
              </a:spcAft>
            </a:pPr>
            <a:r>
              <a:rPr lang="pt-BR" dirty="0" smtClean="0"/>
              <a:t>Revelavam o lado pessimista da vida, refletiam a angústia existencialista do indivíduo alienado, fruto da sociedade moderna, industrializada.</a:t>
            </a:r>
          </a:p>
          <a:p>
            <a:pPr algn="just">
              <a:spcAft>
                <a:spcPts val="1200"/>
              </a:spcAft>
            </a:pPr>
            <a:endParaRPr lang="pt-PT" dirty="0" smtClean="0"/>
          </a:p>
          <a:p>
            <a:pPr algn="just">
              <a:spcAft>
                <a:spcPts val="1200"/>
              </a:spcAft>
            </a:pPr>
            <a:endParaRPr lang="pt-PT" dirty="0" smtClean="0"/>
          </a:p>
          <a:p>
            <a:pPr algn="just">
              <a:spcAft>
                <a:spcPts val="1200"/>
              </a:spcAft>
            </a:pPr>
            <a:endParaRPr lang="pt-B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pPr>
              <a:lnSpc>
                <a:spcPct val="150000"/>
              </a:lnSpc>
            </a:pPr>
            <a:r>
              <a:rPr lang="pt-BR" sz="2800" dirty="0" smtClean="0"/>
              <a:t>O novo é uma característica tão forte do movimento, que este chegou a defender a destruição de museus e de cidades antigas. Considerava a guerra como forma de higienizar o mundo.</a:t>
            </a:r>
            <a:br>
              <a:rPr lang="pt-BR" sz="2800" dirty="0" smtClean="0"/>
            </a:br>
            <a:endParaRPr lang="pt-BR" sz="2800" dirty="0" smtClean="0"/>
          </a:p>
          <a:p>
            <a:pPr>
              <a:lnSpc>
                <a:spcPct val="150000"/>
              </a:lnSpc>
            </a:pPr>
            <a:endParaRPr lang="pt-B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pPr>
              <a:lnSpc>
                <a:spcPct val="150000"/>
              </a:lnSpc>
            </a:pPr>
            <a:r>
              <a:rPr lang="pt-BR" dirty="0" smtClean="0"/>
              <a:t>A pintura futurista recebeu influência do cubismo e do abstracionismo, mas utilizava-se de cores vivas e contrastes e a sobreposição das imagens com a pretensão de dar a ideia de dinamismo.</a:t>
            </a:r>
            <a:br>
              <a:rPr lang="pt-BR" dirty="0" smtClean="0"/>
            </a:br>
            <a:endParaRPr lang="pt-B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251520" y="548680"/>
            <a:ext cx="8568952" cy="5976664"/>
          </a:xfrm>
        </p:spPr>
        <p:txBody>
          <a:bodyPr>
            <a:normAutofit fontScale="92500" lnSpcReduction="20000"/>
          </a:bodyPr>
          <a:lstStyle/>
          <a:p>
            <a:pPr>
              <a:lnSpc>
                <a:spcPct val="150000"/>
              </a:lnSpc>
            </a:pPr>
            <a:endParaRPr lang="pt-BR" dirty="0" smtClean="0"/>
          </a:p>
          <a:p>
            <a:pPr>
              <a:lnSpc>
                <a:spcPct val="150000"/>
              </a:lnSpc>
            </a:pPr>
            <a:r>
              <a:rPr lang="pt-BR" dirty="0" smtClean="0"/>
              <a:t>O futurismo desenvolveu-se em todas as artes, influenciando vários artistas que posteriormente instituíram outros movimentos modernistas. Repercutiu principalmente na França e na Itália, onde vários artistas, entre eles </a:t>
            </a:r>
            <a:r>
              <a:rPr lang="pt-BR" b="1" dirty="0" smtClean="0"/>
              <a:t>Marinetti</a:t>
            </a:r>
            <a:r>
              <a:rPr lang="pt-BR" dirty="0" smtClean="0"/>
              <a:t>, se identificaram com o fascismo.</a:t>
            </a:r>
          </a:p>
          <a:p>
            <a:pPr>
              <a:lnSpc>
                <a:spcPct val="150000"/>
              </a:lnSpc>
              <a:buNone/>
            </a:pPr>
            <a:r>
              <a:rPr lang="pt-BR" dirty="0" smtClean="0"/>
              <a:t/>
            </a:r>
            <a:br>
              <a:rPr lang="pt-BR" dirty="0" smtClean="0"/>
            </a:br>
            <a:endParaRPr lang="pt-B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endParaRPr lang="pt-BR"/>
          </a:p>
        </p:txBody>
      </p:sp>
      <p:sp>
        <p:nvSpPr>
          <p:cNvPr id="2" name="Espaço Reservado para Conteúdo 1"/>
          <p:cNvSpPr>
            <a:spLocks noGrp="1"/>
          </p:cNvSpPr>
          <p:nvPr>
            <p:ph idx="1"/>
          </p:nvPr>
        </p:nvSpPr>
        <p:spPr/>
        <p:txBody>
          <a:bodyPr/>
          <a:lstStyle/>
          <a:p>
            <a:pPr>
              <a:lnSpc>
                <a:spcPct val="150000"/>
              </a:lnSpc>
            </a:pPr>
            <a:r>
              <a:rPr lang="pt-BR" dirty="0" smtClean="0"/>
              <a:t>O futurismo enfraqueceu após a Primeira Guerra Mundial, mas seu espírito rumoroso e inquieto refletiu no dadaísmo, no concretismo, na tipografia moderna e no design gráfico pós-moderno.</a:t>
            </a:r>
            <a:br>
              <a:rPr lang="pt-BR" dirty="0" smtClean="0"/>
            </a:br>
            <a:endParaRPr lang="pt-B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11560" y="260648"/>
            <a:ext cx="8326760" cy="838200"/>
          </a:xfrm>
        </p:spPr>
        <p:txBody>
          <a:bodyPr/>
          <a:lstStyle/>
          <a:p>
            <a:r>
              <a:rPr lang="pt-PT" dirty="0" smtClean="0"/>
              <a:t>Dadaísmo ( Suiça -1916) </a:t>
            </a:r>
            <a:endParaRPr lang="pt-BR" dirty="0"/>
          </a:p>
        </p:txBody>
      </p:sp>
      <p:sp>
        <p:nvSpPr>
          <p:cNvPr id="2" name="Espaço Reservado para Conteúdo 1"/>
          <p:cNvSpPr>
            <a:spLocks noGrp="1"/>
          </p:cNvSpPr>
          <p:nvPr>
            <p:ph idx="1"/>
          </p:nvPr>
        </p:nvSpPr>
        <p:spPr/>
        <p:txBody>
          <a:bodyPr>
            <a:normAutofit lnSpcReduction="10000"/>
          </a:bodyPr>
          <a:lstStyle/>
          <a:p>
            <a:pPr fontAlgn="base">
              <a:lnSpc>
                <a:spcPct val="150000"/>
              </a:lnSpc>
            </a:pPr>
            <a:r>
              <a:rPr lang="pt-BR" dirty="0" smtClean="0"/>
              <a:t>Ruptura com as formas de arte tradicionais. Portanto, o dadaísmo foi um movimento com forte conteúdo anárquico. </a:t>
            </a:r>
          </a:p>
          <a:p>
            <a:pPr fontAlgn="base">
              <a:lnSpc>
                <a:spcPct val="150000"/>
              </a:lnSpc>
            </a:pPr>
            <a:r>
              <a:rPr lang="pt-BR" dirty="0" smtClean="0"/>
              <a:t>O próprio nome do movimento deriva de um termo inglês infantil: </a:t>
            </a:r>
            <a:r>
              <a:rPr lang="pt-BR" dirty="0" err="1" smtClean="0"/>
              <a:t>dadá</a:t>
            </a:r>
            <a:r>
              <a:rPr lang="pt-BR" dirty="0" smtClean="0"/>
              <a:t> (brinquedo, cavalo de pau). </a:t>
            </a:r>
            <a:endParaRPr lang="pt-B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57200" y="260648"/>
            <a:ext cx="8686800" cy="838200"/>
          </a:xfrm>
        </p:spPr>
        <p:txBody>
          <a:bodyPr/>
          <a:lstStyle/>
          <a:p>
            <a:r>
              <a:rPr lang="pt-PT" dirty="0" smtClean="0"/>
              <a:t>Características </a:t>
            </a:r>
            <a:endParaRPr lang="pt-BR" dirty="0"/>
          </a:p>
        </p:txBody>
      </p:sp>
      <p:sp>
        <p:nvSpPr>
          <p:cNvPr id="2" name="Espaço Reservado para Conteúdo 1"/>
          <p:cNvSpPr>
            <a:spLocks noGrp="1"/>
          </p:cNvSpPr>
          <p:nvPr>
            <p:ph idx="1"/>
          </p:nvPr>
        </p:nvSpPr>
        <p:spPr/>
        <p:txBody>
          <a:bodyPr>
            <a:normAutofit fontScale="92500"/>
          </a:bodyPr>
          <a:lstStyle/>
          <a:p>
            <a:pPr fontAlgn="base"/>
            <a:r>
              <a:rPr lang="pt-BR" dirty="0" smtClean="0"/>
              <a:t>Objetos comuns do cotidiano são apresentados de uma nova forma e dentro de um contexto artístico;</a:t>
            </a:r>
          </a:p>
          <a:p>
            <a:pPr fontAlgn="base">
              <a:buNone/>
            </a:pPr>
            <a:endParaRPr lang="pt-BR" dirty="0" smtClean="0"/>
          </a:p>
          <a:p>
            <a:pPr fontAlgn="base"/>
            <a:r>
              <a:rPr lang="pt-BR" dirty="0" smtClean="0"/>
              <a:t>- Irreverência artística;</a:t>
            </a:r>
          </a:p>
          <a:p>
            <a:pPr fontAlgn="base">
              <a:buNone/>
            </a:pPr>
            <a:endParaRPr lang="pt-BR" dirty="0" smtClean="0"/>
          </a:p>
          <a:p>
            <a:pPr fontAlgn="base"/>
            <a:r>
              <a:rPr lang="pt-BR" dirty="0" smtClean="0"/>
              <a:t>- Combate às formas de arte institucionalizadas;</a:t>
            </a:r>
          </a:p>
          <a:p>
            <a:pPr fontAlgn="base">
              <a:buNone/>
            </a:pPr>
            <a:endParaRPr lang="pt-BR" dirty="0" smtClean="0"/>
          </a:p>
          <a:p>
            <a:pPr fontAlgn="base"/>
            <a:r>
              <a:rPr lang="pt-BR" dirty="0" smtClean="0"/>
              <a:t>- Crítica ao capitalismo e ao consumismo;</a:t>
            </a:r>
          </a:p>
          <a:p>
            <a:pPr fontAlgn="base"/>
            <a:endParaRPr lang="pt-BR" dirty="0" smtClean="0"/>
          </a:p>
          <a:p>
            <a:pPr fontAlgn="base">
              <a:buNone/>
            </a:pPr>
            <a:endParaRPr lang="pt-BR" dirty="0" smtClean="0"/>
          </a:p>
          <a:p>
            <a:endParaRPr lang="pt-B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1124744"/>
            <a:ext cx="8229600" cy="4882547"/>
          </a:xfrm>
        </p:spPr>
        <p:txBody>
          <a:bodyPr>
            <a:normAutofit fontScale="92500" lnSpcReduction="20000"/>
          </a:bodyPr>
          <a:lstStyle/>
          <a:p>
            <a:pPr fontAlgn="base"/>
            <a:r>
              <a:rPr lang="pt-BR" dirty="0" smtClean="0"/>
              <a:t>- Ênfase no absurdo e nos temas e conteúdos sem lógica;</a:t>
            </a:r>
          </a:p>
          <a:p>
            <a:pPr fontAlgn="base">
              <a:buNone/>
            </a:pPr>
            <a:endParaRPr lang="pt-BR" dirty="0" smtClean="0"/>
          </a:p>
          <a:p>
            <a:pPr fontAlgn="base"/>
            <a:r>
              <a:rPr lang="pt-BR" dirty="0" smtClean="0"/>
              <a:t>- Uso de vários formatos de expressão (objetos do cotidiano, sons, fotografias, poesias, músicas, jornais, </a:t>
            </a:r>
            <a:r>
              <a:rPr lang="pt-BR" dirty="0" err="1" smtClean="0"/>
              <a:t>etc</a:t>
            </a:r>
            <a:r>
              <a:rPr lang="pt-BR" dirty="0" smtClean="0"/>
              <a:t>) na composição das obras de artes plásticas;</a:t>
            </a:r>
          </a:p>
          <a:p>
            <a:pPr fontAlgn="base">
              <a:buNone/>
            </a:pPr>
            <a:endParaRPr lang="pt-BR" dirty="0" smtClean="0"/>
          </a:p>
          <a:p>
            <a:pPr fontAlgn="base"/>
            <a:r>
              <a:rPr lang="pt-BR" dirty="0" smtClean="0"/>
              <a:t>- Forte caráter pessimista e irônico, principalmente com relação aos acontecimentos políticos do mundo.</a:t>
            </a:r>
          </a:p>
          <a:p>
            <a:endParaRPr lang="pt-B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251520" y="260648"/>
            <a:ext cx="8686800" cy="838200"/>
          </a:xfrm>
        </p:spPr>
        <p:txBody>
          <a:bodyPr/>
          <a:lstStyle/>
          <a:p>
            <a:r>
              <a:rPr lang="pt-BR" dirty="0" smtClean="0"/>
              <a:t>Principais artistas dadaístas</a:t>
            </a:r>
            <a:endParaRPr lang="pt-BR" dirty="0"/>
          </a:p>
        </p:txBody>
      </p:sp>
      <p:sp>
        <p:nvSpPr>
          <p:cNvPr id="2" name="Espaço Reservado para Conteúdo 1"/>
          <p:cNvSpPr>
            <a:spLocks noGrp="1"/>
          </p:cNvSpPr>
          <p:nvPr>
            <p:ph idx="1"/>
          </p:nvPr>
        </p:nvSpPr>
        <p:spPr/>
        <p:txBody>
          <a:bodyPr>
            <a:normAutofit/>
          </a:bodyPr>
          <a:lstStyle/>
          <a:p>
            <a:pPr fontAlgn="base"/>
            <a:r>
              <a:rPr lang="pt-BR" dirty="0" smtClean="0"/>
              <a:t>Marcel </a:t>
            </a:r>
            <a:r>
              <a:rPr lang="pt-BR" dirty="0" err="1" smtClean="0"/>
              <a:t>Duchamp</a:t>
            </a:r>
            <a:r>
              <a:rPr lang="pt-BR" dirty="0" smtClean="0"/>
              <a:t> (1886-1968)</a:t>
            </a:r>
          </a:p>
          <a:p>
            <a:pPr fontAlgn="base"/>
            <a:r>
              <a:rPr lang="pt-BR" dirty="0" smtClean="0"/>
              <a:t>Hans </a:t>
            </a:r>
            <a:r>
              <a:rPr lang="pt-BR" dirty="0" err="1" smtClean="0"/>
              <a:t>Arp</a:t>
            </a:r>
            <a:r>
              <a:rPr lang="pt-BR" dirty="0" smtClean="0"/>
              <a:t> (1886-1966)</a:t>
            </a:r>
          </a:p>
          <a:p>
            <a:pPr fontAlgn="base"/>
            <a:r>
              <a:rPr lang="pt-BR" dirty="0" smtClean="0"/>
              <a:t>Francis </a:t>
            </a:r>
            <a:r>
              <a:rPr lang="pt-BR" dirty="0" err="1" smtClean="0"/>
              <a:t>Picabia</a:t>
            </a:r>
            <a:r>
              <a:rPr lang="pt-BR" dirty="0" smtClean="0"/>
              <a:t> (1879-1953)</a:t>
            </a:r>
          </a:p>
          <a:p>
            <a:pPr fontAlgn="base"/>
            <a:r>
              <a:rPr lang="pt-BR" dirty="0" smtClean="0"/>
              <a:t>Max Ernst (1891- 1976)</a:t>
            </a:r>
          </a:p>
          <a:p>
            <a:pPr fontAlgn="base"/>
            <a:r>
              <a:rPr lang="pt-BR" dirty="0" err="1" smtClean="0"/>
              <a:t>Man</a:t>
            </a:r>
            <a:r>
              <a:rPr lang="pt-BR" dirty="0" smtClean="0"/>
              <a:t> Ray (1890- 1976)</a:t>
            </a:r>
          </a:p>
          <a:p>
            <a:pPr fontAlgn="base"/>
            <a:r>
              <a:rPr lang="pt-BR" dirty="0" err="1" smtClean="0"/>
              <a:t>Raoul</a:t>
            </a:r>
            <a:r>
              <a:rPr lang="pt-BR" dirty="0" smtClean="0"/>
              <a:t> </a:t>
            </a:r>
            <a:r>
              <a:rPr lang="pt-BR" dirty="0" err="1" smtClean="0"/>
              <a:t>Hausmann</a:t>
            </a:r>
            <a:r>
              <a:rPr lang="pt-BR" dirty="0" smtClean="0"/>
              <a:t> (1886-1971)</a:t>
            </a:r>
          </a:p>
          <a:p>
            <a:pPr fontAlgn="base"/>
            <a:r>
              <a:rPr lang="pt-BR" dirty="0" smtClean="0"/>
              <a:t>Hugo Ball (1890-1976)</a:t>
            </a:r>
          </a:p>
          <a:p>
            <a:endParaRPr lang="pt-B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fontScale="90000"/>
          </a:bodyPr>
          <a:lstStyle/>
          <a:p>
            <a:r>
              <a:rPr lang="pt-BR" sz="2400" dirty="0" smtClean="0">
                <a:solidFill>
                  <a:schemeClr val="tx1"/>
                </a:solidFill>
              </a:rPr>
              <a:t> </a:t>
            </a:r>
            <a:r>
              <a:rPr lang="fr-FR" sz="2400" dirty="0" smtClean="0">
                <a:solidFill>
                  <a:schemeClr val="tx1"/>
                </a:solidFill>
              </a:rPr>
              <a:t>Marcel Duchamp,</a:t>
            </a:r>
            <a:r>
              <a:rPr lang="fr-FR" sz="2400" b="0" dirty="0" smtClean="0">
                <a:solidFill>
                  <a:schemeClr val="tx1"/>
                </a:solidFill>
              </a:rPr>
              <a:t> 1887-1968, Blainville-Crevon, França</a:t>
            </a:r>
            <a:br>
              <a:rPr lang="fr-FR" sz="2400" b="0" dirty="0" smtClean="0">
                <a:solidFill>
                  <a:schemeClr val="tx1"/>
                </a:solidFill>
              </a:rPr>
            </a:br>
            <a:r>
              <a:rPr lang="fr-FR" sz="2400" dirty="0" smtClean="0">
                <a:solidFill>
                  <a:schemeClr val="tx1"/>
                </a:solidFill>
              </a:rPr>
              <a:t/>
            </a:r>
            <a:br>
              <a:rPr lang="fr-FR" sz="2400" dirty="0" smtClean="0">
                <a:solidFill>
                  <a:schemeClr val="tx1"/>
                </a:solidFill>
              </a:rPr>
            </a:br>
            <a:endParaRPr lang="pt-BR" sz="2400" dirty="0">
              <a:solidFill>
                <a:schemeClr val="tx1"/>
              </a:solidFill>
            </a:endParaRPr>
          </a:p>
        </p:txBody>
      </p:sp>
      <p:sp>
        <p:nvSpPr>
          <p:cNvPr id="2" name="Espaço Reservado para Conteúdo 1"/>
          <p:cNvSpPr>
            <a:spLocks noGrp="1"/>
          </p:cNvSpPr>
          <p:nvPr>
            <p:ph idx="1"/>
          </p:nvPr>
        </p:nvSpPr>
        <p:spPr>
          <a:xfrm>
            <a:off x="5940152" y="1124744"/>
            <a:ext cx="2952328" cy="4882547"/>
          </a:xfrm>
        </p:spPr>
        <p:txBody>
          <a:bodyPr>
            <a:noAutofit/>
          </a:bodyPr>
          <a:lstStyle/>
          <a:p>
            <a:r>
              <a:rPr lang="pt-BR" sz="1400" dirty="0" smtClean="0"/>
              <a:t>Pintor, escultor, poeta francês e um dos precursores da arte conceitual. Cidadão dos Estados Unidos a partir de 1955, e inventor dos </a:t>
            </a:r>
            <a:r>
              <a:rPr lang="pt-BR" sz="1400" i="1" dirty="0" err="1" smtClean="0"/>
              <a:t>ready</a:t>
            </a:r>
            <a:r>
              <a:rPr lang="pt-BR" sz="1400" i="1" dirty="0" smtClean="0"/>
              <a:t> </a:t>
            </a:r>
            <a:r>
              <a:rPr lang="pt-BR" sz="1400" i="1" dirty="0" err="1" smtClean="0"/>
              <a:t>made</a:t>
            </a:r>
            <a:r>
              <a:rPr lang="pt-BR" sz="1400" i="1" dirty="0" smtClean="0"/>
              <a:t>.</a:t>
            </a:r>
            <a:br>
              <a:rPr lang="pt-BR" sz="1400" i="1" dirty="0" smtClean="0"/>
            </a:br>
            <a:r>
              <a:rPr lang="pt-BR" sz="1400" dirty="0" smtClean="0"/>
              <a:t>Seu modo de vida boêmio e paixão pelos jogos de xadrez, dos quais participou em torneios, podem ser vistos ao longo de sua carreira artística, na qual temos obras de inspiração romântica e expressionista, até aquelas de natureza cubista e futurista. Não obstante, </a:t>
            </a:r>
            <a:r>
              <a:rPr lang="pt-BR" sz="1400" dirty="0" err="1" smtClean="0"/>
              <a:t>Duchamp</a:t>
            </a:r>
            <a:r>
              <a:rPr lang="pt-BR" sz="1400" dirty="0" smtClean="0"/>
              <a:t> era contra a “arte </a:t>
            </a:r>
            <a:r>
              <a:rPr lang="pt-BR" sz="1400" dirty="0" err="1" smtClean="0"/>
              <a:t>retiniana</a:t>
            </a:r>
            <a:r>
              <a:rPr lang="pt-BR" sz="1400" dirty="0" smtClean="0"/>
              <a:t>”, ou seja, aquela arte que agrada à vista.</a:t>
            </a:r>
            <a:endParaRPr lang="pt-BR" sz="1400" dirty="0"/>
          </a:p>
        </p:txBody>
      </p:sp>
      <p:pic>
        <p:nvPicPr>
          <p:cNvPr id="52226" name="Picture 2" descr="marcel-duchamp"/>
          <p:cNvPicPr>
            <a:picLocks noChangeAspect="1" noChangeArrowheads="1"/>
          </p:cNvPicPr>
          <p:nvPr/>
        </p:nvPicPr>
        <p:blipFill>
          <a:blip r:embed="rId2" cstate="print"/>
          <a:srcRect/>
          <a:stretch>
            <a:fillRect/>
          </a:stretch>
        </p:blipFill>
        <p:spPr bwMode="auto">
          <a:xfrm>
            <a:off x="611560" y="1340768"/>
            <a:ext cx="5076056" cy="3948044"/>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pt-BR" sz="2800" dirty="0" smtClean="0"/>
              <a:t> Hans </a:t>
            </a:r>
            <a:r>
              <a:rPr lang="pt-BR" sz="2800" dirty="0" err="1" smtClean="0"/>
              <a:t>Arp</a:t>
            </a:r>
            <a:r>
              <a:rPr lang="pt-BR" sz="2800" b="0" dirty="0" smtClean="0"/>
              <a:t>, 1886-1966, </a:t>
            </a:r>
            <a:r>
              <a:rPr lang="pt-BR" sz="2800" b="0" dirty="0" err="1" smtClean="0"/>
              <a:t>Estrasburgo</a:t>
            </a:r>
            <a:r>
              <a:rPr lang="pt-BR" sz="2800" b="0" dirty="0" smtClean="0"/>
              <a:t>, França</a:t>
            </a:r>
            <a:endParaRPr lang="pt-BR" sz="2800" dirty="0"/>
          </a:p>
        </p:txBody>
      </p:sp>
      <p:sp>
        <p:nvSpPr>
          <p:cNvPr id="2" name="Espaço Reservado para Conteúdo 1"/>
          <p:cNvSpPr>
            <a:spLocks noGrp="1"/>
          </p:cNvSpPr>
          <p:nvPr>
            <p:ph idx="1"/>
          </p:nvPr>
        </p:nvSpPr>
        <p:spPr>
          <a:xfrm>
            <a:off x="6012160" y="1196752"/>
            <a:ext cx="2880320" cy="5112568"/>
          </a:xfrm>
        </p:spPr>
        <p:txBody>
          <a:bodyPr>
            <a:noAutofit/>
          </a:bodyPr>
          <a:lstStyle/>
          <a:p>
            <a:r>
              <a:rPr lang="pt-BR" sz="1400" dirty="0" smtClean="0"/>
              <a:t>Figura marcante, peculiar no cenário das Vanguardas </a:t>
            </a:r>
            <a:r>
              <a:rPr lang="pt-BR" sz="1400" dirty="0" err="1" smtClean="0"/>
              <a:t>Européias</a:t>
            </a:r>
            <a:r>
              <a:rPr lang="pt-BR" sz="1400" dirty="0" smtClean="0"/>
              <a:t>; Jean </a:t>
            </a:r>
            <a:r>
              <a:rPr lang="pt-BR" sz="1400" dirty="0" err="1" smtClean="0"/>
              <a:t>Arp</a:t>
            </a:r>
            <a:r>
              <a:rPr lang="pt-BR" sz="1400" dirty="0" smtClean="0"/>
              <a:t> participou do Grupo </a:t>
            </a:r>
            <a:r>
              <a:rPr lang="pt-BR" sz="1400" b="1" dirty="0" smtClean="0"/>
              <a:t>Cavaleiro Azul</a:t>
            </a:r>
            <a:r>
              <a:rPr lang="pt-BR" sz="1400" dirty="0" smtClean="0"/>
              <a:t>, foi importante artista </a:t>
            </a:r>
            <a:r>
              <a:rPr lang="pt-BR" sz="1400" b="1" dirty="0" smtClean="0"/>
              <a:t>Dada</a:t>
            </a:r>
            <a:r>
              <a:rPr lang="pt-BR" sz="1400" dirty="0" smtClean="0"/>
              <a:t>, Surrealista e ligado ao </a:t>
            </a:r>
            <a:r>
              <a:rPr lang="pt-BR" sz="1400" b="1" dirty="0" smtClean="0"/>
              <a:t>Abstracionismo </a:t>
            </a:r>
            <a:r>
              <a:rPr lang="pt-BR" sz="1400" dirty="0" smtClean="0"/>
              <a:t>dos Grupos</a:t>
            </a:r>
            <a:r>
              <a:rPr lang="pt-BR" sz="1400" b="1" dirty="0" smtClean="0"/>
              <a:t> Círculo</a:t>
            </a:r>
            <a:r>
              <a:rPr lang="pt-BR" sz="1400" dirty="0" smtClean="0"/>
              <a:t> e </a:t>
            </a:r>
            <a:r>
              <a:rPr lang="pt-BR" sz="1400" b="1" dirty="0" smtClean="0"/>
              <a:t>Quadrado</a:t>
            </a:r>
            <a:r>
              <a:rPr lang="pt-BR" sz="1400" dirty="0" smtClean="0"/>
              <a:t> e </a:t>
            </a:r>
            <a:r>
              <a:rPr lang="pt-BR" sz="1400" b="1" dirty="0" smtClean="0"/>
              <a:t>Abstração-Criação</a:t>
            </a:r>
            <a:r>
              <a:rPr lang="pt-BR" sz="1400" dirty="0" smtClean="0"/>
              <a:t>.</a:t>
            </a:r>
            <a:br>
              <a:rPr lang="pt-BR" sz="1400" dirty="0" smtClean="0"/>
            </a:br>
            <a:r>
              <a:rPr lang="pt-BR" sz="1400" dirty="0" smtClean="0"/>
              <a:t>Pintor, escultor, artista gráfico e poeta, Jean ou Hans (segundo a forma francesa ou alemã) </a:t>
            </a:r>
            <a:r>
              <a:rPr lang="pt-BR" sz="1400" dirty="0" err="1" smtClean="0"/>
              <a:t>Arp</a:t>
            </a:r>
            <a:r>
              <a:rPr lang="pt-BR" sz="1400" dirty="0" smtClean="0"/>
              <a:t> buscou em sua arte a simplicidade e a pureza das formas.</a:t>
            </a:r>
            <a:br>
              <a:rPr lang="pt-BR" sz="1400" dirty="0" smtClean="0"/>
            </a:br>
            <a:r>
              <a:rPr lang="pt-BR" sz="1400" dirty="0" smtClean="0"/>
              <a:t>Um dos pioneiros da Arte Abstrata, </a:t>
            </a:r>
            <a:r>
              <a:rPr lang="pt-BR" sz="1400" dirty="0" err="1" smtClean="0"/>
              <a:t>Arp</a:t>
            </a:r>
            <a:r>
              <a:rPr lang="pt-BR" sz="1400" dirty="0" smtClean="0"/>
              <a:t> já não se preocupava com a expressão plástica do ser e do objeto, mas com a forma pela forma.</a:t>
            </a:r>
            <a:endParaRPr lang="pt-BR" sz="1400" dirty="0"/>
          </a:p>
        </p:txBody>
      </p:sp>
      <p:pic>
        <p:nvPicPr>
          <p:cNvPr id="58370" name="Picture 2" descr="hans-arp"/>
          <p:cNvPicPr>
            <a:picLocks noChangeAspect="1" noChangeArrowheads="1"/>
          </p:cNvPicPr>
          <p:nvPr/>
        </p:nvPicPr>
        <p:blipFill>
          <a:blip r:embed="rId2" cstate="print"/>
          <a:srcRect/>
          <a:stretch>
            <a:fillRect/>
          </a:stretch>
        </p:blipFill>
        <p:spPr bwMode="auto">
          <a:xfrm>
            <a:off x="-1" y="1556792"/>
            <a:ext cx="5740067" cy="446449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57200" y="260648"/>
            <a:ext cx="8686800" cy="838200"/>
          </a:xfrm>
        </p:spPr>
        <p:txBody>
          <a:bodyPr/>
          <a:lstStyle/>
          <a:p>
            <a:r>
              <a:rPr lang="pt-PT" dirty="0" smtClean="0"/>
              <a:t>Principais Artistas</a:t>
            </a:r>
            <a:endParaRPr lang="pt-BR" dirty="0"/>
          </a:p>
        </p:txBody>
      </p:sp>
      <p:sp>
        <p:nvSpPr>
          <p:cNvPr id="2" name="Espaço Reservado para Conteúdo 1"/>
          <p:cNvSpPr>
            <a:spLocks noGrp="1"/>
          </p:cNvSpPr>
          <p:nvPr>
            <p:ph idx="1"/>
          </p:nvPr>
        </p:nvSpPr>
        <p:spPr/>
        <p:txBody>
          <a:bodyPr/>
          <a:lstStyle/>
          <a:p>
            <a:r>
              <a:rPr lang="pt-BR" dirty="0" smtClean="0"/>
              <a:t>Érico </a:t>
            </a:r>
            <a:r>
              <a:rPr lang="pt-BR" dirty="0" err="1" smtClean="0"/>
              <a:t>Heckel</a:t>
            </a:r>
            <a:r>
              <a:rPr lang="pt-BR" dirty="0" smtClean="0"/>
              <a:t>, </a:t>
            </a:r>
          </a:p>
          <a:p>
            <a:r>
              <a:rPr lang="pt-BR" dirty="0" smtClean="0"/>
              <a:t>Francisco Marc, </a:t>
            </a:r>
          </a:p>
          <a:p>
            <a:r>
              <a:rPr lang="pt-BR" dirty="0" smtClean="0"/>
              <a:t>Paul </a:t>
            </a:r>
            <a:r>
              <a:rPr lang="pt-BR" dirty="0" err="1" smtClean="0"/>
              <a:t>Klee</a:t>
            </a:r>
            <a:r>
              <a:rPr lang="pt-BR" dirty="0" smtClean="0"/>
              <a:t>, </a:t>
            </a:r>
          </a:p>
          <a:p>
            <a:r>
              <a:rPr lang="pt-BR" dirty="0" smtClean="0"/>
              <a:t>George </a:t>
            </a:r>
            <a:r>
              <a:rPr lang="pt-BR" dirty="0" err="1" smtClean="0"/>
              <a:t>Grosz</a:t>
            </a:r>
            <a:r>
              <a:rPr lang="pt-BR" dirty="0" smtClean="0"/>
              <a:t>, </a:t>
            </a:r>
          </a:p>
          <a:p>
            <a:r>
              <a:rPr lang="pt-BR" dirty="0" smtClean="0"/>
              <a:t>Max </a:t>
            </a:r>
            <a:r>
              <a:rPr lang="pt-BR" dirty="0" err="1" smtClean="0"/>
              <a:t>Beckmann</a:t>
            </a:r>
            <a:r>
              <a:rPr lang="pt-BR" dirty="0" smtClean="0"/>
              <a:t>.</a:t>
            </a:r>
            <a:endParaRPr lang="pt-B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57200" y="274638"/>
            <a:ext cx="8229600" cy="490066"/>
          </a:xfrm>
        </p:spPr>
        <p:txBody>
          <a:bodyPr>
            <a:normAutofit/>
          </a:bodyPr>
          <a:lstStyle/>
          <a:p>
            <a:r>
              <a:rPr lang="pt-BR" sz="2400" dirty="0" smtClean="0"/>
              <a:t> </a:t>
            </a:r>
            <a:r>
              <a:rPr lang="pt-BR" sz="2400" dirty="0" err="1" smtClean="0"/>
              <a:t>Raoul</a:t>
            </a:r>
            <a:r>
              <a:rPr lang="pt-BR" sz="2400" dirty="0" smtClean="0"/>
              <a:t> </a:t>
            </a:r>
            <a:r>
              <a:rPr lang="pt-BR" sz="2400" dirty="0" err="1" smtClean="0"/>
              <a:t>Hausmann</a:t>
            </a:r>
            <a:r>
              <a:rPr lang="pt-BR" sz="2400" b="0" dirty="0" smtClean="0"/>
              <a:t>, 1886-1971, </a:t>
            </a:r>
            <a:r>
              <a:rPr lang="pt-BR" sz="2400" dirty="0" smtClean="0"/>
              <a:t>Viena, Áustria</a:t>
            </a:r>
            <a:endParaRPr lang="pt-BR" sz="2400" dirty="0"/>
          </a:p>
        </p:txBody>
      </p:sp>
      <p:sp>
        <p:nvSpPr>
          <p:cNvPr id="2" name="Espaço Reservado para Conteúdo 1"/>
          <p:cNvSpPr>
            <a:spLocks noGrp="1"/>
          </p:cNvSpPr>
          <p:nvPr>
            <p:ph idx="1"/>
          </p:nvPr>
        </p:nvSpPr>
        <p:spPr>
          <a:xfrm>
            <a:off x="5940152" y="1196752"/>
            <a:ext cx="2973016" cy="5242587"/>
          </a:xfrm>
        </p:spPr>
        <p:txBody>
          <a:bodyPr>
            <a:normAutofit/>
          </a:bodyPr>
          <a:lstStyle/>
          <a:p>
            <a:r>
              <a:rPr lang="pt-BR" sz="1800" dirty="0" smtClean="0"/>
              <a:t>Foi um artista plástico, poeta e romancista austríaco. Com o pseudônimo </a:t>
            </a:r>
            <a:r>
              <a:rPr lang="pt-BR" sz="1800" i="1" dirty="0" smtClean="0"/>
              <a:t>Der </a:t>
            </a:r>
            <a:r>
              <a:rPr lang="pt-BR" sz="1800" i="1" dirty="0" err="1" smtClean="0"/>
              <a:t>Dadasophe</a:t>
            </a:r>
            <a:r>
              <a:rPr lang="pt-BR" sz="1800" dirty="0" smtClean="0"/>
              <a:t> exerceu um destacado papel como dadaísta, participando dos grupos de Zurique e posteriormente de Berlim. Foi crítico às instituições da Alemanha durante os anos transcorridos entre as duas guerras mundiais.</a:t>
            </a:r>
            <a:endParaRPr lang="pt-BR" sz="1800" dirty="0"/>
          </a:p>
        </p:txBody>
      </p:sp>
      <p:pic>
        <p:nvPicPr>
          <p:cNvPr id="59394" name="Picture 2" descr="raoul-hausmann"/>
          <p:cNvPicPr>
            <a:picLocks noChangeAspect="1" noChangeArrowheads="1"/>
          </p:cNvPicPr>
          <p:nvPr/>
        </p:nvPicPr>
        <p:blipFill>
          <a:blip r:embed="rId2" cstate="print"/>
          <a:srcRect/>
          <a:stretch>
            <a:fillRect/>
          </a:stretch>
        </p:blipFill>
        <p:spPr bwMode="auto">
          <a:xfrm>
            <a:off x="0" y="908720"/>
            <a:ext cx="5554902" cy="432048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pt-BR" sz="2800" dirty="0" smtClean="0"/>
              <a:t>Francis </a:t>
            </a:r>
            <a:r>
              <a:rPr lang="pt-BR" sz="2800" dirty="0" err="1" smtClean="0"/>
              <a:t>Picabia</a:t>
            </a:r>
            <a:r>
              <a:rPr lang="pt-BR" sz="2800" b="0" dirty="0" smtClean="0"/>
              <a:t>, 1879-1953, Paris, França</a:t>
            </a:r>
            <a:endParaRPr lang="pt-BR" sz="2800" dirty="0"/>
          </a:p>
        </p:txBody>
      </p:sp>
      <p:sp>
        <p:nvSpPr>
          <p:cNvPr id="2" name="Espaço Reservado para Conteúdo 1"/>
          <p:cNvSpPr>
            <a:spLocks noGrp="1"/>
          </p:cNvSpPr>
          <p:nvPr>
            <p:ph idx="1"/>
          </p:nvPr>
        </p:nvSpPr>
        <p:spPr>
          <a:xfrm>
            <a:off x="6516216" y="1340768"/>
            <a:ext cx="2170584" cy="4666523"/>
          </a:xfrm>
        </p:spPr>
        <p:txBody>
          <a:bodyPr>
            <a:normAutofit fontScale="32500" lnSpcReduction="20000"/>
          </a:bodyPr>
          <a:lstStyle/>
          <a:p>
            <a:r>
              <a:rPr lang="pt-BR" dirty="0" smtClean="0"/>
              <a:t>Foi um pintor e poeta francês. Recebeu uma forte influência do impressionismo e do </a:t>
            </a:r>
            <a:r>
              <a:rPr lang="pt-BR" dirty="0" err="1" smtClean="0"/>
              <a:t>fauvismo</a:t>
            </a:r>
            <a:r>
              <a:rPr lang="pt-BR" dirty="0" smtClean="0"/>
              <a:t>, em especial de </a:t>
            </a:r>
            <a:r>
              <a:rPr lang="pt-BR" dirty="0" err="1" smtClean="0"/>
              <a:t>la</a:t>
            </a:r>
            <a:r>
              <a:rPr lang="pt-BR" dirty="0" smtClean="0"/>
              <a:t> obra de Picasso e </a:t>
            </a:r>
            <a:r>
              <a:rPr lang="pt-BR" dirty="0" err="1" smtClean="0"/>
              <a:t>Sisley</a:t>
            </a:r>
            <a:r>
              <a:rPr lang="pt-BR" dirty="0" smtClean="0"/>
              <a:t>. De 1909 a 1911 esteve vinculado ao cubismo e foi membro do grupo “</a:t>
            </a:r>
            <a:r>
              <a:rPr lang="pt-BR" dirty="0" err="1" smtClean="0"/>
              <a:t>Puteaux</a:t>
            </a:r>
            <a:r>
              <a:rPr lang="pt-BR" dirty="0" smtClean="0"/>
              <a:t>”, onde conheceu os irmãos Marcel </a:t>
            </a:r>
            <a:r>
              <a:rPr lang="pt-BR" dirty="0" err="1" smtClean="0"/>
              <a:t>Duchamp</a:t>
            </a:r>
            <a:r>
              <a:rPr lang="pt-BR" dirty="0" smtClean="0"/>
              <a:t>, Jacques </a:t>
            </a:r>
            <a:r>
              <a:rPr lang="pt-BR" dirty="0" err="1" smtClean="0"/>
              <a:t>Villon</a:t>
            </a:r>
            <a:r>
              <a:rPr lang="pt-BR" dirty="0" smtClean="0"/>
              <a:t>, Suzanne </a:t>
            </a:r>
            <a:r>
              <a:rPr lang="pt-BR" dirty="0" err="1" smtClean="0"/>
              <a:t>Duchamp</a:t>
            </a:r>
            <a:r>
              <a:rPr lang="pt-BR" dirty="0" smtClean="0"/>
              <a:t> e Raymond </a:t>
            </a:r>
            <a:r>
              <a:rPr lang="pt-BR" dirty="0" err="1" smtClean="0"/>
              <a:t>Duchamp-Villon</a:t>
            </a:r>
            <a:r>
              <a:rPr lang="pt-BR" dirty="0" smtClean="0"/>
              <a:t>. Em 1913 viajou aos Estados Unidos, onde entrou em contato com o fotógrafo Alfred </a:t>
            </a:r>
            <a:r>
              <a:rPr lang="pt-BR" dirty="0" err="1" smtClean="0"/>
              <a:t>Stieglitz</a:t>
            </a:r>
            <a:r>
              <a:rPr lang="pt-BR" dirty="0" smtClean="0"/>
              <a:t> e o grupo </a:t>
            </a:r>
            <a:r>
              <a:rPr lang="pt-BR" dirty="0" err="1" smtClean="0"/>
              <a:t>dadá</a:t>
            </a:r>
            <a:r>
              <a:rPr lang="pt-BR" dirty="0" smtClean="0"/>
              <a:t> estadunidense. Em Barcelona, publicou o primeiro número de sua revista dadaísta “391” (1916) contando com colaboradores como Apollinaire, Tristan </a:t>
            </a:r>
            <a:r>
              <a:rPr lang="pt-BR" dirty="0" err="1" smtClean="0"/>
              <a:t>Tzara</a:t>
            </a:r>
            <a:r>
              <a:rPr lang="pt-BR" dirty="0" smtClean="0"/>
              <a:t>, </a:t>
            </a:r>
            <a:r>
              <a:rPr lang="pt-BR" dirty="0" err="1" smtClean="0"/>
              <a:t>Man</a:t>
            </a:r>
            <a:r>
              <a:rPr lang="pt-BR" dirty="0" smtClean="0"/>
              <a:t> Ray e </a:t>
            </a:r>
            <a:r>
              <a:rPr lang="pt-BR" dirty="0" err="1" smtClean="0"/>
              <a:t>Arp</a:t>
            </a:r>
            <a:r>
              <a:rPr lang="pt-BR" dirty="0" smtClean="0"/>
              <a:t>. Após passar um período na Costa Azul com uma forte presença surrealista, regressa a Paris e cria com André Breton a revista “491”</a:t>
            </a:r>
            <a:endParaRPr lang="pt-BR" dirty="0"/>
          </a:p>
        </p:txBody>
      </p:sp>
      <p:pic>
        <p:nvPicPr>
          <p:cNvPr id="60418" name="Picture 2" descr="francis-picabia"/>
          <p:cNvPicPr>
            <a:picLocks noChangeAspect="1" noChangeArrowheads="1"/>
          </p:cNvPicPr>
          <p:nvPr/>
        </p:nvPicPr>
        <p:blipFill>
          <a:blip r:embed="rId2" cstate="print"/>
          <a:srcRect/>
          <a:stretch>
            <a:fillRect/>
          </a:stretch>
        </p:blipFill>
        <p:spPr bwMode="auto">
          <a:xfrm>
            <a:off x="0" y="1124744"/>
            <a:ext cx="6260349" cy="486916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de-DE" sz="2800" dirty="0" smtClean="0"/>
              <a:t>Max Ernst,</a:t>
            </a:r>
            <a:r>
              <a:rPr lang="de-DE" sz="2800" b="0" dirty="0" smtClean="0"/>
              <a:t> 1891-1976, Brühl, Alemanha</a:t>
            </a:r>
            <a:endParaRPr lang="pt-BR" sz="2800" dirty="0"/>
          </a:p>
        </p:txBody>
      </p:sp>
      <p:sp>
        <p:nvSpPr>
          <p:cNvPr id="2" name="Espaço Reservado para Conteúdo 1"/>
          <p:cNvSpPr>
            <a:spLocks noGrp="1"/>
          </p:cNvSpPr>
          <p:nvPr>
            <p:ph idx="1"/>
          </p:nvPr>
        </p:nvSpPr>
        <p:spPr>
          <a:xfrm>
            <a:off x="6228184" y="1481328"/>
            <a:ext cx="2458616" cy="4525963"/>
          </a:xfrm>
        </p:spPr>
        <p:txBody>
          <a:bodyPr>
            <a:normAutofit fontScale="62500" lnSpcReduction="20000"/>
          </a:bodyPr>
          <a:lstStyle/>
          <a:p>
            <a:r>
              <a:rPr lang="pt-BR" dirty="0" smtClean="0"/>
              <a:t>Max Ernst foi um pintor alemão, naturalizado norte-americano e depois francês. Também praticou a poesia. Em 1914 Ernst veio a conhecer o surrealismo através de um grande pintor surrealista, Jean </a:t>
            </a:r>
            <a:r>
              <a:rPr lang="pt-BR" dirty="0" err="1" smtClean="0"/>
              <a:t>Arp</a:t>
            </a:r>
            <a:r>
              <a:rPr lang="pt-BR" dirty="0" smtClean="0"/>
              <a:t>, pelo qual manteve a amizade pela vida inteira.</a:t>
            </a:r>
            <a:endParaRPr lang="pt-BR" dirty="0"/>
          </a:p>
        </p:txBody>
      </p:sp>
      <p:pic>
        <p:nvPicPr>
          <p:cNvPr id="61442" name="Picture 2" descr="max-ernst-900x700"/>
          <p:cNvPicPr>
            <a:picLocks noChangeAspect="1" noChangeArrowheads="1"/>
          </p:cNvPicPr>
          <p:nvPr/>
        </p:nvPicPr>
        <p:blipFill>
          <a:blip r:embed="rId2" cstate="print"/>
          <a:srcRect/>
          <a:stretch>
            <a:fillRect/>
          </a:stretch>
        </p:blipFill>
        <p:spPr bwMode="auto">
          <a:xfrm>
            <a:off x="0" y="1268760"/>
            <a:ext cx="5940152" cy="4620118"/>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Autofit/>
          </a:bodyPr>
          <a:lstStyle/>
          <a:p>
            <a:r>
              <a:rPr lang="pt-BR" sz="2400" dirty="0" err="1" smtClean="0"/>
              <a:t>Man</a:t>
            </a:r>
            <a:r>
              <a:rPr lang="pt-BR" sz="2400" dirty="0" smtClean="0"/>
              <a:t> Ray</a:t>
            </a:r>
            <a:r>
              <a:rPr lang="pt-BR" sz="2400" b="0" dirty="0" smtClean="0"/>
              <a:t>, 1890-1976, Filadélfia, Pensilvânia, EUA</a:t>
            </a:r>
            <a:br>
              <a:rPr lang="pt-BR" sz="2400" b="0" dirty="0" smtClean="0"/>
            </a:br>
            <a:r>
              <a:rPr lang="pt-BR" sz="2400" dirty="0" smtClean="0"/>
              <a:t/>
            </a:r>
            <a:br>
              <a:rPr lang="pt-BR" sz="2400" dirty="0" smtClean="0"/>
            </a:br>
            <a:endParaRPr lang="pt-BR" sz="2400" dirty="0"/>
          </a:p>
        </p:txBody>
      </p:sp>
      <p:sp>
        <p:nvSpPr>
          <p:cNvPr id="2" name="Espaço Reservado para Conteúdo 1"/>
          <p:cNvSpPr>
            <a:spLocks noGrp="1"/>
          </p:cNvSpPr>
          <p:nvPr>
            <p:ph idx="1"/>
          </p:nvPr>
        </p:nvSpPr>
        <p:spPr>
          <a:xfrm>
            <a:off x="251520" y="4869160"/>
            <a:ext cx="8435280" cy="1512168"/>
          </a:xfrm>
        </p:spPr>
        <p:txBody>
          <a:bodyPr>
            <a:normAutofit fontScale="47500" lnSpcReduction="20000"/>
          </a:bodyPr>
          <a:lstStyle/>
          <a:p>
            <a:r>
              <a:rPr lang="pt-BR" dirty="0" smtClean="0"/>
              <a:t>Fotógrafo, pintor e anarquista, foi um dos nomes mais importantes do movimento da década de 1920, responsável por inovações artísticas na fotografia. Estudou arquitetura, engenharia e artes plásticas, começou a pintar quando era jovem. Em 1915 conheceu o pintor francês Marcel </a:t>
            </a:r>
            <a:r>
              <a:rPr lang="pt-BR" dirty="0" err="1" smtClean="0"/>
              <a:t>Duchamp</a:t>
            </a:r>
            <a:r>
              <a:rPr lang="pt-BR" dirty="0" smtClean="0"/>
              <a:t>, com quem fundou o grupo </a:t>
            </a:r>
            <a:r>
              <a:rPr lang="pt-BR" dirty="0" err="1" smtClean="0"/>
              <a:t>dadá</a:t>
            </a:r>
            <a:r>
              <a:rPr lang="pt-BR" dirty="0" smtClean="0"/>
              <a:t> nova-iorquino. Para produzir suas obras, utilizou a </a:t>
            </a:r>
            <a:r>
              <a:rPr lang="pt-BR" dirty="0" err="1" smtClean="0"/>
              <a:t>raiografia</a:t>
            </a:r>
            <a:r>
              <a:rPr lang="pt-BR" dirty="0" smtClean="0"/>
              <a:t> ou </a:t>
            </a:r>
            <a:r>
              <a:rPr lang="pt-BR" i="1" dirty="0" err="1" smtClean="0"/>
              <a:t>fotograma</a:t>
            </a:r>
            <a:r>
              <a:rPr lang="pt-BR" dirty="0" err="1" smtClean="0"/>
              <a:t>para</a:t>
            </a:r>
            <a:r>
              <a:rPr lang="pt-BR" dirty="0" smtClean="0"/>
              <a:t> criar imagens abstratas (obtidas sem o auxílio da câmara) mas com a exposição à luz de objetos previamente dispersos sobre o papel fotográfico.</a:t>
            </a:r>
            <a:endParaRPr lang="pt-BR" dirty="0"/>
          </a:p>
        </p:txBody>
      </p:sp>
      <p:pic>
        <p:nvPicPr>
          <p:cNvPr id="62466" name="Picture 2" descr="Man Ray"/>
          <p:cNvPicPr>
            <a:picLocks noChangeAspect="1" noChangeArrowheads="1"/>
          </p:cNvPicPr>
          <p:nvPr/>
        </p:nvPicPr>
        <p:blipFill>
          <a:blip r:embed="rId2" cstate="print"/>
          <a:srcRect/>
          <a:stretch>
            <a:fillRect/>
          </a:stretch>
        </p:blipFill>
        <p:spPr bwMode="auto">
          <a:xfrm>
            <a:off x="395536" y="836712"/>
            <a:ext cx="8316416" cy="3908715"/>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57200" y="332656"/>
            <a:ext cx="8686800" cy="838200"/>
          </a:xfrm>
        </p:spPr>
        <p:txBody>
          <a:bodyPr/>
          <a:lstStyle/>
          <a:p>
            <a:r>
              <a:rPr lang="pt-PT" dirty="0" smtClean="0"/>
              <a:t>Surrealismo (Paris 1924)</a:t>
            </a:r>
            <a:endParaRPr lang="pt-BR" dirty="0"/>
          </a:p>
        </p:txBody>
      </p:sp>
      <p:sp>
        <p:nvSpPr>
          <p:cNvPr id="2" name="Espaço Reservado para Conteúdo 1"/>
          <p:cNvSpPr>
            <a:spLocks noGrp="1"/>
          </p:cNvSpPr>
          <p:nvPr>
            <p:ph idx="1"/>
          </p:nvPr>
        </p:nvSpPr>
        <p:spPr/>
        <p:txBody>
          <a:bodyPr>
            <a:normAutofit lnSpcReduction="10000"/>
          </a:bodyPr>
          <a:lstStyle/>
          <a:p>
            <a:r>
              <a:rPr lang="pt-BR" dirty="0" smtClean="0"/>
              <a:t>Sonhos, fantasias, devaneios, inconsciência, ausência de lógica, formaram as bases das criações do </a:t>
            </a:r>
            <a:r>
              <a:rPr lang="pt-BR" b="1" dirty="0" smtClean="0"/>
              <a:t>movimento surrealista</a:t>
            </a:r>
            <a:r>
              <a:rPr lang="pt-BR" dirty="0" smtClean="0"/>
              <a:t>. </a:t>
            </a:r>
          </a:p>
          <a:p>
            <a:r>
              <a:rPr lang="pt-BR" dirty="0" smtClean="0"/>
              <a:t>Fundado em Paris em 1924 o </a:t>
            </a:r>
            <a:r>
              <a:rPr lang="pt-BR" b="1" dirty="0" smtClean="0"/>
              <a:t>Surrealismo</a:t>
            </a:r>
            <a:r>
              <a:rPr lang="pt-BR" dirty="0" smtClean="0"/>
              <a:t> engrossou os movimentos de vanguardas do início do século XX. André Breton foi seu principal porta-voz e lançou, naquele mesmo ano, o primeiro e principal manifesto -</a:t>
            </a:r>
            <a:endParaRPr lang="pt-B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a:bodyPr>
          <a:lstStyle/>
          <a:p>
            <a:r>
              <a:rPr lang="pt-BR" dirty="0" smtClean="0"/>
              <a:t>o </a:t>
            </a:r>
            <a:r>
              <a:rPr lang="pt-BR" i="1" dirty="0" smtClean="0"/>
              <a:t>Manifesto Surrealista</a:t>
            </a:r>
            <a:r>
              <a:rPr lang="pt-BR" dirty="0" smtClean="0"/>
              <a:t>. Entre seus mais marcantes expoentes nas Artes Plásticas estão: </a:t>
            </a:r>
            <a:endParaRPr lang="pt-B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u="sng" dirty="0" smtClean="0">
                <a:hlinkClick r:id="rId2"/>
              </a:rPr>
              <a:t>Salvador Dali</a:t>
            </a:r>
            <a:r>
              <a:rPr lang="pt-BR" dirty="0" smtClean="0"/>
              <a:t> (1904-1986), Max Ernst (1891-1976), René </a:t>
            </a:r>
            <a:r>
              <a:rPr lang="pt-BR" dirty="0" err="1" smtClean="0"/>
              <a:t>Magritte</a:t>
            </a:r>
            <a:r>
              <a:rPr lang="pt-BR" dirty="0" smtClean="0"/>
              <a:t> (1898-1967), André </a:t>
            </a:r>
            <a:r>
              <a:rPr lang="pt-BR" dirty="0" err="1" smtClean="0"/>
              <a:t>Masson</a:t>
            </a:r>
            <a:r>
              <a:rPr lang="pt-BR" dirty="0" smtClean="0"/>
              <a:t> (1896-1987), Joan Miró (1893-1983). Alguns críticos e autores da arte associam o nome de </a:t>
            </a:r>
            <a:r>
              <a:rPr lang="pt-BR" u="sng" dirty="0" smtClean="0">
                <a:hlinkClick r:id="rId3"/>
              </a:rPr>
              <a:t>Frida </a:t>
            </a:r>
            <a:r>
              <a:rPr lang="pt-BR" u="sng" dirty="0" err="1" smtClean="0">
                <a:hlinkClick r:id="rId3"/>
              </a:rPr>
              <a:t>Kahlo</a:t>
            </a:r>
            <a:r>
              <a:rPr lang="pt-BR" dirty="0" smtClean="0"/>
              <a:t> (1907-1954) ao movimento Surrealista, no entanto a própria artista não se considerava uma surrealista, pois estava interessada em retratar suas dores e tragédias pessoais.</a:t>
            </a:r>
            <a:endParaRPr lang="pt-B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57200" y="332656"/>
            <a:ext cx="8686800" cy="838200"/>
          </a:xfrm>
        </p:spPr>
        <p:txBody>
          <a:bodyPr/>
          <a:lstStyle/>
          <a:p>
            <a:r>
              <a:rPr lang="pt-PT" dirty="0" smtClean="0"/>
              <a:t>Abstracionismo</a:t>
            </a:r>
            <a:endParaRPr lang="pt-BR" dirty="0"/>
          </a:p>
        </p:txBody>
      </p:sp>
      <p:sp>
        <p:nvSpPr>
          <p:cNvPr id="2" name="Espaço Reservado para Conteúdo 1"/>
          <p:cNvSpPr>
            <a:spLocks noGrp="1"/>
          </p:cNvSpPr>
          <p:nvPr>
            <p:ph idx="1"/>
          </p:nvPr>
        </p:nvSpPr>
        <p:spPr/>
        <p:txBody>
          <a:bodyPr>
            <a:normAutofit lnSpcReduction="10000"/>
          </a:bodyPr>
          <a:lstStyle/>
          <a:p>
            <a:r>
              <a:rPr lang="pt-BR" dirty="0" smtClean="0"/>
              <a:t>O “</a:t>
            </a:r>
            <a:r>
              <a:rPr lang="pt-BR" b="1" dirty="0" smtClean="0"/>
              <a:t>Abstracionismo</a:t>
            </a:r>
            <a:r>
              <a:rPr lang="pt-BR" dirty="0" smtClean="0"/>
              <a:t>” ou “</a:t>
            </a:r>
            <a:r>
              <a:rPr lang="pt-BR" b="1" dirty="0" smtClean="0"/>
              <a:t>Arte Abstrata</a:t>
            </a:r>
            <a:r>
              <a:rPr lang="pt-BR" dirty="0" smtClean="0"/>
              <a:t>” é um estilo artístico moderno das artes visuais que priorizam as formas abstratas em detrimento dos objetos e/ou figuras que representam algo da nossa própria realidade. Dessa forma, podemos dizer que a arte abstrata ou o abstracionismo é uma obra “não representacional”, ao contrário da </a:t>
            </a:r>
            <a:r>
              <a:rPr lang="pt-BR" b="1" dirty="0" smtClean="0"/>
              <a:t>arte figurativa,</a:t>
            </a:r>
            <a:r>
              <a:rPr lang="pt-BR" dirty="0" smtClean="0"/>
              <a:t> expressa por meio de figuras que imitam a natureza.</a:t>
            </a:r>
            <a:endParaRPr lang="pt-B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endParaRPr lang="pt-BR"/>
          </a:p>
        </p:txBody>
      </p:sp>
      <p:sp>
        <p:nvSpPr>
          <p:cNvPr id="2" name="Espaço Reservado para Conteúdo 1"/>
          <p:cNvSpPr>
            <a:spLocks noGrp="1"/>
          </p:cNvSpPr>
          <p:nvPr>
            <p:ph idx="1"/>
          </p:nvPr>
        </p:nvSpPr>
        <p:spPr>
          <a:xfrm>
            <a:off x="6300192" y="1481328"/>
            <a:ext cx="2386608" cy="4525963"/>
          </a:xfrm>
        </p:spPr>
        <p:txBody>
          <a:bodyPr/>
          <a:lstStyle/>
          <a:p>
            <a:endParaRPr lang="pt-BR" dirty="0"/>
          </a:p>
        </p:txBody>
      </p:sp>
      <p:pic>
        <p:nvPicPr>
          <p:cNvPr id="63490" name="Picture 2" descr="O abstracionismo"/>
          <p:cNvPicPr>
            <a:picLocks noChangeAspect="1" noChangeArrowheads="1"/>
          </p:cNvPicPr>
          <p:nvPr/>
        </p:nvPicPr>
        <p:blipFill>
          <a:blip r:embed="rId2" cstate="print"/>
          <a:srcRect/>
          <a:stretch>
            <a:fillRect/>
          </a:stretch>
        </p:blipFill>
        <p:spPr bwMode="auto">
          <a:xfrm>
            <a:off x="467544" y="1556792"/>
            <a:ext cx="4824536" cy="3377175"/>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referências</a:t>
            </a:r>
            <a:endParaRPr lang="pt-BR" dirty="0"/>
          </a:p>
        </p:txBody>
      </p:sp>
      <p:sp>
        <p:nvSpPr>
          <p:cNvPr id="3" name="Espaço Reservado para Conteúdo 2"/>
          <p:cNvSpPr>
            <a:spLocks noGrp="1"/>
          </p:cNvSpPr>
          <p:nvPr>
            <p:ph idx="1"/>
          </p:nvPr>
        </p:nvSpPr>
        <p:spPr/>
        <p:txBody>
          <a:bodyPr/>
          <a:lstStyle/>
          <a:p>
            <a:r>
              <a:rPr lang="pt-BR" dirty="0" smtClean="0">
                <a:hlinkClick r:id="rId2"/>
              </a:rPr>
              <a:t>http://www.auladearte.com.br/historia_da_arte/van_gogh.htm#ixzz4ohK1dp90</a:t>
            </a:r>
            <a:r>
              <a:rPr lang="pt-BR" dirty="0" smtClean="0"/>
              <a:t> </a:t>
            </a:r>
            <a:br>
              <a:rPr lang="pt-BR" dirty="0" smtClean="0"/>
            </a:br>
            <a:r>
              <a:rPr lang="pt-BR" dirty="0" err="1" smtClean="0"/>
              <a:t>Under</a:t>
            </a:r>
            <a:r>
              <a:rPr lang="pt-BR" dirty="0" smtClean="0"/>
              <a:t> </a:t>
            </a:r>
            <a:r>
              <a:rPr lang="pt-BR" dirty="0" err="1" smtClean="0"/>
              <a:t>Creative</a:t>
            </a:r>
            <a:r>
              <a:rPr lang="pt-BR" dirty="0" smtClean="0"/>
              <a:t> </a:t>
            </a:r>
            <a:r>
              <a:rPr lang="pt-BR" dirty="0" err="1" smtClean="0"/>
              <a:t>Commons</a:t>
            </a:r>
            <a:r>
              <a:rPr lang="pt-BR" dirty="0" smtClean="0"/>
              <a:t> </a:t>
            </a:r>
            <a:r>
              <a:rPr lang="pt-BR" dirty="0" err="1" smtClean="0"/>
              <a:t>License</a:t>
            </a:r>
            <a:r>
              <a:rPr lang="pt-BR" dirty="0" smtClean="0"/>
              <a:t>: </a:t>
            </a:r>
            <a:r>
              <a:rPr lang="pt-BR" dirty="0" err="1" smtClean="0">
                <a:hlinkClick r:id="rId3"/>
              </a:rPr>
              <a:t>Attribution</a:t>
            </a:r>
            <a:r>
              <a:rPr lang="pt-BR" dirty="0" smtClean="0">
                <a:hlinkClick r:id="rId3"/>
              </a:rPr>
              <a:t> </a:t>
            </a:r>
            <a:r>
              <a:rPr lang="pt-BR" dirty="0" err="1" smtClean="0">
                <a:hlinkClick r:id="rId3"/>
              </a:rPr>
              <a:t>Share</a:t>
            </a:r>
            <a:r>
              <a:rPr lang="pt-BR" dirty="0" smtClean="0">
                <a:hlinkClick r:id="rId3"/>
              </a:rPr>
              <a:t> </a:t>
            </a:r>
            <a:r>
              <a:rPr lang="pt-BR" dirty="0" err="1" smtClean="0">
                <a:hlinkClick r:id="rId3"/>
              </a:rPr>
              <a:t>Alike</a:t>
            </a:r>
            <a:endParaRPr lang="pt-BR" dirty="0" smtClean="0"/>
          </a:p>
          <a:p>
            <a:endParaRPr lang="pt-B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57200" y="274638"/>
            <a:ext cx="8229600" cy="994122"/>
          </a:xfrm>
        </p:spPr>
        <p:txBody>
          <a:bodyPr/>
          <a:lstStyle/>
          <a:p>
            <a:r>
              <a:rPr lang="pt-PT" dirty="0" smtClean="0"/>
              <a:t>Edvard Munch (1863-1944)</a:t>
            </a:r>
            <a:endParaRPr lang="pt-BR" dirty="0"/>
          </a:p>
        </p:txBody>
      </p:sp>
      <p:sp>
        <p:nvSpPr>
          <p:cNvPr id="2" name="Espaço Reservado para Conteúdo 1"/>
          <p:cNvSpPr>
            <a:spLocks noGrp="1"/>
          </p:cNvSpPr>
          <p:nvPr>
            <p:ph idx="1"/>
          </p:nvPr>
        </p:nvSpPr>
        <p:spPr>
          <a:xfrm>
            <a:off x="395536" y="1412776"/>
            <a:ext cx="4320480" cy="4680520"/>
          </a:xfrm>
        </p:spPr>
        <p:txBody>
          <a:bodyPr>
            <a:noAutofit/>
          </a:bodyPr>
          <a:lstStyle/>
          <a:p>
            <a:r>
              <a:rPr lang="pt-BR" sz="2400" dirty="0" smtClean="0"/>
              <a:t>Considerado o precursor do Expressionismo.</a:t>
            </a:r>
          </a:p>
          <a:p>
            <a:endParaRPr lang="pt-BR" sz="2400" dirty="0" smtClean="0"/>
          </a:p>
          <a:p>
            <a:endParaRPr lang="pt-BR" sz="2400" dirty="0" smtClean="0"/>
          </a:p>
          <a:p>
            <a:endParaRPr lang="pt-BR" sz="2400" dirty="0"/>
          </a:p>
        </p:txBody>
      </p:sp>
      <p:pic>
        <p:nvPicPr>
          <p:cNvPr id="3074" name="Picture 2"/>
          <p:cNvPicPr>
            <a:picLocks noChangeAspect="1" noChangeArrowheads="1"/>
          </p:cNvPicPr>
          <p:nvPr/>
        </p:nvPicPr>
        <p:blipFill>
          <a:blip r:embed="rId2" cstate="print"/>
          <a:srcRect/>
          <a:stretch>
            <a:fillRect/>
          </a:stretch>
        </p:blipFill>
        <p:spPr bwMode="auto">
          <a:xfrm>
            <a:off x="5004048" y="1268760"/>
            <a:ext cx="3744416" cy="52421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fontScale="90000"/>
          </a:bodyPr>
          <a:lstStyle/>
          <a:p>
            <a:r>
              <a:rPr lang="pt-BR" dirty="0" smtClean="0"/>
              <a:t>Estilo artístico</a:t>
            </a:r>
            <a:br>
              <a:rPr lang="pt-BR" dirty="0" smtClean="0"/>
            </a:br>
            <a:endParaRPr lang="pt-BR" dirty="0"/>
          </a:p>
        </p:txBody>
      </p:sp>
      <p:sp>
        <p:nvSpPr>
          <p:cNvPr id="2" name="Espaço Reservado para Conteúdo 1"/>
          <p:cNvSpPr>
            <a:spLocks noGrp="1"/>
          </p:cNvSpPr>
          <p:nvPr>
            <p:ph idx="1"/>
          </p:nvPr>
        </p:nvSpPr>
        <p:spPr/>
        <p:txBody>
          <a:bodyPr>
            <a:normAutofit lnSpcReduction="10000"/>
          </a:bodyPr>
          <a:lstStyle/>
          <a:p>
            <a:pPr fontAlgn="base"/>
            <a:r>
              <a:rPr lang="pt-BR" dirty="0" smtClean="0"/>
              <a:t>- Abordagem de temas relacionados aos sentimentos e tragédias humanas (angústia, morte, depressão, saudade).</a:t>
            </a:r>
          </a:p>
          <a:p>
            <a:pPr fontAlgn="base"/>
            <a:r>
              <a:rPr lang="pt-BR" dirty="0" smtClean="0"/>
              <a:t>- Pintura de imagens desfiguradas, passando uma sensação de angústia e desespero.</a:t>
            </a:r>
          </a:p>
          <a:p>
            <a:pPr fontAlgn="base"/>
            <a:r>
              <a:rPr lang="pt-BR" dirty="0" smtClean="0"/>
              <a:t>- Forte expressividade no rosto das personagens retratadas.</a:t>
            </a:r>
          </a:p>
          <a:p>
            <a:pPr fontAlgn="base"/>
            <a:r>
              <a:rPr lang="pt-BR" dirty="0" smtClean="0"/>
              <a:t>- Pintura de figuras marcadas por fortes atitudes.</a:t>
            </a:r>
          </a:p>
          <a:p>
            <a:endParaRPr lang="pt-B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04800" y="5589240"/>
            <a:ext cx="8686800" cy="490885"/>
          </a:xfrm>
        </p:spPr>
        <p:txBody>
          <a:bodyPr>
            <a:normAutofit fontScale="92500" lnSpcReduction="20000"/>
          </a:bodyPr>
          <a:lstStyle/>
          <a:p>
            <a:r>
              <a:rPr lang="pt-PT" dirty="0" smtClean="0"/>
              <a:t>A menina doente </a:t>
            </a:r>
            <a:r>
              <a:rPr lang="pt-BR" dirty="0" smtClean="0"/>
              <a:t>(1895-1896)</a:t>
            </a:r>
            <a:endParaRPr lang="pt-BR" dirty="0"/>
          </a:p>
        </p:txBody>
      </p:sp>
      <p:sp>
        <p:nvSpPr>
          <p:cNvPr id="4" name="Título 2"/>
          <p:cNvSpPr>
            <a:spLocks noGrp="1"/>
          </p:cNvSpPr>
          <p:nvPr>
            <p:ph type="title"/>
          </p:nvPr>
        </p:nvSpPr>
        <p:spPr/>
        <p:txBody>
          <a:bodyPr/>
          <a:lstStyle/>
          <a:p>
            <a:r>
              <a:rPr lang="pt-PT" dirty="0" smtClean="0"/>
              <a:t>Edvard Munch (1863-1944)</a:t>
            </a:r>
            <a:endParaRPr lang="pt-BR" dirty="0"/>
          </a:p>
        </p:txBody>
      </p:sp>
      <p:pic>
        <p:nvPicPr>
          <p:cNvPr id="1026" name="Picture 2"/>
          <p:cNvPicPr>
            <a:picLocks noChangeAspect="1" noChangeArrowheads="1"/>
          </p:cNvPicPr>
          <p:nvPr/>
        </p:nvPicPr>
        <p:blipFill>
          <a:blip r:embed="rId2" cstate="print"/>
          <a:srcRect/>
          <a:stretch>
            <a:fillRect/>
          </a:stretch>
        </p:blipFill>
        <p:spPr bwMode="auto">
          <a:xfrm>
            <a:off x="2595563" y="1390650"/>
            <a:ext cx="3952875" cy="40767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Edvard Munch (1863-1944)</a:t>
            </a:r>
            <a:endParaRPr lang="pt-BR" dirty="0"/>
          </a:p>
        </p:txBody>
      </p:sp>
      <p:sp>
        <p:nvSpPr>
          <p:cNvPr id="3" name="Espaço Reservado para Conteúdo 2"/>
          <p:cNvSpPr>
            <a:spLocks noGrp="1"/>
          </p:cNvSpPr>
          <p:nvPr>
            <p:ph idx="1"/>
          </p:nvPr>
        </p:nvSpPr>
        <p:spPr>
          <a:xfrm>
            <a:off x="304800" y="5373216"/>
            <a:ext cx="8686800" cy="706909"/>
          </a:xfrm>
        </p:spPr>
        <p:txBody>
          <a:bodyPr/>
          <a:lstStyle/>
          <a:p>
            <a:r>
              <a:rPr lang="pt-BR" i="1" dirty="0" smtClean="0"/>
              <a:t>A Morte da Mãe</a:t>
            </a:r>
            <a:r>
              <a:rPr lang="pt-BR" dirty="0" smtClean="0"/>
              <a:t> (1899-1900) </a:t>
            </a:r>
          </a:p>
          <a:p>
            <a:endParaRPr lang="pt-BR" dirty="0"/>
          </a:p>
        </p:txBody>
      </p:sp>
      <p:pic>
        <p:nvPicPr>
          <p:cNvPr id="2050" name="Picture 2"/>
          <p:cNvPicPr>
            <a:picLocks noChangeAspect="1" noChangeArrowheads="1"/>
          </p:cNvPicPr>
          <p:nvPr/>
        </p:nvPicPr>
        <p:blipFill>
          <a:blip r:embed="rId2" cstate="print"/>
          <a:srcRect/>
          <a:stretch>
            <a:fillRect/>
          </a:stretch>
        </p:blipFill>
        <p:spPr bwMode="auto">
          <a:xfrm>
            <a:off x="1281113" y="1519238"/>
            <a:ext cx="6581775" cy="3819525"/>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gem">
  <a:themeElements>
    <a:clrScheme name="Viagem">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gem">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gem">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1343</TotalTime>
  <Words>1943</Words>
  <Application>Microsoft Office PowerPoint</Application>
  <PresentationFormat>Apresentação na tela (4:3)</PresentationFormat>
  <Paragraphs>165</Paragraphs>
  <Slides>59</Slides>
  <Notes>0</Notes>
  <HiddenSlides>0</HiddenSlides>
  <MMClips>0</MMClips>
  <ScaleCrop>false</ScaleCrop>
  <HeadingPairs>
    <vt:vector size="4" baseType="variant">
      <vt:variant>
        <vt:lpstr>Tema</vt:lpstr>
      </vt:variant>
      <vt:variant>
        <vt:i4>1</vt:i4>
      </vt:variant>
      <vt:variant>
        <vt:lpstr>Títulos de slides</vt:lpstr>
      </vt:variant>
      <vt:variant>
        <vt:i4>59</vt:i4>
      </vt:variant>
    </vt:vector>
  </HeadingPairs>
  <TitlesOfParts>
    <vt:vector size="60" baseType="lpstr">
      <vt:lpstr>Viagem</vt:lpstr>
      <vt:lpstr>Vanguardas Européias</vt:lpstr>
      <vt:lpstr>Expressionismo (Alemanha-  1905) </vt:lpstr>
      <vt:lpstr>Slide 3</vt:lpstr>
      <vt:lpstr>Características</vt:lpstr>
      <vt:lpstr>Principais Artistas</vt:lpstr>
      <vt:lpstr>Edvard Munch (1863-1944)</vt:lpstr>
      <vt:lpstr>Estilo artístico </vt:lpstr>
      <vt:lpstr>Edvard Munch (1863-1944)</vt:lpstr>
      <vt:lpstr>Edvard Munch (1863-1944)</vt:lpstr>
      <vt:lpstr>Edvard Munch (1863-1944)</vt:lpstr>
      <vt:lpstr>Van Gogh (1853-1890) </vt:lpstr>
      <vt:lpstr>Estilo artístico</vt:lpstr>
      <vt:lpstr>Avenida de alamos (1884)</vt:lpstr>
      <vt:lpstr>Slide 14</vt:lpstr>
      <vt:lpstr>Girassóis (1888)</vt:lpstr>
      <vt:lpstr>Slide 16</vt:lpstr>
      <vt:lpstr>Retrato de Dr, Gachet, 1890 </vt:lpstr>
      <vt:lpstr>Autorretrato com Orelha Cortada, 1888 </vt:lpstr>
      <vt:lpstr>Fauvismo (1905-1907) </vt:lpstr>
      <vt:lpstr>Características </vt:lpstr>
      <vt:lpstr>Principais artistas</vt:lpstr>
      <vt:lpstr>Henri Matisse (1869-1954)</vt:lpstr>
      <vt:lpstr>Slide 23</vt:lpstr>
      <vt:lpstr>Cubismo (séc. XX)</vt:lpstr>
      <vt:lpstr>Slide 25</vt:lpstr>
      <vt:lpstr>Cubismo </vt:lpstr>
      <vt:lpstr>Cubismo Analítico (1908-1911)</vt:lpstr>
      <vt:lpstr>Slide 28</vt:lpstr>
      <vt:lpstr>Cubismo Sintético</vt:lpstr>
      <vt:lpstr>“Violin Valse”, de Braque é um exemplo do Cubismo Sintético. (Foto: Wikiart.org)</vt:lpstr>
      <vt:lpstr>Futurismo (1909)</vt:lpstr>
      <vt:lpstr>Características do Futurismo:</vt:lpstr>
      <vt:lpstr>Umberto Boccioni, 1882-1916, Régio da Calábria, Itália</vt:lpstr>
      <vt:lpstr> Luigi Russolo, 1885-1947, Portogruaro, Itália  </vt:lpstr>
      <vt:lpstr>Carlo Carrá, 1881-1966, Quargnento, Itália  </vt:lpstr>
      <vt:lpstr> Giacomo Balla, 1871-1958  </vt:lpstr>
      <vt:lpstr>Fortunato Depero,1892-1960, Itália  </vt:lpstr>
      <vt:lpstr>Tullio Crali, 1910-2000, Igalo, Montenegro</vt:lpstr>
      <vt:lpstr>Slide 39</vt:lpstr>
      <vt:lpstr>Slide 40</vt:lpstr>
      <vt:lpstr>Slide 41</vt:lpstr>
      <vt:lpstr>Slide 42</vt:lpstr>
      <vt:lpstr>Slide 43</vt:lpstr>
      <vt:lpstr>Dadaísmo ( Suiça -1916) </vt:lpstr>
      <vt:lpstr>Características </vt:lpstr>
      <vt:lpstr>Slide 46</vt:lpstr>
      <vt:lpstr>Principais artistas dadaístas</vt:lpstr>
      <vt:lpstr> Marcel Duchamp, 1887-1968, Blainville-Crevon, França  </vt:lpstr>
      <vt:lpstr> Hans Arp, 1886-1966, Estrasburgo, França</vt:lpstr>
      <vt:lpstr> Raoul Hausmann, 1886-1971, Viena, Áustria</vt:lpstr>
      <vt:lpstr>Francis Picabia, 1879-1953, Paris, França</vt:lpstr>
      <vt:lpstr>Max Ernst, 1891-1976, Brühl, Alemanha</vt:lpstr>
      <vt:lpstr>Man Ray, 1890-1976, Filadélfia, Pensilvânia, EUA  </vt:lpstr>
      <vt:lpstr>Surrealismo (Paris 1924)</vt:lpstr>
      <vt:lpstr>Slide 55</vt:lpstr>
      <vt:lpstr>Slide 56</vt:lpstr>
      <vt:lpstr>Abstracionismo</vt:lpstr>
      <vt:lpstr>Slide 58</vt:lpstr>
      <vt:lpstr>referências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VaioVPCEH</dc:creator>
  <cp:lastModifiedBy>VaioVPCEH</cp:lastModifiedBy>
  <cp:revision>109</cp:revision>
  <dcterms:created xsi:type="dcterms:W3CDTF">2017-06-04T00:37:00Z</dcterms:created>
  <dcterms:modified xsi:type="dcterms:W3CDTF">2017-08-03T16:46:47Z</dcterms:modified>
</cp:coreProperties>
</file>