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23"/>
  </p:notesMasterIdLst>
  <p:sldIdLst>
    <p:sldId id="257" r:id="rId3"/>
    <p:sldId id="259" r:id="rId4"/>
    <p:sldId id="260" r:id="rId5"/>
    <p:sldId id="262" r:id="rId6"/>
    <p:sldId id="263" r:id="rId7"/>
    <p:sldId id="264" r:id="rId8"/>
    <p:sldId id="265" r:id="rId9"/>
    <p:sldId id="266" r:id="rId10"/>
    <p:sldId id="276" r:id="rId11"/>
    <p:sldId id="267" r:id="rId12"/>
    <p:sldId id="268" r:id="rId13"/>
    <p:sldId id="269" r:id="rId14"/>
    <p:sldId id="270" r:id="rId15"/>
    <p:sldId id="271" r:id="rId16"/>
    <p:sldId id="272" r:id="rId17"/>
    <p:sldId id="273" r:id="rId18"/>
    <p:sldId id="274" r:id="rId19"/>
    <p:sldId id="275" r:id="rId20"/>
    <p:sldId id="261" r:id="rId21"/>
    <p:sldId id="258" r:id="rId22"/>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A0FF"/>
    <a:srgbClr val="008FFA"/>
    <a:srgbClr val="3D9F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81" autoAdjust="0"/>
    <p:restoredTop sz="94660"/>
  </p:normalViewPr>
  <p:slideViewPr>
    <p:cSldViewPr>
      <p:cViewPr>
        <p:scale>
          <a:sx n="66" d="100"/>
          <a:sy n="66" d="100"/>
        </p:scale>
        <p:origin x="-1626" y="-2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8150682-BF25-4057-8F21-E42178D83885}" type="datetimeFigureOut">
              <a:rPr lang="pt-BR"/>
              <a:pPr>
                <a:defRPr/>
              </a:pPr>
              <a:t>10/03/2014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BDF54F6-29BA-4DFE-9C2A-810AD4B5B21B}" type="slidenum">
              <a:rPr lang="pt-BR"/>
              <a:pPr>
                <a:defRPr/>
              </a:pPr>
              <a:t>‹nº›</a:t>
            </a:fld>
            <a:endParaRPr lang="pt-BR"/>
          </a:p>
        </p:txBody>
      </p:sp>
    </p:spTree>
    <p:extLst>
      <p:ext uri="{BB962C8B-B14F-4D97-AF65-F5344CB8AC3E}">
        <p14:creationId xmlns:p14="http://schemas.microsoft.com/office/powerpoint/2010/main" val="40938372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www.educarbrasil.org.br/" TargetMode="Externa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educarbrasil.org.br/" TargetMode="External"/><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8" name="Retângulo 7"/>
          <p:cNvSpPr/>
          <p:nvPr userDrawn="1"/>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9" name="Retângulo de cantos arredondados 18"/>
          <p:cNvSpPr/>
          <p:nvPr userDrawn="1"/>
        </p:nvSpPr>
        <p:spPr>
          <a:xfrm>
            <a:off x="107950" y="115888"/>
            <a:ext cx="8928100" cy="6372225"/>
          </a:xfrm>
          <a:prstGeom prst="roundRect">
            <a:avLst>
              <a:gd name="adj" fmla="val 14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cxnSp>
        <p:nvCxnSpPr>
          <p:cNvPr id="20" name="Conector reto 19"/>
          <p:cNvCxnSpPr/>
          <p:nvPr userDrawn="1"/>
        </p:nvCxnSpPr>
        <p:spPr>
          <a:xfrm>
            <a:off x="323850" y="422275"/>
            <a:ext cx="0" cy="5761038"/>
          </a:xfrm>
          <a:prstGeom prst="line">
            <a:avLst/>
          </a:prstGeom>
          <a:ln w="190500" cap="rnd">
            <a:solidFill>
              <a:srgbClr val="0070C0"/>
            </a:solidFill>
            <a:prstDash val="sysDot"/>
          </a:ln>
        </p:spPr>
        <p:style>
          <a:lnRef idx="1">
            <a:schemeClr val="accent1"/>
          </a:lnRef>
          <a:fillRef idx="0">
            <a:schemeClr val="accent1"/>
          </a:fillRef>
          <a:effectRef idx="0">
            <a:schemeClr val="accent1"/>
          </a:effectRef>
          <a:fontRef idx="minor">
            <a:schemeClr val="tx1"/>
          </a:fontRef>
        </p:style>
      </p:cxnSp>
      <p:pic>
        <p:nvPicPr>
          <p:cNvPr id="1029" name="Picture 2" descr="C:\Users\Venancio\Desktop\educarbrasil_logomarca.png">
            <a:hlinkClick r:id="rId3"/>
          </p:cNvPr>
          <p:cNvPicPr>
            <a:picLocks noChangeAspect="1" noChangeArrowheads="1"/>
          </p:cNvPicPr>
          <p:nvPr userDrawn="1"/>
        </p:nvPicPr>
        <p:blipFill>
          <a:blip r:embed="rId4">
            <a:lum bright="100000"/>
          </a:blip>
          <a:srcRect/>
          <a:stretch>
            <a:fillRect/>
          </a:stretch>
        </p:blipFill>
        <p:spPr bwMode="auto">
          <a:xfrm>
            <a:off x="8016875" y="6524625"/>
            <a:ext cx="1016000" cy="254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Lst>
  <p:transition spd="slow">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pic>
        <p:nvPicPr>
          <p:cNvPr id="3074" name="Picture 2" descr="C:\Users\Venancio\Desktop\educarbrasil_logomarca.png">
            <a:hlinkClick r:id="rId3"/>
          </p:cNvPr>
          <p:cNvPicPr>
            <a:picLocks noChangeAspect="1" noChangeArrowheads="1"/>
          </p:cNvPicPr>
          <p:nvPr userDrawn="1"/>
        </p:nvPicPr>
        <p:blipFill>
          <a:blip r:embed="rId4">
            <a:lum bright="100000"/>
          </a:blip>
          <a:srcRect/>
          <a:stretch>
            <a:fillRect/>
          </a:stretch>
        </p:blipFill>
        <p:spPr bwMode="auto">
          <a:xfrm>
            <a:off x="4064000" y="6415088"/>
            <a:ext cx="1016000" cy="254000"/>
          </a:xfrm>
          <a:prstGeom prst="rect">
            <a:avLst/>
          </a:prstGeom>
          <a:noFill/>
          <a:ln w="9525">
            <a:noFill/>
            <a:miter lim="800000"/>
            <a:headEnd/>
            <a:tailEnd/>
          </a:ln>
        </p:spPr>
      </p:pic>
      <p:cxnSp>
        <p:nvCxnSpPr>
          <p:cNvPr id="9" name="Conector reto 8"/>
          <p:cNvCxnSpPr/>
          <p:nvPr userDrawn="1"/>
        </p:nvCxnSpPr>
        <p:spPr>
          <a:xfrm>
            <a:off x="395288" y="6308725"/>
            <a:ext cx="8353425" cy="0"/>
          </a:xfrm>
          <a:prstGeom prst="line">
            <a:avLst/>
          </a:prstGeom>
          <a:ln>
            <a:solidFill>
              <a:srgbClr val="21A0FF"/>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Lst>
  <p:transition spd="slow">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le:Serra da Capivara - Several Paintings 3.jpg"/>
          <p:cNvPicPr>
            <a:picLocks noChangeAspect="1" noChangeArrowheads="1"/>
          </p:cNvPicPr>
          <p:nvPr/>
        </p:nvPicPr>
        <p:blipFill>
          <a:blip r:embed="rId2">
            <a:extLst/>
          </a:blip>
          <a:srcRect/>
          <a:stretch>
            <a:fillRect/>
          </a:stretch>
        </p:blipFill>
        <p:spPr bwMode="auto">
          <a:xfrm>
            <a:off x="1953430" y="1651600"/>
            <a:ext cx="5291913" cy="3968935"/>
          </a:xfrm>
          <a:prstGeom prst="rect">
            <a:avLst/>
          </a:prstGeom>
        </p:spPr>
        <p:style>
          <a:lnRef idx="0">
            <a:schemeClr val="accent2"/>
          </a:lnRef>
          <a:fillRef idx="3">
            <a:schemeClr val="accent2"/>
          </a:fillRef>
          <a:effectRef idx="3">
            <a:schemeClr val="accent2"/>
          </a:effectRef>
          <a:fontRef idx="minor">
            <a:schemeClr val="lt1"/>
          </a:fontRef>
        </p:style>
      </p:pic>
      <p:sp>
        <p:nvSpPr>
          <p:cNvPr id="2" name="Retângulo de cantos arredondados 1"/>
          <p:cNvSpPr/>
          <p:nvPr/>
        </p:nvSpPr>
        <p:spPr>
          <a:xfrm>
            <a:off x="890588" y="260350"/>
            <a:ext cx="7416800" cy="1223963"/>
          </a:xfrm>
          <a:prstGeom prst="roundRect">
            <a:avLst>
              <a:gd name="adj" fmla="val 10739"/>
            </a:avLst>
          </a:prstGeom>
          <a:ln/>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pt-BR" sz="2400" b="1" dirty="0">
                <a:solidFill>
                  <a:schemeClr val="bg1"/>
                </a:solidFill>
                <a:latin typeface="Futura Md BT" panose="020B0602020204020303" pitchFamily="34" charset="0"/>
              </a:rPr>
              <a:t>Principais Sítios Arqueológicos Brasileiros</a:t>
            </a:r>
            <a:endParaRPr lang="pt-BR" sz="2400" dirty="0">
              <a:solidFill>
                <a:schemeClr val="bg1"/>
              </a:solidFill>
              <a:latin typeface="Futura Md BT" panose="020B0602020204020303" pitchFamily="34" charset="0"/>
            </a:endParaRPr>
          </a:p>
        </p:txBody>
      </p:sp>
      <p:sp>
        <p:nvSpPr>
          <p:cNvPr id="6147" name="CaixaDeTexto 2"/>
          <p:cNvSpPr txBox="1">
            <a:spLocks noChangeArrowheads="1"/>
          </p:cNvSpPr>
          <p:nvPr/>
        </p:nvSpPr>
        <p:spPr bwMode="auto">
          <a:xfrm>
            <a:off x="4598988" y="5322888"/>
            <a:ext cx="185737" cy="554037"/>
          </a:xfrm>
          <a:prstGeom prst="rect">
            <a:avLst/>
          </a:prstGeom>
          <a:noFill/>
          <a:ln w="9525">
            <a:noFill/>
            <a:miter lim="800000"/>
            <a:headEnd/>
            <a:tailEnd/>
          </a:ln>
        </p:spPr>
        <p:txBody>
          <a:bodyPr wrap="none">
            <a:spAutoFit/>
          </a:bodyPr>
          <a:lstStyle/>
          <a:p>
            <a:pPr algn="ctr"/>
            <a:endParaRPr lang="pt-BR" sz="3000">
              <a:solidFill>
                <a:srgbClr val="0070C0"/>
              </a:solidFill>
              <a:latin typeface="Calibri" pitchFamily="34" charset="0"/>
            </a:endParaRPr>
          </a:p>
        </p:txBody>
      </p:sp>
      <p:sp>
        <p:nvSpPr>
          <p:cNvPr id="6148" name="Retângulo 4"/>
          <p:cNvSpPr>
            <a:spLocks noChangeArrowheads="1"/>
          </p:cNvSpPr>
          <p:nvPr/>
        </p:nvSpPr>
        <p:spPr bwMode="auto">
          <a:xfrm>
            <a:off x="2660650" y="5668963"/>
            <a:ext cx="4572000" cy="215900"/>
          </a:xfrm>
          <a:prstGeom prst="rect">
            <a:avLst/>
          </a:prstGeom>
          <a:noFill/>
          <a:ln w="9525">
            <a:noFill/>
            <a:miter lim="800000"/>
            <a:headEnd/>
            <a:tailEnd/>
          </a:ln>
        </p:spPr>
        <p:txBody>
          <a:bodyPr>
            <a:spAutoFit/>
          </a:bodyPr>
          <a:lstStyle/>
          <a:p>
            <a:r>
              <a:rPr lang="pt-BR" sz="800">
                <a:latin typeface="Calibri" pitchFamily="34" charset="0"/>
              </a:rPr>
              <a:t>http://commons.wikimedia.org/wiki/File:Serra_da_Capivara_-_Several_Paintings_3.jpg</a:t>
            </a:r>
          </a:p>
        </p:txBody>
      </p:sp>
      <p:sp>
        <p:nvSpPr>
          <p:cNvPr id="6149" name="CaixaDeTexto 5"/>
          <p:cNvSpPr txBox="1">
            <a:spLocks noChangeArrowheads="1"/>
          </p:cNvSpPr>
          <p:nvPr/>
        </p:nvSpPr>
        <p:spPr bwMode="auto">
          <a:xfrm>
            <a:off x="2828925" y="5891213"/>
            <a:ext cx="3854450" cy="369887"/>
          </a:xfrm>
          <a:prstGeom prst="rect">
            <a:avLst/>
          </a:prstGeom>
          <a:noFill/>
          <a:ln w="9525">
            <a:noFill/>
            <a:miter lim="800000"/>
            <a:headEnd/>
            <a:tailEnd/>
          </a:ln>
        </p:spPr>
        <p:txBody>
          <a:bodyPr wrap="none">
            <a:spAutoFit/>
          </a:bodyPr>
          <a:lstStyle/>
          <a:p>
            <a:r>
              <a:rPr lang="pt-BR" b="1" i="1">
                <a:latin typeface="Calibri" pitchFamily="34" charset="0"/>
              </a:rPr>
              <a:t>Pintura Rupestre da Serra da Capivara</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763713" y="404813"/>
            <a:ext cx="5688012" cy="914400"/>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pt-PT" sz="2400" dirty="0">
                <a:latin typeface="Futura Md BT" panose="020B0602020204020303" pitchFamily="34" charset="0"/>
              </a:rPr>
              <a:t>Parque Nacional do Catimbau</a:t>
            </a:r>
          </a:p>
        </p:txBody>
      </p:sp>
      <p:pic>
        <p:nvPicPr>
          <p:cNvPr id="5122" name="Picture 2" descr="Ficheiro:Parque Nacional do Catimbau - Pernambuco - Brasil(4).jpg"/>
          <p:cNvPicPr>
            <a:picLocks noChangeAspect="1" noChangeArrowheads="1"/>
          </p:cNvPicPr>
          <p:nvPr/>
        </p:nvPicPr>
        <p:blipFill>
          <a:blip r:embed="rId2">
            <a:extLst/>
          </a:blip>
          <a:srcRect/>
          <a:stretch>
            <a:fillRect/>
          </a:stretch>
        </p:blipFill>
        <p:spPr bwMode="auto">
          <a:xfrm>
            <a:off x="1475656" y="1729369"/>
            <a:ext cx="6264696" cy="38292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15363" name="Retângulo 2"/>
          <p:cNvSpPr>
            <a:spLocks noChangeArrowheads="1"/>
          </p:cNvSpPr>
          <p:nvPr/>
        </p:nvSpPr>
        <p:spPr bwMode="auto">
          <a:xfrm>
            <a:off x="2384425" y="5589588"/>
            <a:ext cx="4572000" cy="215900"/>
          </a:xfrm>
          <a:prstGeom prst="rect">
            <a:avLst/>
          </a:prstGeom>
          <a:noFill/>
          <a:ln w="9525">
            <a:noFill/>
            <a:miter lim="800000"/>
            <a:headEnd/>
            <a:tailEnd/>
          </a:ln>
        </p:spPr>
        <p:txBody>
          <a:bodyPr>
            <a:spAutoFit/>
          </a:bodyPr>
          <a:lstStyle/>
          <a:p>
            <a:r>
              <a:rPr lang="pt-BR" sz="800">
                <a:latin typeface="Calibri" pitchFamily="34" charset="0"/>
              </a:rPr>
              <a:t>http://pt.wikipedia.org/wiki/Ficheiro:Parque_Nacional_do_Catimbau_-_Pernambuco_-_Brasil(4).jpg</a:t>
            </a:r>
          </a:p>
        </p:txBody>
      </p:sp>
      <p:sp>
        <p:nvSpPr>
          <p:cNvPr id="15364" name="CaixaDeTexto 3"/>
          <p:cNvSpPr txBox="1">
            <a:spLocks noChangeArrowheads="1"/>
          </p:cNvSpPr>
          <p:nvPr/>
        </p:nvSpPr>
        <p:spPr bwMode="auto">
          <a:xfrm>
            <a:off x="2678113" y="5776913"/>
            <a:ext cx="4065587" cy="369887"/>
          </a:xfrm>
          <a:prstGeom prst="rect">
            <a:avLst/>
          </a:prstGeom>
          <a:noFill/>
          <a:ln w="9525">
            <a:noFill/>
            <a:miter lim="800000"/>
            <a:headEnd/>
            <a:tailEnd/>
          </a:ln>
        </p:spPr>
        <p:txBody>
          <a:bodyPr wrap="none">
            <a:spAutoFit/>
          </a:bodyPr>
          <a:lstStyle/>
          <a:p>
            <a:r>
              <a:rPr lang="pt-BR" b="1" i="1">
                <a:latin typeface="Calibri" pitchFamily="34" charset="0"/>
              </a:rPr>
              <a:t>Formação conhecida como Pedra Furada</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859338" y="908050"/>
            <a:ext cx="3600450" cy="4537075"/>
          </a:xfrm>
          <a:prstGeom prst="rect">
            <a:avLst/>
          </a:prstGeom>
        </p:spPr>
        <p:style>
          <a:lnRef idx="3">
            <a:schemeClr val="lt1"/>
          </a:lnRef>
          <a:fillRef idx="1">
            <a:schemeClr val="dk1"/>
          </a:fillRef>
          <a:effectRef idx="1">
            <a:schemeClr val="dk1"/>
          </a:effectRef>
          <a:fontRef idx="minor">
            <a:schemeClr val="lt1"/>
          </a:fontRef>
        </p:style>
        <p:txBody>
          <a:bodyPr anchor="ctr"/>
          <a:lstStyle/>
          <a:p>
            <a:pPr algn="just"/>
            <a:r>
              <a:rPr lang="pt-BR">
                <a:solidFill>
                  <a:schemeClr val="bg1"/>
                </a:solidFill>
                <a:cs typeface="Arial" charset="0"/>
              </a:rPr>
              <a:t>O Parque Nacional do Catimbau possui 62.300 hectares de terra e  está inserido na bacia hidrográfica do rio São Francisco,  ocupando parte dos municípios de Buíque, Arcoverde e Tupanatinga, no Estado de Pernambuco.</a:t>
            </a:r>
          </a:p>
          <a:p>
            <a:pPr algn="just"/>
            <a:r>
              <a:rPr lang="pt-BR">
                <a:solidFill>
                  <a:schemeClr val="bg1"/>
                </a:solidFill>
                <a:cs typeface="Arial" charset="0"/>
              </a:rPr>
              <a:t>Existe registro, através de pinturas rupestres e artefatos, da ocupação pré-histórica na Serra do Catimbau pelo homem primitivo, há,  pelo menos, 6.000 anos. Vinte e oito  cavernas cemitérios e trinta sítios arqueológicos são conhecidos no local.</a:t>
            </a:r>
          </a:p>
        </p:txBody>
      </p:sp>
      <p:pic>
        <p:nvPicPr>
          <p:cNvPr id="6146" name="Picture 2" descr="Ficheiro:Pinturas Rupestres - Parque Nacional do Catimbau - Pernambuco - Brasil.jpg"/>
          <p:cNvPicPr>
            <a:picLocks noChangeAspect="1" noChangeArrowheads="1"/>
          </p:cNvPicPr>
          <p:nvPr/>
        </p:nvPicPr>
        <p:blipFill>
          <a:blip r:embed="rId2">
            <a:extLst/>
          </a:blip>
          <a:srcRect/>
          <a:stretch>
            <a:fillRect/>
          </a:stretch>
        </p:blipFill>
        <p:spPr bwMode="auto">
          <a:xfrm>
            <a:off x="835752" y="586438"/>
            <a:ext cx="3468486" cy="2306544"/>
          </a:xfrm>
          <a:prstGeom prst="rect">
            <a:avLst/>
          </a:prstGeom>
          <a:extLst/>
        </p:spPr>
        <p:style>
          <a:lnRef idx="0">
            <a:schemeClr val="accent4"/>
          </a:lnRef>
          <a:fillRef idx="3">
            <a:schemeClr val="accent4"/>
          </a:fillRef>
          <a:effectRef idx="3">
            <a:schemeClr val="accent4"/>
          </a:effectRef>
          <a:fontRef idx="minor">
            <a:schemeClr val="lt1"/>
          </a:fontRef>
        </p:style>
      </p:pic>
      <p:sp>
        <p:nvSpPr>
          <p:cNvPr id="16387" name="Retângulo 2"/>
          <p:cNvSpPr>
            <a:spLocks noChangeArrowheads="1"/>
          </p:cNvSpPr>
          <p:nvPr/>
        </p:nvSpPr>
        <p:spPr bwMode="auto">
          <a:xfrm>
            <a:off x="1016000" y="2892425"/>
            <a:ext cx="3468688" cy="338138"/>
          </a:xfrm>
          <a:prstGeom prst="rect">
            <a:avLst/>
          </a:prstGeom>
          <a:noFill/>
          <a:ln w="9525">
            <a:noFill/>
            <a:miter lim="800000"/>
            <a:headEnd/>
            <a:tailEnd/>
          </a:ln>
        </p:spPr>
        <p:txBody>
          <a:bodyPr>
            <a:spAutoFit/>
          </a:bodyPr>
          <a:lstStyle/>
          <a:p>
            <a:r>
              <a:rPr lang="pt-BR" sz="800">
                <a:latin typeface="Calibri" pitchFamily="34" charset="0"/>
              </a:rPr>
              <a:t>http://pt.wikipedia.org/wiki/Ficheiro:Pinturas_Rupestres_-_Parque_Nacional_do_Catimbau_-_Pernambuco_-_Brasil.jpg</a:t>
            </a:r>
          </a:p>
        </p:txBody>
      </p:sp>
      <p:sp>
        <p:nvSpPr>
          <p:cNvPr id="16388" name="CaixaDeTexto 4"/>
          <p:cNvSpPr txBox="1">
            <a:spLocks noChangeArrowheads="1"/>
          </p:cNvSpPr>
          <p:nvPr/>
        </p:nvSpPr>
        <p:spPr bwMode="auto">
          <a:xfrm>
            <a:off x="769938" y="3365500"/>
            <a:ext cx="3600450" cy="2838450"/>
          </a:xfrm>
          <a:prstGeom prst="rect">
            <a:avLst/>
          </a:prstGeom>
          <a:noFill/>
          <a:ln w="9525">
            <a:noFill/>
            <a:miter lim="800000"/>
            <a:headEnd/>
            <a:tailEnd/>
          </a:ln>
        </p:spPr>
        <p:txBody>
          <a:bodyPr>
            <a:spAutoFit/>
          </a:bodyPr>
          <a:lstStyle/>
          <a:p>
            <a:pPr algn="just"/>
            <a:r>
              <a:rPr lang="pt-BR" b="1" i="1">
                <a:latin typeface="Calibri" pitchFamily="34" charset="0"/>
              </a:rPr>
              <a:t>Os materiais utilizados nessas pinturas eram: as terras ricas em óxido de ferro, para tonalidades avermelhadas</a:t>
            </a:r>
            <a:r>
              <a:rPr lang="pt-BR" b="1" i="1">
                <a:solidFill>
                  <a:schemeClr val="accent2"/>
                </a:solidFill>
                <a:latin typeface="Calibri" pitchFamily="34" charset="0"/>
              </a:rPr>
              <a:t>;</a:t>
            </a:r>
            <a:r>
              <a:rPr lang="pt-BR" b="1" i="1">
                <a:latin typeface="Calibri" pitchFamily="34" charset="0"/>
              </a:rPr>
              <a:t> aquelas com dióxido de manganês, para os marrons</a:t>
            </a:r>
            <a:r>
              <a:rPr lang="pt-BR" b="1" i="1">
                <a:solidFill>
                  <a:schemeClr val="accent2"/>
                </a:solidFill>
                <a:latin typeface="Calibri" pitchFamily="34" charset="0"/>
              </a:rPr>
              <a:t>;</a:t>
            </a:r>
            <a:r>
              <a:rPr lang="pt-BR" b="1" i="1">
                <a:latin typeface="Calibri" pitchFamily="34" charset="0"/>
              </a:rPr>
              <a:t> o pó do carvão, para os pretos, e o caulim, para o branco - todas poderiam ser aplicadas com bastões ou com as mãos, criando diferentes tipos de desenhos.</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cheiro:Pinturas Rupestres - Vale do Catimbau - Pernambuco - Brasil.jpg"/>
          <p:cNvPicPr>
            <a:picLocks noChangeAspect="1" noChangeArrowheads="1"/>
          </p:cNvPicPr>
          <p:nvPr/>
        </p:nvPicPr>
        <p:blipFill>
          <a:blip r:embed="rId2">
            <a:extLst/>
          </a:blip>
          <a:srcRect/>
          <a:stretch>
            <a:fillRect/>
          </a:stretch>
        </p:blipFill>
        <p:spPr bwMode="auto">
          <a:xfrm>
            <a:off x="1187624" y="476672"/>
            <a:ext cx="6984776" cy="46536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
        <p:nvSpPr>
          <p:cNvPr id="17410" name="Retângulo 1"/>
          <p:cNvSpPr>
            <a:spLocks noChangeArrowheads="1"/>
          </p:cNvSpPr>
          <p:nvPr/>
        </p:nvSpPr>
        <p:spPr bwMode="auto">
          <a:xfrm>
            <a:off x="2124075" y="5305425"/>
            <a:ext cx="5778500" cy="215900"/>
          </a:xfrm>
          <a:prstGeom prst="rect">
            <a:avLst/>
          </a:prstGeom>
          <a:noFill/>
          <a:ln w="9525">
            <a:noFill/>
            <a:miter lim="800000"/>
            <a:headEnd/>
            <a:tailEnd/>
          </a:ln>
        </p:spPr>
        <p:txBody>
          <a:bodyPr>
            <a:spAutoFit/>
          </a:bodyPr>
          <a:lstStyle/>
          <a:p>
            <a:r>
              <a:rPr lang="pt-BR" sz="800">
                <a:latin typeface="Calibri" pitchFamily="34" charset="0"/>
              </a:rPr>
              <a:t>http://pt.wikipedia.org/wiki/Ficheiro:Pinturas_Rupestres_-_Vale_do_Catimbau_-_Pernambuco_-_Brasil.jpg</a:t>
            </a:r>
          </a:p>
        </p:txBody>
      </p:sp>
      <p:sp>
        <p:nvSpPr>
          <p:cNvPr id="17411" name="Retângulo 2"/>
          <p:cNvSpPr>
            <a:spLocks noChangeArrowheads="1"/>
          </p:cNvSpPr>
          <p:nvPr/>
        </p:nvSpPr>
        <p:spPr bwMode="auto">
          <a:xfrm>
            <a:off x="1116013" y="5653088"/>
            <a:ext cx="7570787" cy="646112"/>
          </a:xfrm>
          <a:prstGeom prst="rect">
            <a:avLst/>
          </a:prstGeom>
          <a:noFill/>
          <a:ln w="9525">
            <a:noFill/>
            <a:miter lim="800000"/>
            <a:headEnd/>
            <a:tailEnd/>
          </a:ln>
        </p:spPr>
        <p:txBody>
          <a:bodyPr>
            <a:spAutoFit/>
          </a:bodyPr>
          <a:lstStyle/>
          <a:p>
            <a:r>
              <a:rPr lang="pt-BR" b="1" i="1">
                <a:latin typeface="Calibri" pitchFamily="34" charset="0"/>
              </a:rPr>
              <a:t>A famosa pintura rupestre denominada “Batalha dos Homens sem Cabeça”.</a:t>
            </a:r>
          </a:p>
          <a:p>
            <a:endParaRPr lang="pt-BR">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908175" y="307975"/>
            <a:ext cx="5651500" cy="914400"/>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pt-BR" sz="2400" b="1" dirty="0">
                <a:latin typeface="Futura Md BT" panose="020B0602020204020303" pitchFamily="34" charset="0"/>
              </a:rPr>
              <a:t>Sítio Arqueológico Lapa Vermelha</a:t>
            </a:r>
            <a:endParaRPr lang="pt-BR" sz="2400" dirty="0">
              <a:latin typeface="Futura Md BT" panose="020B0602020204020303" pitchFamily="34" charset="0"/>
            </a:endParaRPr>
          </a:p>
        </p:txBody>
      </p:sp>
      <p:pic>
        <p:nvPicPr>
          <p:cNvPr id="1026" name="Picture 2" descr="Ficheiro:Ossada.JPG"/>
          <p:cNvPicPr>
            <a:picLocks noChangeAspect="1" noChangeArrowheads="1"/>
          </p:cNvPicPr>
          <p:nvPr/>
        </p:nvPicPr>
        <p:blipFill>
          <a:blip r:embed="rId2">
            <a:extLst/>
          </a:blip>
          <a:srcRect/>
          <a:stretch>
            <a:fillRect/>
          </a:stretch>
        </p:blipFill>
        <p:spPr bwMode="auto">
          <a:xfrm>
            <a:off x="2267476" y="1556791"/>
            <a:ext cx="4932575" cy="36994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18435" name="Retângulo 2"/>
          <p:cNvSpPr>
            <a:spLocks noChangeArrowheads="1"/>
          </p:cNvSpPr>
          <p:nvPr/>
        </p:nvSpPr>
        <p:spPr bwMode="auto">
          <a:xfrm>
            <a:off x="3635375" y="5272088"/>
            <a:ext cx="4572000" cy="215900"/>
          </a:xfrm>
          <a:prstGeom prst="rect">
            <a:avLst/>
          </a:prstGeom>
          <a:noFill/>
          <a:ln w="9525">
            <a:noFill/>
            <a:miter lim="800000"/>
            <a:headEnd/>
            <a:tailEnd/>
          </a:ln>
        </p:spPr>
        <p:txBody>
          <a:bodyPr>
            <a:spAutoFit/>
          </a:bodyPr>
          <a:lstStyle/>
          <a:p>
            <a:r>
              <a:rPr lang="pt-BR" sz="800">
                <a:latin typeface="Calibri" pitchFamily="34" charset="0"/>
              </a:rPr>
              <a:t>http://pt.wikipedia.org/wiki/Ficheiro:Ossada.JPG</a:t>
            </a:r>
          </a:p>
        </p:txBody>
      </p:sp>
      <p:sp>
        <p:nvSpPr>
          <p:cNvPr id="18436" name="CaixaDeTexto 3"/>
          <p:cNvSpPr txBox="1">
            <a:spLocks noChangeArrowheads="1"/>
          </p:cNvSpPr>
          <p:nvPr/>
        </p:nvSpPr>
        <p:spPr bwMode="auto">
          <a:xfrm>
            <a:off x="1765300" y="5621338"/>
            <a:ext cx="5937250" cy="646112"/>
          </a:xfrm>
          <a:prstGeom prst="rect">
            <a:avLst/>
          </a:prstGeom>
          <a:noFill/>
          <a:ln w="9525">
            <a:noFill/>
            <a:miter lim="800000"/>
            <a:headEnd/>
            <a:tailEnd/>
          </a:ln>
        </p:spPr>
        <p:txBody>
          <a:bodyPr wrap="none">
            <a:spAutoFit/>
          </a:bodyPr>
          <a:lstStyle/>
          <a:p>
            <a:r>
              <a:rPr lang="pt-BR" b="1" i="1">
                <a:latin typeface="Calibri" pitchFamily="34" charset="0"/>
              </a:rPr>
              <a:t>Ossadas humanas descobertas na região de Lagoa Santa </a:t>
            </a:r>
          </a:p>
          <a:p>
            <a:r>
              <a:rPr lang="pt-BR" b="1" i="1">
                <a:latin typeface="Calibri" pitchFamily="34" charset="0"/>
              </a:rPr>
              <a:t>estão desafiando as teorias a respeito da ocupação humana</a:t>
            </a:r>
            <a:r>
              <a:rPr lang="pt-BR">
                <a:latin typeface="Calibri" pitchFamily="34" charset="0"/>
              </a:rPr>
              <a:t>.</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572000" y="476250"/>
            <a:ext cx="4103688" cy="5545138"/>
          </a:xfrm>
          <a:prstGeom prst="rect">
            <a:avLst/>
          </a:prstGeom>
        </p:spPr>
        <p:style>
          <a:lnRef idx="3">
            <a:schemeClr val="lt1"/>
          </a:lnRef>
          <a:fillRef idx="1">
            <a:schemeClr val="dk1"/>
          </a:fillRef>
          <a:effectRef idx="1">
            <a:schemeClr val="dk1"/>
          </a:effectRef>
          <a:fontRef idx="minor">
            <a:schemeClr val="lt1"/>
          </a:fontRef>
        </p:style>
        <p:txBody>
          <a:bodyPr anchor="ctr"/>
          <a:lstStyle/>
          <a:p>
            <a:pPr algn="just"/>
            <a:r>
              <a:rPr lang="pt-BR" dirty="0">
                <a:solidFill>
                  <a:schemeClr val="bg1"/>
                </a:solidFill>
                <a:cs typeface="Arial" charset="0"/>
              </a:rPr>
              <a:t>A Lapa </a:t>
            </a:r>
            <a:r>
              <a:rPr lang="pt-BR" dirty="0">
                <a:solidFill>
                  <a:schemeClr val="bg1">
                    <a:lumMod val="95000"/>
                  </a:schemeClr>
                </a:solidFill>
                <a:cs typeface="Arial" charset="0"/>
              </a:rPr>
              <a:t>Vermelha é um </a:t>
            </a:r>
            <a:r>
              <a:rPr lang="pt-BR" dirty="0">
                <a:solidFill>
                  <a:schemeClr val="bg1"/>
                </a:solidFill>
                <a:cs typeface="Arial" charset="0"/>
              </a:rPr>
              <a:t>conjunto de grutas e cavernas de calcário, às margens de uma pequena lagoa, entre os munícipios de Lagoa Santa e Pedro Leopoldo, em Minas Gerais, a cerca de 40 quilômetros da capital, Belo Horizonte.</a:t>
            </a:r>
          </a:p>
          <a:p>
            <a:pPr algn="just"/>
            <a:r>
              <a:rPr lang="pt-BR" dirty="0">
                <a:solidFill>
                  <a:schemeClr val="bg1"/>
                </a:solidFill>
                <a:cs typeface="Arial" charset="0"/>
              </a:rPr>
              <a:t>No penhasco, existem quatro grutas, ou lapas, como são conhecidas na região. Foi na Lapa Vermelha IV, no município de Pedro Leopoldo, que a missão arqueológica liderada por Annette </a:t>
            </a:r>
            <a:r>
              <a:rPr lang="pt-BR" dirty="0" err="1">
                <a:solidFill>
                  <a:schemeClr val="bg1"/>
                </a:solidFill>
                <a:cs typeface="Arial" charset="0"/>
              </a:rPr>
              <a:t>Laming-Emperaire</a:t>
            </a:r>
            <a:r>
              <a:rPr lang="pt-BR" dirty="0">
                <a:solidFill>
                  <a:schemeClr val="bg1"/>
                </a:solidFill>
                <a:cs typeface="Arial" charset="0"/>
              </a:rPr>
              <a:t>, que contava com franceses e brasileiros, descobriu, nos anos 70, o crânio de Luzia. O fóssil, com aproximadamente 12 mil anos, é considerado o mais antigo das Américas.</a:t>
            </a:r>
          </a:p>
        </p:txBody>
      </p:sp>
      <p:pic>
        <p:nvPicPr>
          <p:cNvPr id="2052" name="Picture 4" descr="Ficheiro:Luzia fossil.jpg"/>
          <p:cNvPicPr>
            <a:picLocks noChangeAspect="1" noChangeArrowheads="1"/>
          </p:cNvPicPr>
          <p:nvPr/>
        </p:nvPicPr>
        <p:blipFill>
          <a:blip r:embed="rId2">
            <a:extLst/>
          </a:blip>
          <a:srcRect/>
          <a:stretch>
            <a:fillRect/>
          </a:stretch>
        </p:blipFill>
        <p:spPr bwMode="auto">
          <a:xfrm>
            <a:off x="899592" y="476672"/>
            <a:ext cx="3096344" cy="47502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9459" name="Retângulo 2"/>
          <p:cNvSpPr>
            <a:spLocks noChangeArrowheads="1"/>
          </p:cNvSpPr>
          <p:nvPr/>
        </p:nvSpPr>
        <p:spPr bwMode="auto">
          <a:xfrm>
            <a:off x="1258888" y="5348288"/>
            <a:ext cx="4572000" cy="215900"/>
          </a:xfrm>
          <a:prstGeom prst="rect">
            <a:avLst/>
          </a:prstGeom>
          <a:noFill/>
          <a:ln w="9525">
            <a:noFill/>
            <a:miter lim="800000"/>
            <a:headEnd/>
            <a:tailEnd/>
          </a:ln>
        </p:spPr>
        <p:txBody>
          <a:bodyPr>
            <a:spAutoFit/>
          </a:bodyPr>
          <a:lstStyle/>
          <a:p>
            <a:r>
              <a:rPr lang="pt-BR" sz="800">
                <a:latin typeface="Calibri" pitchFamily="34" charset="0"/>
              </a:rPr>
              <a:t>http://pt.wikipedia.org/wiki/Ficheiro:Luzia_fossil.jpg</a:t>
            </a:r>
          </a:p>
        </p:txBody>
      </p:sp>
      <p:sp>
        <p:nvSpPr>
          <p:cNvPr id="19460" name="Retângulo 3"/>
          <p:cNvSpPr>
            <a:spLocks noChangeArrowheads="1"/>
          </p:cNvSpPr>
          <p:nvPr/>
        </p:nvSpPr>
        <p:spPr bwMode="auto">
          <a:xfrm>
            <a:off x="909638" y="5645150"/>
            <a:ext cx="3263900" cy="368300"/>
          </a:xfrm>
          <a:prstGeom prst="rect">
            <a:avLst/>
          </a:prstGeom>
          <a:noFill/>
          <a:ln w="9525">
            <a:noFill/>
            <a:miter lim="800000"/>
            <a:headEnd/>
            <a:tailEnd/>
          </a:ln>
        </p:spPr>
        <p:txBody>
          <a:bodyPr wrap="none">
            <a:spAutoFit/>
          </a:bodyPr>
          <a:lstStyle/>
          <a:p>
            <a:r>
              <a:rPr lang="pt-BR" b="1" i="1">
                <a:latin typeface="Calibri" pitchFamily="34" charset="0"/>
              </a:rPr>
              <a:t>Reconstituição do rosto de Luzia</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827088" y="534988"/>
            <a:ext cx="4321175" cy="5486400"/>
          </a:xfrm>
          <a:prstGeom prst="rect">
            <a:avLst/>
          </a:prstGeom>
        </p:spPr>
        <p:style>
          <a:lnRef idx="3">
            <a:schemeClr val="lt1"/>
          </a:lnRef>
          <a:fillRef idx="1">
            <a:schemeClr val="dk1"/>
          </a:fillRef>
          <a:effectRef idx="1">
            <a:schemeClr val="dk1"/>
          </a:effectRef>
          <a:fontRef idx="minor">
            <a:schemeClr val="lt1"/>
          </a:fontRef>
        </p:style>
        <p:txBody>
          <a:bodyPr anchor="ctr"/>
          <a:lstStyle/>
          <a:p>
            <a:pPr algn="just"/>
            <a:r>
              <a:rPr lang="pt-BR">
                <a:solidFill>
                  <a:schemeClr val="bg1"/>
                </a:solidFill>
                <a:cs typeface="Arial" charset="0"/>
              </a:rPr>
              <a:t>O fóssil de Luzia, através da reconstituição, nos mostra que os primitivos apresentavam traços negroides. Isto leva a uma descoberta incrível. Este achado mostra que o Continente Americano foi ocupado por quatro fluxos migratórios e não apenas três, como se pensava antigamente. Dessa forma, as pesquisas apontam que os três últimos fluxos migratórios eram compostos por populações de origem mongol, com características genéticas comuns às tribos indígenas da atualidade.</a:t>
            </a:r>
          </a:p>
          <a:p>
            <a:pPr algn="just"/>
            <a:r>
              <a:rPr lang="pt-BR">
                <a:solidFill>
                  <a:schemeClr val="bg1"/>
                </a:solidFill>
                <a:cs typeface="Arial" charset="0"/>
              </a:rPr>
              <a:t>A descoberta detectou,  então, evidências de que, antes da ocorrência de fluxos de mongóis, houve a migração de não mongóis - homens com aspectos extremamente parecidos com os africanos e com os aborígines da Austrália.</a:t>
            </a:r>
          </a:p>
          <a:p>
            <a:pPr algn="ctr"/>
            <a:endParaRPr lang="pt-BR">
              <a:solidFill>
                <a:srgbClr val="FFFFFF"/>
              </a:solidFill>
              <a:cs typeface="Arial" charset="0"/>
            </a:endParaRPr>
          </a:p>
        </p:txBody>
      </p:sp>
      <p:pic>
        <p:nvPicPr>
          <p:cNvPr id="20482" name="Picture 2" descr="D:\FABRÍCIO\Educar Brasil\2014\FABRICIO_05-01-14\Luzia.jpg"/>
          <p:cNvPicPr>
            <a:picLocks noChangeAspect="1" noChangeArrowheads="1"/>
          </p:cNvPicPr>
          <p:nvPr/>
        </p:nvPicPr>
        <p:blipFill>
          <a:blip r:embed="rId2"/>
          <a:srcRect/>
          <a:stretch>
            <a:fillRect/>
          </a:stretch>
        </p:blipFill>
        <p:spPr bwMode="auto">
          <a:xfrm>
            <a:off x="5580063" y="584200"/>
            <a:ext cx="3027362" cy="4030663"/>
          </a:xfrm>
          <a:prstGeom prst="rect">
            <a:avLst/>
          </a:prstGeom>
          <a:noFill/>
          <a:ln w="9525">
            <a:noFill/>
            <a:miter lim="800000"/>
            <a:headEnd/>
            <a:tailEnd/>
          </a:ln>
        </p:spPr>
      </p:pic>
      <p:sp>
        <p:nvSpPr>
          <p:cNvPr id="20483" name="CaixaDeTexto 3"/>
          <p:cNvSpPr txBox="1">
            <a:spLocks noChangeArrowheads="1"/>
          </p:cNvSpPr>
          <p:nvPr/>
        </p:nvSpPr>
        <p:spPr bwMode="auto">
          <a:xfrm>
            <a:off x="6059488" y="4670425"/>
            <a:ext cx="2297112" cy="1160463"/>
          </a:xfrm>
          <a:prstGeom prst="rect">
            <a:avLst/>
          </a:prstGeom>
          <a:noFill/>
          <a:ln w="9525">
            <a:noFill/>
            <a:miter lim="800000"/>
            <a:headEnd/>
            <a:tailEnd/>
          </a:ln>
        </p:spPr>
        <p:txBody>
          <a:bodyPr wrap="none">
            <a:spAutoFit/>
          </a:bodyPr>
          <a:lstStyle/>
          <a:p>
            <a:pPr algn="ctr"/>
            <a:r>
              <a:rPr lang="pt-BR" sz="1600">
                <a:latin typeface="Calibri" pitchFamily="34" charset="0"/>
              </a:rPr>
              <a:t>Fonte Educar Brasil</a:t>
            </a:r>
          </a:p>
          <a:p>
            <a:pPr algn="ctr"/>
            <a:endParaRPr lang="pt-BR">
              <a:latin typeface="Calibri" pitchFamily="34" charset="0"/>
            </a:endParaRPr>
          </a:p>
          <a:p>
            <a:pPr algn="ctr"/>
            <a:r>
              <a:rPr lang="pt-BR" b="1" i="1">
                <a:latin typeface="Calibri" pitchFamily="34" charset="0"/>
              </a:rPr>
              <a:t>Capa da Revista Veja, </a:t>
            </a:r>
          </a:p>
          <a:p>
            <a:pPr algn="ctr"/>
            <a:r>
              <a:rPr lang="pt-BR" b="1" i="1">
                <a:latin typeface="Calibri" pitchFamily="34" charset="0"/>
              </a:rPr>
              <a:t>de dezembro de 1999</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de cantos arredondados 2"/>
          <p:cNvSpPr/>
          <p:nvPr/>
        </p:nvSpPr>
        <p:spPr>
          <a:xfrm>
            <a:off x="1331913" y="450850"/>
            <a:ext cx="6553200" cy="601663"/>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pt-BR" sz="2400" b="1" dirty="0">
                <a:latin typeface="Futura Md BT" panose="020B0602020204020303" pitchFamily="34" charset="0"/>
              </a:rPr>
              <a:t>Sítio Arqueológico Pedra Pintada</a:t>
            </a:r>
            <a:endParaRPr lang="pt-BR" sz="2400" dirty="0">
              <a:latin typeface="Futura Md BT" panose="020B0602020204020303" pitchFamily="34" charset="0"/>
            </a:endParaRPr>
          </a:p>
        </p:txBody>
      </p:sp>
      <p:pic>
        <p:nvPicPr>
          <p:cNvPr id="3074" name="Picture 2" descr="Ficheiro:Pedra pintada.jpg"/>
          <p:cNvPicPr>
            <a:picLocks noChangeAspect="1" noChangeArrowheads="1"/>
          </p:cNvPicPr>
          <p:nvPr/>
        </p:nvPicPr>
        <p:blipFill>
          <a:blip r:embed="rId2">
            <a:extLst/>
          </a:blip>
          <a:srcRect/>
          <a:stretch>
            <a:fillRect/>
          </a:stretch>
        </p:blipFill>
        <p:spPr bwMode="auto">
          <a:xfrm>
            <a:off x="725996" y="1516025"/>
            <a:ext cx="3810000" cy="24765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4" name="Retângulo 3"/>
          <p:cNvSpPr/>
          <p:nvPr/>
        </p:nvSpPr>
        <p:spPr>
          <a:xfrm>
            <a:off x="4859338" y="1287463"/>
            <a:ext cx="3600450" cy="2933700"/>
          </a:xfrm>
          <a:prstGeom prst="rect">
            <a:avLst/>
          </a:prstGeom>
        </p:spPr>
        <p:style>
          <a:lnRef idx="3">
            <a:schemeClr val="lt1"/>
          </a:lnRef>
          <a:fillRef idx="1">
            <a:schemeClr val="dk1"/>
          </a:fillRef>
          <a:effectRef idx="1">
            <a:schemeClr val="dk1"/>
          </a:effectRef>
          <a:fontRef idx="minor">
            <a:schemeClr val="lt1"/>
          </a:fontRef>
        </p:style>
        <p:txBody>
          <a:bodyPr anchor="ctr"/>
          <a:lstStyle/>
          <a:p>
            <a:pPr algn="just"/>
            <a:r>
              <a:rPr lang="pt-BR">
                <a:solidFill>
                  <a:schemeClr val="bg1"/>
                </a:solidFill>
                <a:cs typeface="Arial" charset="0"/>
              </a:rPr>
              <a:t>A Pedra Pintada é uma formação rochosa de 25 metros de altura, situada a 140 quilômetros da capital de Roraima, Boa Vista.</a:t>
            </a:r>
          </a:p>
          <a:p>
            <a:pPr algn="just"/>
            <a:r>
              <a:rPr lang="pt-BR">
                <a:solidFill>
                  <a:schemeClr val="bg1"/>
                </a:solidFill>
                <a:cs typeface="Arial" charset="0"/>
              </a:rPr>
              <a:t>Na face externa, existem pinturas rupestres vermelhas, que são, até hoje, consideradas um enigma para cientistas. Há também cavernas funerárias, uma delas com 12 metros de extensão.</a:t>
            </a:r>
          </a:p>
        </p:txBody>
      </p:sp>
      <p:sp>
        <p:nvSpPr>
          <p:cNvPr id="21508" name="Retângulo 4"/>
          <p:cNvSpPr>
            <a:spLocks noChangeArrowheads="1"/>
          </p:cNvSpPr>
          <p:nvPr/>
        </p:nvSpPr>
        <p:spPr bwMode="auto">
          <a:xfrm>
            <a:off x="1557338" y="4113213"/>
            <a:ext cx="2009775" cy="215900"/>
          </a:xfrm>
          <a:prstGeom prst="rect">
            <a:avLst/>
          </a:prstGeom>
          <a:noFill/>
          <a:ln w="9525">
            <a:noFill/>
            <a:miter lim="800000"/>
            <a:headEnd/>
            <a:tailEnd/>
          </a:ln>
        </p:spPr>
        <p:txBody>
          <a:bodyPr wrap="none">
            <a:spAutoFit/>
          </a:bodyPr>
          <a:lstStyle/>
          <a:p>
            <a:r>
              <a:rPr lang="pt-BR" sz="800">
                <a:latin typeface="Calibri" pitchFamily="34" charset="0"/>
              </a:rPr>
              <a:t>http://pt.wikipedia.org/wiki/Pedra_Pintada</a:t>
            </a:r>
          </a:p>
        </p:txBody>
      </p:sp>
      <p:sp>
        <p:nvSpPr>
          <p:cNvPr id="6" name="Retângulo 5"/>
          <p:cNvSpPr/>
          <p:nvPr/>
        </p:nvSpPr>
        <p:spPr>
          <a:xfrm>
            <a:off x="725488" y="4581525"/>
            <a:ext cx="7734300" cy="1439863"/>
          </a:xfrm>
          <a:prstGeom prst="rect">
            <a:avLst/>
          </a:prstGeom>
        </p:spPr>
        <p:style>
          <a:lnRef idx="3">
            <a:schemeClr val="lt1"/>
          </a:lnRef>
          <a:fillRef idx="1">
            <a:schemeClr val="dk1"/>
          </a:fillRef>
          <a:effectRef idx="1">
            <a:schemeClr val="dk1"/>
          </a:effectRef>
          <a:fontRef idx="minor">
            <a:schemeClr val="lt1"/>
          </a:fontRef>
        </p:style>
        <p:txBody>
          <a:bodyPr anchor="ctr"/>
          <a:lstStyle/>
          <a:p>
            <a:pPr algn="just"/>
            <a:r>
              <a:rPr lang="pt-BR">
                <a:solidFill>
                  <a:schemeClr val="bg1"/>
                </a:solidFill>
                <a:cs typeface="Arial" charset="0"/>
              </a:rPr>
              <a:t>As marcas da passagem do homem pré-histórico em Roraima datam de quatro a seis mil anos, antes de Cristo. Além das pinturas rupestres, no local foram encontrados importantes registros da ocupação humana, como pedaços de cerâmicas, machadinhas, contas de colar, dentre outros artefatos.</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476375" y="260350"/>
            <a:ext cx="6408738" cy="865188"/>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pt-BR" sz="2400" dirty="0">
                <a:latin typeface="Futura Md BT" panose="020B0602020204020303" pitchFamily="34" charset="0"/>
              </a:rPr>
              <a:t>Sítio Arqueológico do Lajedo de Soledade</a:t>
            </a:r>
          </a:p>
        </p:txBody>
      </p:sp>
      <p:pic>
        <p:nvPicPr>
          <p:cNvPr id="4098" name="Picture 2" descr="Ficheiro:Lajedo de Soledade.jpg"/>
          <p:cNvPicPr>
            <a:picLocks noChangeAspect="1" noChangeArrowheads="1"/>
          </p:cNvPicPr>
          <p:nvPr/>
        </p:nvPicPr>
        <p:blipFill>
          <a:blip r:embed="rId2">
            <a:extLst/>
          </a:blip>
          <a:srcRect/>
          <a:stretch>
            <a:fillRect/>
          </a:stretch>
        </p:blipFill>
        <p:spPr bwMode="auto">
          <a:xfrm>
            <a:off x="647351" y="1556792"/>
            <a:ext cx="4176678" cy="31325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22531" name="Retângulo 2"/>
          <p:cNvSpPr>
            <a:spLocks noChangeArrowheads="1"/>
          </p:cNvSpPr>
          <p:nvPr/>
        </p:nvSpPr>
        <p:spPr bwMode="auto">
          <a:xfrm>
            <a:off x="827088" y="5138738"/>
            <a:ext cx="4264025" cy="641350"/>
          </a:xfrm>
          <a:prstGeom prst="rect">
            <a:avLst/>
          </a:prstGeom>
          <a:noFill/>
          <a:ln w="9525">
            <a:noFill/>
            <a:miter lim="800000"/>
            <a:headEnd/>
            <a:tailEnd/>
          </a:ln>
        </p:spPr>
        <p:txBody>
          <a:bodyPr>
            <a:spAutoFit/>
          </a:bodyPr>
          <a:lstStyle/>
          <a:p>
            <a:pPr algn="ctr"/>
            <a:r>
              <a:rPr lang="pt-BR" b="1" i="1">
                <a:latin typeface="Calibri" pitchFamily="34" charset="0"/>
              </a:rPr>
              <a:t>Vale na região do Ravina do Peninha, em Lajedo de Soledade</a:t>
            </a:r>
          </a:p>
        </p:txBody>
      </p:sp>
      <p:sp>
        <p:nvSpPr>
          <p:cNvPr id="22532" name="Retângulo 3"/>
          <p:cNvSpPr>
            <a:spLocks noChangeArrowheads="1"/>
          </p:cNvSpPr>
          <p:nvPr/>
        </p:nvSpPr>
        <p:spPr bwMode="auto">
          <a:xfrm>
            <a:off x="1187450" y="4689475"/>
            <a:ext cx="4572000" cy="215900"/>
          </a:xfrm>
          <a:prstGeom prst="rect">
            <a:avLst/>
          </a:prstGeom>
          <a:noFill/>
          <a:ln w="9525">
            <a:noFill/>
            <a:miter lim="800000"/>
            <a:headEnd/>
            <a:tailEnd/>
          </a:ln>
        </p:spPr>
        <p:txBody>
          <a:bodyPr>
            <a:spAutoFit/>
          </a:bodyPr>
          <a:lstStyle/>
          <a:p>
            <a:r>
              <a:rPr lang="pt-BR" sz="800">
                <a:latin typeface="Calibri" pitchFamily="34" charset="0"/>
              </a:rPr>
              <a:t>http://pt.wikipedia.org/wiki/Ficheiro:Lajedo_de_Soledade.jpg</a:t>
            </a:r>
          </a:p>
        </p:txBody>
      </p:sp>
      <p:sp>
        <p:nvSpPr>
          <p:cNvPr id="5" name="Retângulo 4"/>
          <p:cNvSpPr/>
          <p:nvPr/>
        </p:nvSpPr>
        <p:spPr>
          <a:xfrm>
            <a:off x="5292725" y="1338263"/>
            <a:ext cx="3440113" cy="4479925"/>
          </a:xfrm>
          <a:prstGeom prst="rect">
            <a:avLst/>
          </a:prstGeom>
        </p:spPr>
        <p:style>
          <a:lnRef idx="3">
            <a:schemeClr val="lt1"/>
          </a:lnRef>
          <a:fillRef idx="1">
            <a:schemeClr val="dk1"/>
          </a:fillRef>
          <a:effectRef idx="1">
            <a:schemeClr val="dk1"/>
          </a:effectRef>
          <a:fontRef idx="minor">
            <a:schemeClr val="lt1"/>
          </a:fontRef>
        </p:style>
        <p:txBody>
          <a:bodyPr anchor="ctr"/>
          <a:lstStyle/>
          <a:p>
            <a:pPr algn="just"/>
            <a:r>
              <a:rPr lang="pt-BR">
                <a:solidFill>
                  <a:schemeClr val="bg1"/>
                </a:solidFill>
                <a:cs typeface="Arial" charset="0"/>
              </a:rPr>
              <a:t>Sítio Arqueológico localizado na Chapada do Apodi, no município de Apodi, no Estado do Rio Grande do Norte.</a:t>
            </a:r>
          </a:p>
          <a:p>
            <a:pPr algn="just"/>
            <a:r>
              <a:rPr lang="pt-BR">
                <a:solidFill>
                  <a:schemeClr val="bg1"/>
                </a:solidFill>
                <a:cs typeface="Arial" charset="0"/>
              </a:rPr>
              <a:t>No lajedo, pesquisadores da Universidade Federal do Rio Grande do Norte encontraram, além de vários painéis com pinturas rupestres, fósseis de animais pré-históricos, como o bicho-preguiça e tatus gigantes, mastodontes e tigres dente-de-sabre que viviam no Nordeste, no período Glacial. </a:t>
            </a:r>
            <a:endParaRPr lang="pt-BR">
              <a:solidFill>
                <a:srgbClr val="FFFFFF"/>
              </a:solidFill>
              <a:cs typeface="Arial" charset="0"/>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227138" y="404813"/>
            <a:ext cx="7272337" cy="762000"/>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pt-BR" sz="2400" b="1" dirty="0">
                <a:latin typeface="Futura Md BT" panose="020B0602020204020303" pitchFamily="34" charset="0"/>
              </a:rPr>
              <a:t>Sítio Arqueológico Caverna da Pedra Pintada</a:t>
            </a:r>
            <a:endParaRPr lang="pt-BR" sz="2400" dirty="0">
              <a:latin typeface="Futura Md BT" panose="020B0602020204020303" pitchFamily="34" charset="0"/>
            </a:endParaRPr>
          </a:p>
        </p:txBody>
      </p:sp>
      <p:pic>
        <p:nvPicPr>
          <p:cNvPr id="5122" name="Picture 2" descr="Ficheiro:Gruta Pedra Pintada.jpg"/>
          <p:cNvPicPr>
            <a:picLocks noChangeAspect="1" noChangeArrowheads="1"/>
          </p:cNvPicPr>
          <p:nvPr/>
        </p:nvPicPr>
        <p:blipFill>
          <a:blip r:embed="rId2">
            <a:extLst/>
          </a:blip>
          <a:srcRect/>
          <a:stretch>
            <a:fillRect/>
          </a:stretch>
        </p:blipFill>
        <p:spPr bwMode="auto">
          <a:xfrm>
            <a:off x="899592" y="1700808"/>
            <a:ext cx="3429000" cy="2562226"/>
          </a:xfrm>
          <a:prstGeom prst="rect">
            <a:avLst/>
          </a:prstGeom>
        </p:spPr>
        <p:style>
          <a:lnRef idx="0">
            <a:schemeClr val="accent3"/>
          </a:lnRef>
          <a:fillRef idx="3">
            <a:schemeClr val="accent3"/>
          </a:fillRef>
          <a:effectRef idx="3">
            <a:schemeClr val="accent3"/>
          </a:effectRef>
          <a:fontRef idx="minor">
            <a:schemeClr val="lt1"/>
          </a:fontRef>
        </p:style>
      </p:pic>
      <p:sp>
        <p:nvSpPr>
          <p:cNvPr id="23555" name="Retângulo 2"/>
          <p:cNvSpPr>
            <a:spLocks noChangeArrowheads="1"/>
          </p:cNvSpPr>
          <p:nvPr/>
        </p:nvSpPr>
        <p:spPr bwMode="auto">
          <a:xfrm>
            <a:off x="1414463" y="4656138"/>
            <a:ext cx="2398712" cy="646112"/>
          </a:xfrm>
          <a:prstGeom prst="rect">
            <a:avLst/>
          </a:prstGeom>
          <a:noFill/>
          <a:ln w="9525">
            <a:noFill/>
            <a:miter lim="800000"/>
            <a:headEnd/>
            <a:tailEnd/>
          </a:ln>
        </p:spPr>
        <p:txBody>
          <a:bodyPr wrap="none">
            <a:spAutoFit/>
          </a:bodyPr>
          <a:lstStyle/>
          <a:p>
            <a:pPr algn="ctr"/>
            <a:r>
              <a:rPr lang="pt-BR" b="1" i="1">
                <a:latin typeface="Calibri" pitchFamily="34" charset="0"/>
              </a:rPr>
              <a:t>Amostra das pinturas</a:t>
            </a:r>
          </a:p>
          <a:p>
            <a:pPr algn="ctr"/>
            <a:r>
              <a:rPr lang="pt-BR" b="1" i="1">
                <a:latin typeface="Calibri" pitchFamily="34" charset="0"/>
              </a:rPr>
              <a:t> localizadas na caverna</a:t>
            </a:r>
          </a:p>
        </p:txBody>
      </p:sp>
      <p:sp>
        <p:nvSpPr>
          <p:cNvPr id="23556" name="Retângulo 3"/>
          <p:cNvSpPr>
            <a:spLocks noChangeArrowheads="1"/>
          </p:cNvSpPr>
          <p:nvPr/>
        </p:nvSpPr>
        <p:spPr bwMode="auto">
          <a:xfrm>
            <a:off x="1219200" y="4286250"/>
            <a:ext cx="4572000" cy="214313"/>
          </a:xfrm>
          <a:prstGeom prst="rect">
            <a:avLst/>
          </a:prstGeom>
          <a:noFill/>
          <a:ln w="9525">
            <a:noFill/>
            <a:miter lim="800000"/>
            <a:headEnd/>
            <a:tailEnd/>
          </a:ln>
        </p:spPr>
        <p:txBody>
          <a:bodyPr>
            <a:spAutoFit/>
          </a:bodyPr>
          <a:lstStyle/>
          <a:p>
            <a:r>
              <a:rPr lang="pt-BR" sz="800">
                <a:latin typeface="Calibri" pitchFamily="34" charset="0"/>
              </a:rPr>
              <a:t>http://pt.wikipedia.org/wiki/Ficheiro:Gruta_Pedra_Pintada.jpg</a:t>
            </a:r>
          </a:p>
        </p:txBody>
      </p:sp>
      <p:sp>
        <p:nvSpPr>
          <p:cNvPr id="5" name="Retângulo 4"/>
          <p:cNvSpPr/>
          <p:nvPr/>
        </p:nvSpPr>
        <p:spPr>
          <a:xfrm>
            <a:off x="4787900" y="1335088"/>
            <a:ext cx="3744913" cy="4614862"/>
          </a:xfrm>
          <a:prstGeom prst="rect">
            <a:avLst/>
          </a:prstGeom>
          <a:ln/>
        </p:spPr>
        <p:style>
          <a:lnRef idx="3">
            <a:schemeClr val="lt1"/>
          </a:lnRef>
          <a:fillRef idx="1">
            <a:schemeClr val="dk1"/>
          </a:fillRef>
          <a:effectRef idx="1">
            <a:schemeClr val="dk1"/>
          </a:effectRef>
          <a:fontRef idx="minor">
            <a:schemeClr val="lt1"/>
          </a:fontRef>
        </p:style>
        <p:txBody>
          <a:bodyPr anchor="ctr"/>
          <a:lstStyle/>
          <a:p>
            <a:pPr algn="just"/>
            <a:r>
              <a:rPr lang="pt-BR">
                <a:solidFill>
                  <a:schemeClr val="bg1"/>
                </a:solidFill>
                <a:cs typeface="Arial" charset="0"/>
              </a:rPr>
              <a:t>Localizado na cidade de Monte Alegre no Pará, a Caverna da Pedra Pintada é mundialmente conhecida pela presença de pinturas rupestres com mais de 11.200 anos de idade.</a:t>
            </a:r>
          </a:p>
          <a:p>
            <a:pPr algn="just"/>
            <a:r>
              <a:rPr lang="pt-BR">
                <a:solidFill>
                  <a:schemeClr val="bg1"/>
                </a:solidFill>
                <a:cs typeface="Arial" charset="0"/>
              </a:rPr>
              <a:t>A Caverna da Pedra Pintada é, agora, um dos sítios mais bem datados do Brasil.</a:t>
            </a:r>
          </a:p>
          <a:p>
            <a:pPr algn="just"/>
            <a:r>
              <a:rPr lang="pt-BR">
                <a:solidFill>
                  <a:schemeClr val="bg1"/>
                </a:solidFill>
                <a:cs typeface="Arial" charset="0"/>
              </a:rPr>
              <a:t>As pesquisas no local nos mostram que a Floresta Amazônica não é apenas patrimônio ecológico, mas também patrimônio histórico, resultado da ação humana, ao longo de milhares de anos.</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971550" y="620713"/>
            <a:ext cx="7488238" cy="5545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BR" sz="2400" b="1" u="sng" dirty="0">
                <a:solidFill>
                  <a:srgbClr val="FFFFFF"/>
                </a:solidFill>
                <a:effectLst>
                  <a:outerShdw blurRad="38100" dist="38100" dir="2700000" algn="tl">
                    <a:srgbClr val="000000"/>
                  </a:outerShdw>
                </a:effectLst>
                <a:cs typeface="Arial" charset="0"/>
              </a:rPr>
              <a:t>Acessando a História</a:t>
            </a:r>
          </a:p>
          <a:p>
            <a:pPr algn="ctr"/>
            <a:endParaRPr lang="pt-BR" sz="2400" b="1" u="sng" dirty="0">
              <a:solidFill>
                <a:srgbClr val="FFFFFF"/>
              </a:solidFill>
              <a:effectLst>
                <a:outerShdw blurRad="38100" dist="38100" dir="2700000" algn="tl">
                  <a:srgbClr val="000000"/>
                </a:outerShdw>
              </a:effectLst>
              <a:cs typeface="Arial" charset="0"/>
            </a:endParaRPr>
          </a:p>
          <a:p>
            <a:pPr algn="just"/>
            <a:r>
              <a:rPr lang="pt-BR" dirty="0">
                <a:solidFill>
                  <a:schemeClr val="bg1">
                    <a:lumMod val="95000"/>
                  </a:schemeClr>
                </a:solidFill>
                <a:cs typeface="Arial" charset="0"/>
              </a:rPr>
              <a:t>Conheça o site do Instituto Itaú Cultural &lt;http://www.itaucultural.org.br/arqueologia/&gt; e inicie sua aventura no mundo da Arqueologia Brasileira.</a:t>
            </a:r>
          </a:p>
          <a:p>
            <a:pPr algn="just"/>
            <a:r>
              <a:rPr lang="pt-BR" dirty="0">
                <a:solidFill>
                  <a:schemeClr val="bg1">
                    <a:lumMod val="95000"/>
                  </a:schemeClr>
                </a:solidFill>
                <a:cs typeface="Arial" charset="0"/>
              </a:rPr>
              <a:t>O site </a:t>
            </a:r>
            <a:r>
              <a:rPr lang="pt-BR" dirty="0" smtClean="0">
                <a:solidFill>
                  <a:schemeClr val="bg1">
                    <a:lumMod val="95000"/>
                  </a:schemeClr>
                </a:solidFill>
                <a:cs typeface="Arial" charset="0"/>
              </a:rPr>
              <a:t>possui uma </a:t>
            </a:r>
            <a:r>
              <a:rPr lang="pt-BR" dirty="0">
                <a:solidFill>
                  <a:schemeClr val="bg1">
                    <a:lumMod val="95000"/>
                  </a:schemeClr>
                </a:solidFill>
                <a:cs typeface="Arial" charset="0"/>
              </a:rPr>
              <a:t>variedade de assuntos dentro da Arqueologia Brasileira. Muito dinâmico, o portal é alimentado constantemente pelos especialistas da área. Lá você irá encontrar a explicação dos termos técnicos, os ramos de atuação da arqueologia, fotos e informações diversas.</a:t>
            </a:r>
          </a:p>
          <a:p>
            <a:pPr algn="just"/>
            <a:r>
              <a:rPr lang="pt-BR" dirty="0" smtClean="0">
                <a:solidFill>
                  <a:schemeClr val="bg1">
                    <a:lumMod val="95000"/>
                  </a:schemeClr>
                </a:solidFill>
                <a:cs typeface="Arial" charset="0"/>
              </a:rPr>
              <a:t>Destaca-se </a:t>
            </a:r>
            <a:r>
              <a:rPr lang="pt-BR" dirty="0">
                <a:solidFill>
                  <a:schemeClr val="bg1">
                    <a:lumMod val="95000"/>
                  </a:schemeClr>
                </a:solidFill>
                <a:cs typeface="Arial" charset="0"/>
              </a:rPr>
              <a:t>aqui a “linha do tempo” presente no site, onde é possível observar as faixas cronológicas  em que a Arqueologia Brasileira foi dividida. Têm como ponto de partida os dias atuais</a:t>
            </a:r>
            <a:br>
              <a:rPr lang="pt-BR" dirty="0">
                <a:solidFill>
                  <a:schemeClr val="bg1">
                    <a:lumMod val="95000"/>
                  </a:schemeClr>
                </a:solidFill>
                <a:cs typeface="Arial" charset="0"/>
              </a:rPr>
            </a:br>
            <a:r>
              <a:rPr lang="pt-BR" dirty="0">
                <a:solidFill>
                  <a:schemeClr val="bg1">
                    <a:lumMod val="95000"/>
                  </a:schemeClr>
                </a:solidFill>
                <a:cs typeface="Arial" charset="0"/>
              </a:rPr>
              <a:t>(o Presente) e vai recuando no tempo, para datas </a:t>
            </a:r>
            <a:br>
              <a:rPr lang="pt-BR" dirty="0">
                <a:solidFill>
                  <a:schemeClr val="bg1">
                    <a:lumMod val="95000"/>
                  </a:schemeClr>
                </a:solidFill>
                <a:cs typeface="Arial" charset="0"/>
              </a:rPr>
            </a:br>
            <a:r>
              <a:rPr lang="pt-BR" dirty="0">
                <a:solidFill>
                  <a:schemeClr val="bg1">
                    <a:lumMod val="95000"/>
                  </a:schemeClr>
                </a:solidFill>
                <a:cs typeface="Arial" charset="0"/>
              </a:rPr>
              <a:t>Antes do Presente (AP). A primeira faixa temporal vai, </a:t>
            </a:r>
            <a:br>
              <a:rPr lang="pt-BR" dirty="0">
                <a:solidFill>
                  <a:schemeClr val="bg1">
                    <a:lumMod val="95000"/>
                  </a:schemeClr>
                </a:solidFill>
                <a:cs typeface="Arial" charset="0"/>
              </a:rPr>
            </a:br>
            <a:r>
              <a:rPr lang="pt-BR" dirty="0">
                <a:solidFill>
                  <a:schemeClr val="bg1">
                    <a:lumMod val="95000"/>
                  </a:schemeClr>
                </a:solidFill>
                <a:cs typeface="Arial" charset="0"/>
              </a:rPr>
              <a:t>assim, de hoje a 500 anos atrás, ou seja, do Presente </a:t>
            </a:r>
            <a:br>
              <a:rPr lang="pt-BR" dirty="0">
                <a:solidFill>
                  <a:schemeClr val="bg1">
                    <a:lumMod val="95000"/>
                  </a:schemeClr>
                </a:solidFill>
                <a:cs typeface="Arial" charset="0"/>
              </a:rPr>
            </a:br>
            <a:r>
              <a:rPr lang="pt-BR" dirty="0">
                <a:solidFill>
                  <a:schemeClr val="bg1">
                    <a:lumMod val="95000"/>
                  </a:schemeClr>
                </a:solidFill>
                <a:cs typeface="Arial" charset="0"/>
              </a:rPr>
              <a:t>a 500 anos AP, e assim por diante. Quanto mais distante no tempo, mais distante da superfície da Terra as peças são encontradas.</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712788" y="3573463"/>
            <a:ext cx="7921625" cy="2663825"/>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just"/>
            <a:r>
              <a:rPr lang="pt-BR">
                <a:solidFill>
                  <a:srgbClr val="FFFFFF"/>
                </a:solidFill>
                <a:cs typeface="Arial" charset="0"/>
              </a:rPr>
              <a:t>Um sítio arqueológico é um local no qual os homens que viveram antes do início de nossa civilização, na Pré-História, deixaram algum vestígio de suas atividades: uma ferramenta de pedra lascada, uma fogueira na qual assaram sua comida, uma pintura, uma sepultura ou a simples marca de seus passos.</a:t>
            </a:r>
          </a:p>
          <a:p>
            <a:pPr algn="just"/>
            <a:r>
              <a:rPr lang="pt-BR">
                <a:solidFill>
                  <a:srgbClr val="FFFFFF"/>
                </a:solidFill>
                <a:cs typeface="Arial" charset="0"/>
              </a:rPr>
              <a:t>Todos os vestígios são importantes, pois, dessa forma, podemos compreender melhor o passado. A Arte Rupestre é um desses registros,  que são fundamentais para se entender a forma como o homem compreendia o mundo e como produzia arte na Pré-História – período anterior à invenção da escrita.</a:t>
            </a:r>
          </a:p>
        </p:txBody>
      </p:sp>
      <p:pic>
        <p:nvPicPr>
          <p:cNvPr id="7170" name="Picture 2" descr="Arquivo: Pintura rupestre en Brasil 01.jpg"/>
          <p:cNvPicPr>
            <a:picLocks noChangeAspect="1" noChangeArrowheads="1"/>
          </p:cNvPicPr>
          <p:nvPr/>
        </p:nvPicPr>
        <p:blipFill>
          <a:blip r:embed="rId2">
            <a:extLst/>
          </a:blip>
          <a:srcRect/>
          <a:stretch>
            <a:fillRect/>
          </a:stretch>
        </p:blipFill>
        <p:spPr bwMode="auto">
          <a:xfrm>
            <a:off x="709352" y="620688"/>
            <a:ext cx="3456384" cy="2592288"/>
          </a:xfrm>
          <a:prstGeom prst="rect">
            <a:avLst/>
          </a:prstGeom>
        </p:spPr>
        <p:style>
          <a:lnRef idx="0">
            <a:schemeClr val="accent3"/>
          </a:lnRef>
          <a:fillRef idx="3">
            <a:schemeClr val="accent3"/>
          </a:fillRef>
          <a:effectRef idx="3">
            <a:schemeClr val="accent3"/>
          </a:effectRef>
          <a:fontRef idx="minor">
            <a:schemeClr val="lt1"/>
          </a:fontRef>
        </p:style>
      </p:pic>
      <p:sp>
        <p:nvSpPr>
          <p:cNvPr id="4" name="Elipse 3"/>
          <p:cNvSpPr/>
          <p:nvPr/>
        </p:nvSpPr>
        <p:spPr>
          <a:xfrm>
            <a:off x="4673600" y="836613"/>
            <a:ext cx="3816350" cy="18605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pt-BR" sz="2800" dirty="0">
                <a:latin typeface="Futura Md BT" panose="020B0602020204020303" pitchFamily="34" charset="0"/>
              </a:rPr>
              <a:t>O que é um </a:t>
            </a:r>
          </a:p>
          <a:p>
            <a:pPr algn="ctr" fontAlgn="auto">
              <a:spcBef>
                <a:spcPts val="0"/>
              </a:spcBef>
              <a:spcAft>
                <a:spcPts val="0"/>
              </a:spcAft>
              <a:defRPr/>
            </a:pPr>
            <a:r>
              <a:rPr lang="pt-BR" sz="2800" dirty="0">
                <a:latin typeface="Futura Md BT" panose="020B0602020204020303" pitchFamily="34" charset="0"/>
              </a:rPr>
              <a:t>Sítio Arqueológico?</a:t>
            </a:r>
          </a:p>
        </p:txBody>
      </p:sp>
      <p:sp>
        <p:nvSpPr>
          <p:cNvPr id="7172" name="Retângulo 4"/>
          <p:cNvSpPr>
            <a:spLocks noChangeArrowheads="1"/>
          </p:cNvSpPr>
          <p:nvPr/>
        </p:nvSpPr>
        <p:spPr bwMode="auto">
          <a:xfrm>
            <a:off x="693738" y="3213100"/>
            <a:ext cx="4572000" cy="215900"/>
          </a:xfrm>
          <a:prstGeom prst="rect">
            <a:avLst/>
          </a:prstGeom>
          <a:noFill/>
          <a:ln w="9525">
            <a:noFill/>
            <a:miter lim="800000"/>
            <a:headEnd/>
            <a:tailEnd/>
          </a:ln>
        </p:spPr>
        <p:txBody>
          <a:bodyPr>
            <a:spAutoFit/>
          </a:bodyPr>
          <a:lstStyle/>
          <a:p>
            <a:r>
              <a:rPr lang="pt-BR" sz="800">
                <a:latin typeface="Calibri" pitchFamily="34" charset="0"/>
              </a:rPr>
              <a:t>http://commons.wikimedia.org/wiki/File:Pintura_rupestre_en_Brazil_01.jpg</a:t>
            </a:r>
          </a:p>
        </p:txBody>
      </p:sp>
      <p:sp>
        <p:nvSpPr>
          <p:cNvPr id="7173" name="CaixaDeTexto 5"/>
          <p:cNvSpPr txBox="1">
            <a:spLocks noChangeArrowheads="1"/>
          </p:cNvSpPr>
          <p:nvPr/>
        </p:nvSpPr>
        <p:spPr bwMode="auto">
          <a:xfrm>
            <a:off x="1258888" y="342900"/>
            <a:ext cx="2093912" cy="277813"/>
          </a:xfrm>
          <a:prstGeom prst="rect">
            <a:avLst/>
          </a:prstGeom>
          <a:noFill/>
          <a:ln w="9525">
            <a:noFill/>
            <a:miter lim="800000"/>
            <a:headEnd/>
            <a:tailEnd/>
          </a:ln>
        </p:spPr>
        <p:txBody>
          <a:bodyPr wrap="none">
            <a:spAutoFit/>
          </a:bodyPr>
          <a:lstStyle/>
          <a:p>
            <a:r>
              <a:rPr lang="pt-BR" sz="1200" b="1" i="1">
                <a:latin typeface="Calibri" pitchFamily="34" charset="0"/>
              </a:rPr>
              <a:t>Diamantina Morro do Chapéu</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827088" y="333375"/>
            <a:ext cx="3889375" cy="5759450"/>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just"/>
            <a:r>
              <a:rPr lang="pt-BR" dirty="0">
                <a:solidFill>
                  <a:srgbClr val="FFFFFF"/>
                </a:solidFill>
                <a:cs typeface="Arial" charset="0"/>
              </a:rPr>
              <a:t>A Arqueologia Brasileira tem </a:t>
            </a:r>
            <a:r>
              <a:rPr lang="pt-BR" dirty="0" smtClean="0">
                <a:solidFill>
                  <a:srgbClr val="FFFFFF"/>
                </a:solidFill>
                <a:cs typeface="Arial" charset="0"/>
              </a:rPr>
              <a:t>evoluído </a:t>
            </a:r>
            <a:r>
              <a:rPr lang="pt-BR" dirty="0">
                <a:solidFill>
                  <a:srgbClr val="FFFFFF"/>
                </a:solidFill>
                <a:cs typeface="Arial" charset="0"/>
              </a:rPr>
              <a:t>bastante, mas ainda precisa crescer e desenvolver muito. Através da Arqueologia, além do conhecimento adquirido sobre sociedades tradicionais, a preservação desses patrimônios históricos se torna mais efetiva.</a:t>
            </a:r>
          </a:p>
          <a:p>
            <a:pPr algn="just"/>
            <a:r>
              <a:rPr lang="pt-BR" dirty="0">
                <a:solidFill>
                  <a:srgbClr val="FFFFFF"/>
                </a:solidFill>
                <a:cs typeface="Arial" charset="0"/>
              </a:rPr>
              <a:t>No Brasil, há apenas oito cursos de graduação em Arqueologia e as escavações,  que, em 1991, eram apenas cinco em andamento, hoje chegam a quase mil. Os sítios arqueológicos registrados subiram de 15 mil, em 2009, para 20 mil, em 2010, segundo o Instituto do Patrimônio Histórico e Artístico Nacional (Iphan).</a:t>
            </a:r>
          </a:p>
        </p:txBody>
      </p:sp>
      <p:pic>
        <p:nvPicPr>
          <p:cNvPr id="8196" name="Picture 4" descr="File:Urna funerária, MAE-USP (2).JPG"/>
          <p:cNvPicPr>
            <a:picLocks noChangeAspect="1" noChangeArrowheads="1"/>
          </p:cNvPicPr>
          <p:nvPr/>
        </p:nvPicPr>
        <p:blipFill>
          <a:blip r:embed="rId2">
            <a:extLst/>
          </a:blip>
          <a:srcRect/>
          <a:stretch>
            <a:fillRect/>
          </a:stretch>
        </p:blipFill>
        <p:spPr bwMode="auto">
          <a:xfrm>
            <a:off x="4932040" y="692696"/>
            <a:ext cx="3657600" cy="41148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
        <p:nvSpPr>
          <p:cNvPr id="8195" name="Retângulo 4"/>
          <p:cNvSpPr>
            <a:spLocks noChangeArrowheads="1"/>
          </p:cNvSpPr>
          <p:nvPr/>
        </p:nvSpPr>
        <p:spPr bwMode="auto">
          <a:xfrm>
            <a:off x="5006975" y="5040313"/>
            <a:ext cx="3582988" cy="923925"/>
          </a:xfrm>
          <a:prstGeom prst="rect">
            <a:avLst/>
          </a:prstGeom>
          <a:noFill/>
          <a:ln w="9525">
            <a:noFill/>
            <a:miter lim="800000"/>
            <a:headEnd/>
            <a:tailEnd/>
          </a:ln>
        </p:spPr>
        <p:txBody>
          <a:bodyPr>
            <a:spAutoFit/>
          </a:bodyPr>
          <a:lstStyle/>
          <a:p>
            <a:pPr algn="ctr"/>
            <a:r>
              <a:rPr lang="pt-BR" b="1" i="1">
                <a:latin typeface="Calibri" pitchFamily="34" charset="0"/>
              </a:rPr>
              <a:t>Urna funerária indígena, acervo do Museu de Arqueologia e Etnologia da Universidade de São Paulo.</a:t>
            </a:r>
            <a:r>
              <a:rPr lang="pt-BR" b="1">
                <a:latin typeface="Calibri" pitchFamily="34" charset="0"/>
              </a:rPr>
              <a:t> </a:t>
            </a:r>
          </a:p>
        </p:txBody>
      </p:sp>
      <p:sp>
        <p:nvSpPr>
          <p:cNvPr id="2" name="Retângulo 5"/>
          <p:cNvSpPr>
            <a:spLocks noChangeArrowheads="1"/>
          </p:cNvSpPr>
          <p:nvPr/>
        </p:nvSpPr>
        <p:spPr bwMode="auto">
          <a:xfrm>
            <a:off x="4932363" y="4806950"/>
            <a:ext cx="4572000" cy="215900"/>
          </a:xfrm>
          <a:prstGeom prst="rect">
            <a:avLst/>
          </a:prstGeom>
          <a:noFill/>
          <a:ln w="9525">
            <a:noFill/>
            <a:miter lim="800000"/>
            <a:headEnd/>
            <a:tailEnd/>
          </a:ln>
        </p:spPr>
        <p:txBody>
          <a:bodyPr>
            <a:spAutoFit/>
          </a:bodyPr>
          <a:lstStyle/>
          <a:p>
            <a:r>
              <a:rPr lang="pt-BR" sz="800">
                <a:latin typeface="Calibri" pitchFamily="34" charset="0"/>
              </a:rPr>
              <a:t>http://commons.wikimedia.org/wiki/File:Urna_funer%C3%A1ria,_MAE-USP_(2).JPG</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4211638" y="358775"/>
            <a:ext cx="4392612" cy="5734050"/>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just"/>
            <a:r>
              <a:rPr lang="pt-BR">
                <a:solidFill>
                  <a:srgbClr val="FFFFFF"/>
                </a:solidFill>
                <a:cs typeface="Arial" charset="0"/>
              </a:rPr>
              <a:t>A Arte Rupestre é um dos campos da Arqueologia que mais instigam os pesquisadores. Paredes e tetos de cavernas e abrigos, blocos no chão, pedras nos leitos dos rios, lajes a céu aberto são os lugares onde encontramos esses preciosos registros.</a:t>
            </a:r>
          </a:p>
          <a:p>
            <a:pPr algn="just"/>
            <a:r>
              <a:rPr lang="pt-BR">
                <a:solidFill>
                  <a:srgbClr val="FFFFFF"/>
                </a:solidFill>
                <a:cs typeface="Arial" charset="0"/>
              </a:rPr>
              <a:t>No Brasil, as pinturas rupestres mais antigas chegam a quase 12.000 anos de idade e foram encontradas na região de São Raimundo Nonato (Piauí).</a:t>
            </a:r>
          </a:p>
          <a:p>
            <a:pPr algn="just"/>
            <a:r>
              <a:rPr lang="pt-BR">
                <a:solidFill>
                  <a:srgbClr val="FFFFFF"/>
                </a:solidFill>
                <a:cs typeface="Arial" charset="0"/>
              </a:rPr>
              <a:t>Não existe uma fórmula única para interpretar as diversas manifestações de Arte Rupestre e nem todos os estudiosos concordam entre si sobre elas. Sendo assim, as interpretações deixam inquieto o mundo acadêmico.</a:t>
            </a:r>
          </a:p>
          <a:p>
            <a:pPr algn="just"/>
            <a:r>
              <a:rPr lang="pt-BR">
                <a:solidFill>
                  <a:srgbClr val="FFFFFF"/>
                </a:solidFill>
                <a:cs typeface="Arial" charset="0"/>
              </a:rPr>
              <a:t>Vamos, então, conhecer os principais sítios arqueológicos brasileiros.</a:t>
            </a:r>
          </a:p>
        </p:txBody>
      </p:sp>
      <p:pic>
        <p:nvPicPr>
          <p:cNvPr id="3" name="Picture 2" descr="D:\FABRÍCIO\Educar Brasil\800px-Pinturas_Rupestres_-_Parque_Nacional_do_Catimbau_-_Pernambuco_-_Brasil.jpg"/>
          <p:cNvPicPr>
            <a:picLocks noChangeAspect="1" noChangeArrowheads="1"/>
          </p:cNvPicPr>
          <p:nvPr/>
        </p:nvPicPr>
        <p:blipFill>
          <a:blip r:embed="rId2">
            <a:extLst/>
          </a:blip>
          <a:srcRect/>
          <a:stretch>
            <a:fillRect/>
          </a:stretch>
        </p:blipFill>
        <p:spPr bwMode="auto">
          <a:xfrm>
            <a:off x="539552" y="519596"/>
            <a:ext cx="3427872" cy="4361160"/>
          </a:xfrm>
          <a:prstGeom prst="rect">
            <a:avLst/>
          </a:prstGeom>
        </p:spPr>
        <p:style>
          <a:lnRef idx="0">
            <a:schemeClr val="accent3"/>
          </a:lnRef>
          <a:fillRef idx="3">
            <a:schemeClr val="accent3"/>
          </a:fillRef>
          <a:effectRef idx="3">
            <a:schemeClr val="accent3"/>
          </a:effectRef>
          <a:fontRef idx="minor">
            <a:schemeClr val="lt1"/>
          </a:fontRef>
        </p:style>
      </p:pic>
      <p:sp>
        <p:nvSpPr>
          <p:cNvPr id="9219" name="Retângulo 3"/>
          <p:cNvSpPr>
            <a:spLocks noChangeArrowheads="1"/>
          </p:cNvSpPr>
          <p:nvPr/>
        </p:nvSpPr>
        <p:spPr bwMode="auto">
          <a:xfrm>
            <a:off x="777875" y="4908550"/>
            <a:ext cx="2951163" cy="338138"/>
          </a:xfrm>
          <a:prstGeom prst="rect">
            <a:avLst/>
          </a:prstGeom>
          <a:noFill/>
          <a:ln w="9525">
            <a:noFill/>
            <a:miter lim="800000"/>
            <a:headEnd/>
            <a:tailEnd/>
          </a:ln>
        </p:spPr>
        <p:txBody>
          <a:bodyPr>
            <a:spAutoFit/>
          </a:bodyPr>
          <a:lstStyle/>
          <a:p>
            <a:r>
              <a:rPr lang="pt-BR" sz="800">
                <a:latin typeface="Calibri" pitchFamily="34" charset="0"/>
              </a:rPr>
              <a:t>http://commons.wikimedia.org/wiki/File:Pinturas_Rupestres_-_Parque_Nacional_do_Catimbau_-_Pernambuco_-_Brasil.jpg</a:t>
            </a:r>
          </a:p>
        </p:txBody>
      </p:sp>
      <p:sp>
        <p:nvSpPr>
          <p:cNvPr id="9220" name="Retângulo 5"/>
          <p:cNvSpPr>
            <a:spLocks noChangeArrowheads="1"/>
          </p:cNvSpPr>
          <p:nvPr/>
        </p:nvSpPr>
        <p:spPr bwMode="auto">
          <a:xfrm>
            <a:off x="785813" y="5246688"/>
            <a:ext cx="3016250" cy="369887"/>
          </a:xfrm>
          <a:prstGeom prst="rect">
            <a:avLst/>
          </a:prstGeom>
          <a:noFill/>
          <a:ln w="9525">
            <a:noFill/>
            <a:miter lim="800000"/>
            <a:headEnd/>
            <a:tailEnd/>
          </a:ln>
        </p:spPr>
        <p:txBody>
          <a:bodyPr wrap="none">
            <a:spAutoFit/>
          </a:bodyPr>
          <a:lstStyle/>
          <a:p>
            <a:r>
              <a:rPr lang="pt-BR" b="1" i="1">
                <a:latin typeface="Calibri" pitchFamily="34" charset="0"/>
              </a:rPr>
              <a:t>Parque Nacional do Catimbau</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042988" y="333375"/>
            <a:ext cx="7200900" cy="863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pt-BR" dirty="0"/>
          </a:p>
          <a:p>
            <a:pPr algn="ctr" fontAlgn="auto">
              <a:spcBef>
                <a:spcPts val="0"/>
              </a:spcBef>
              <a:spcAft>
                <a:spcPts val="0"/>
              </a:spcAft>
              <a:defRPr/>
            </a:pPr>
            <a:r>
              <a:rPr lang="pt-BR" sz="2400" dirty="0">
                <a:latin typeface="Futura Md BT" panose="020B0602020204020303" pitchFamily="34" charset="0"/>
              </a:rPr>
              <a:t>Parque Nacional da Serra da Capivara</a:t>
            </a:r>
          </a:p>
          <a:p>
            <a:pPr algn="ctr" fontAlgn="auto">
              <a:spcBef>
                <a:spcPts val="0"/>
              </a:spcBef>
              <a:spcAft>
                <a:spcPts val="0"/>
              </a:spcAft>
              <a:defRPr/>
            </a:pPr>
            <a:endParaRPr lang="pt-BR" dirty="0"/>
          </a:p>
          <a:p>
            <a:pPr algn="ctr" fontAlgn="auto">
              <a:spcBef>
                <a:spcPts val="0"/>
              </a:spcBef>
              <a:spcAft>
                <a:spcPts val="0"/>
              </a:spcAft>
              <a:defRPr/>
            </a:pPr>
            <a:endParaRPr lang="pt-BR" dirty="0"/>
          </a:p>
        </p:txBody>
      </p:sp>
      <p:pic>
        <p:nvPicPr>
          <p:cNvPr id="1026" name="Picture 2" descr="Ficheiro:20030924PPedraFurada9.jpg"/>
          <p:cNvPicPr>
            <a:picLocks noChangeAspect="1" noChangeArrowheads="1"/>
          </p:cNvPicPr>
          <p:nvPr/>
        </p:nvPicPr>
        <p:blipFill>
          <a:blip r:embed="rId2">
            <a:extLst/>
          </a:blip>
          <a:srcRect/>
          <a:stretch>
            <a:fillRect/>
          </a:stretch>
        </p:blipFill>
        <p:spPr bwMode="auto">
          <a:xfrm>
            <a:off x="1763688" y="1340768"/>
            <a:ext cx="5472608" cy="4104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10243" name="Retângulo 2"/>
          <p:cNvSpPr>
            <a:spLocks noChangeArrowheads="1"/>
          </p:cNvSpPr>
          <p:nvPr/>
        </p:nvSpPr>
        <p:spPr bwMode="auto">
          <a:xfrm>
            <a:off x="2698750" y="5708650"/>
            <a:ext cx="4572000" cy="230188"/>
          </a:xfrm>
          <a:prstGeom prst="rect">
            <a:avLst/>
          </a:prstGeom>
          <a:noFill/>
          <a:ln w="9525">
            <a:noFill/>
            <a:miter lim="800000"/>
            <a:headEnd/>
            <a:tailEnd/>
          </a:ln>
        </p:spPr>
        <p:txBody>
          <a:bodyPr>
            <a:spAutoFit/>
          </a:bodyPr>
          <a:lstStyle/>
          <a:p>
            <a:r>
              <a:rPr lang="pt-BR" sz="900">
                <a:latin typeface="Calibri" pitchFamily="34" charset="0"/>
              </a:rPr>
              <a:t>http://pt.wikipedia.org/wiki/Ficheiro:20030924PPedraFurada9.jpg</a:t>
            </a:r>
          </a:p>
        </p:txBody>
      </p:sp>
      <p:sp>
        <p:nvSpPr>
          <p:cNvPr id="10244" name="Retângulo 3"/>
          <p:cNvSpPr>
            <a:spLocks noChangeArrowheads="1"/>
          </p:cNvSpPr>
          <p:nvPr/>
        </p:nvSpPr>
        <p:spPr bwMode="auto">
          <a:xfrm>
            <a:off x="2609850" y="5915025"/>
            <a:ext cx="4068763" cy="368300"/>
          </a:xfrm>
          <a:prstGeom prst="rect">
            <a:avLst/>
          </a:prstGeom>
          <a:noFill/>
          <a:ln w="9525">
            <a:noFill/>
            <a:miter lim="800000"/>
            <a:headEnd/>
            <a:tailEnd/>
          </a:ln>
        </p:spPr>
        <p:txBody>
          <a:bodyPr wrap="none">
            <a:spAutoFit/>
          </a:bodyPr>
          <a:lstStyle/>
          <a:p>
            <a:r>
              <a:rPr lang="pt-BR" b="1" i="1">
                <a:latin typeface="Calibri" pitchFamily="34" charset="0"/>
              </a:rPr>
              <a:t>Formação conhecida como Pedra Furada</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500563" y="530225"/>
            <a:ext cx="4175125" cy="5040313"/>
          </a:xfrm>
          <a:prstGeom prst="rect">
            <a:avLst/>
          </a:prstGeom>
        </p:spPr>
        <p:style>
          <a:lnRef idx="3">
            <a:schemeClr val="lt1"/>
          </a:lnRef>
          <a:fillRef idx="1">
            <a:schemeClr val="dk1"/>
          </a:fillRef>
          <a:effectRef idx="1">
            <a:schemeClr val="dk1"/>
          </a:effectRef>
          <a:fontRef idx="minor">
            <a:schemeClr val="lt1"/>
          </a:fontRef>
        </p:style>
        <p:txBody>
          <a:bodyPr anchor="ctr"/>
          <a:lstStyle/>
          <a:p>
            <a:pPr algn="just"/>
            <a:r>
              <a:rPr lang="pt-BR">
                <a:solidFill>
                  <a:schemeClr val="bg1"/>
                </a:solidFill>
                <a:cs typeface="Arial" charset="0"/>
              </a:rPr>
              <a:t>O Parque Nacional Serra da Capivara foi criado em 1979 para proteger a área que abriga um dos mais ricos parques arqueológicos do mundo. </a:t>
            </a:r>
          </a:p>
          <a:p>
            <a:pPr algn="just"/>
            <a:r>
              <a:rPr lang="pt-BR">
                <a:solidFill>
                  <a:schemeClr val="bg1"/>
                </a:solidFill>
                <a:cs typeface="Arial" charset="0"/>
              </a:rPr>
              <a:t>O local guarda registros da ocupação humana, que datam de 50 mil anos. Uma série de pinturas rupestres mostra como eram os hábitos e costumes dos homens primitivos, as sociedades chamadas hoje de “tradicionais”.</a:t>
            </a:r>
          </a:p>
          <a:p>
            <a:pPr algn="just"/>
            <a:r>
              <a:rPr lang="pt-BR">
                <a:solidFill>
                  <a:schemeClr val="bg1"/>
                </a:solidFill>
                <a:cs typeface="Arial" charset="0"/>
              </a:rPr>
              <a:t>O Parque fica ao sudeste do Estado do Piauí, nos municípios de Coronel José Dias, São Raimundo Nonato, São João do Piauí e João Costa.  </a:t>
            </a:r>
          </a:p>
        </p:txBody>
      </p:sp>
      <p:pic>
        <p:nvPicPr>
          <p:cNvPr id="2050" name="Picture 2" descr="Ficheiro:Serra da Capivara - Painting 8.JPG"/>
          <p:cNvPicPr>
            <a:picLocks noChangeAspect="1" noChangeArrowheads="1"/>
          </p:cNvPicPr>
          <p:nvPr/>
        </p:nvPicPr>
        <p:blipFill>
          <a:blip r:embed="rId2">
            <a:extLst/>
          </a:blip>
          <a:srcRect/>
          <a:stretch>
            <a:fillRect/>
          </a:stretch>
        </p:blipFill>
        <p:spPr bwMode="auto">
          <a:xfrm>
            <a:off x="672006" y="610294"/>
            <a:ext cx="3672408" cy="2754306"/>
          </a:xfrm>
          <a:prstGeom prst="rect">
            <a:avLst/>
          </a:prstGeom>
          <a:extLst/>
        </p:spPr>
        <p:style>
          <a:lnRef idx="0">
            <a:schemeClr val="accent3"/>
          </a:lnRef>
          <a:fillRef idx="3">
            <a:schemeClr val="accent3"/>
          </a:fillRef>
          <a:effectRef idx="3">
            <a:schemeClr val="accent3"/>
          </a:effectRef>
          <a:fontRef idx="minor">
            <a:schemeClr val="lt1"/>
          </a:fontRef>
        </p:style>
      </p:pic>
      <p:sp>
        <p:nvSpPr>
          <p:cNvPr id="11267" name="Retângulo 2"/>
          <p:cNvSpPr>
            <a:spLocks noChangeArrowheads="1"/>
          </p:cNvSpPr>
          <p:nvPr/>
        </p:nvSpPr>
        <p:spPr bwMode="auto">
          <a:xfrm>
            <a:off x="827088" y="3390900"/>
            <a:ext cx="4572000" cy="215900"/>
          </a:xfrm>
          <a:prstGeom prst="rect">
            <a:avLst/>
          </a:prstGeom>
          <a:noFill/>
          <a:ln w="9525">
            <a:noFill/>
            <a:miter lim="800000"/>
            <a:headEnd/>
            <a:tailEnd/>
          </a:ln>
        </p:spPr>
        <p:txBody>
          <a:bodyPr>
            <a:spAutoFit/>
          </a:bodyPr>
          <a:lstStyle/>
          <a:p>
            <a:r>
              <a:rPr lang="pt-BR" sz="800">
                <a:latin typeface="Calibri" pitchFamily="34" charset="0"/>
              </a:rPr>
              <a:t>http://pt.wikipedia.org/wiki/Ficheiro:Serra_da_Capivara_-_Painting_8.JPG</a:t>
            </a:r>
          </a:p>
        </p:txBody>
      </p:sp>
      <p:sp>
        <p:nvSpPr>
          <p:cNvPr id="11268" name="CaixaDeTexto 3"/>
          <p:cNvSpPr txBox="1">
            <a:spLocks noChangeArrowheads="1"/>
          </p:cNvSpPr>
          <p:nvPr/>
        </p:nvSpPr>
        <p:spPr bwMode="auto">
          <a:xfrm>
            <a:off x="827088" y="3816350"/>
            <a:ext cx="3097212" cy="1754188"/>
          </a:xfrm>
          <a:prstGeom prst="rect">
            <a:avLst/>
          </a:prstGeom>
          <a:noFill/>
          <a:ln w="9525">
            <a:noFill/>
            <a:miter lim="800000"/>
            <a:headEnd/>
            <a:tailEnd/>
          </a:ln>
        </p:spPr>
        <p:txBody>
          <a:bodyPr>
            <a:spAutoFit/>
          </a:bodyPr>
          <a:lstStyle/>
          <a:p>
            <a:pPr algn="ctr"/>
            <a:r>
              <a:rPr lang="pt-BR" b="1" i="1">
                <a:latin typeface="Calibri" pitchFamily="34" charset="0"/>
              </a:rPr>
              <a:t>Pintura realizada na parede externa de uma formação rochosa. </a:t>
            </a:r>
          </a:p>
          <a:p>
            <a:pPr algn="ctr"/>
            <a:r>
              <a:rPr lang="pt-BR" b="1" i="1">
                <a:latin typeface="Calibri" pitchFamily="34" charset="0"/>
              </a:rPr>
              <a:t>A imagem da esquerda é interpretada como uma cena de parto. </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00113" y="577850"/>
            <a:ext cx="4176712" cy="2952750"/>
          </a:xfrm>
          <a:prstGeom prst="rect">
            <a:avLst/>
          </a:prstGeom>
        </p:spPr>
        <p:style>
          <a:lnRef idx="3">
            <a:schemeClr val="lt1"/>
          </a:lnRef>
          <a:fillRef idx="1">
            <a:schemeClr val="dk1"/>
          </a:fillRef>
          <a:effectRef idx="1">
            <a:schemeClr val="dk1"/>
          </a:effectRef>
          <a:fontRef idx="minor">
            <a:schemeClr val="lt1"/>
          </a:fontRef>
        </p:style>
        <p:txBody>
          <a:bodyPr anchor="ctr"/>
          <a:lstStyle/>
          <a:p>
            <a:pPr algn="just" fontAlgn="auto">
              <a:spcBef>
                <a:spcPts val="0"/>
              </a:spcBef>
              <a:spcAft>
                <a:spcPts val="0"/>
              </a:spcAft>
              <a:defRPr/>
            </a:pPr>
            <a:r>
              <a:rPr lang="pt-BR" dirty="0">
                <a:solidFill>
                  <a:schemeClr val="bg1"/>
                </a:solidFill>
              </a:rPr>
              <a:t>As Pinturas rupestres do Parque Nacional da Serra da Capivara mostram como era a vida em um passado distante: caçadas, vida sexual, animais desconhecidos e baleias sugerem que a paisagem e os costumes eram bem diferentes do que conhecemos hoje.</a:t>
            </a:r>
          </a:p>
        </p:txBody>
      </p:sp>
      <p:pic>
        <p:nvPicPr>
          <p:cNvPr id="3074" name="Picture 2" descr="File:Serra da Capivara - Painting 7.JPG"/>
          <p:cNvPicPr>
            <a:picLocks noChangeAspect="1" noChangeArrowheads="1"/>
          </p:cNvPicPr>
          <p:nvPr/>
        </p:nvPicPr>
        <p:blipFill>
          <a:blip r:embed="rId2" cstate="print">
            <a:extLst/>
          </a:blip>
          <a:srcRect/>
          <a:stretch>
            <a:fillRect/>
          </a:stretch>
        </p:blipFill>
        <p:spPr bwMode="auto">
          <a:xfrm>
            <a:off x="5341551" y="604746"/>
            <a:ext cx="3264362" cy="2448272"/>
          </a:xfrm>
          <a:prstGeom prst="rect">
            <a:avLst/>
          </a:prstGeom>
          <a:extLst/>
        </p:spPr>
        <p:style>
          <a:lnRef idx="0">
            <a:schemeClr val="accent3"/>
          </a:lnRef>
          <a:fillRef idx="3">
            <a:schemeClr val="accent3"/>
          </a:fillRef>
          <a:effectRef idx="3">
            <a:schemeClr val="accent3"/>
          </a:effectRef>
          <a:fontRef idx="minor">
            <a:schemeClr val="lt1"/>
          </a:fontRef>
        </p:style>
      </p:pic>
      <p:sp>
        <p:nvSpPr>
          <p:cNvPr id="12291" name="Retângulo 2"/>
          <p:cNvSpPr>
            <a:spLocks noChangeArrowheads="1"/>
          </p:cNvSpPr>
          <p:nvPr/>
        </p:nvSpPr>
        <p:spPr bwMode="auto">
          <a:xfrm>
            <a:off x="5316538" y="3052763"/>
            <a:ext cx="4572000" cy="215900"/>
          </a:xfrm>
          <a:prstGeom prst="rect">
            <a:avLst/>
          </a:prstGeom>
          <a:noFill/>
          <a:ln w="9525">
            <a:noFill/>
            <a:miter lim="800000"/>
            <a:headEnd/>
            <a:tailEnd/>
          </a:ln>
        </p:spPr>
        <p:txBody>
          <a:bodyPr>
            <a:spAutoFit/>
          </a:bodyPr>
          <a:lstStyle/>
          <a:p>
            <a:r>
              <a:rPr lang="pt-BR" sz="800">
                <a:latin typeface="Calibri" pitchFamily="34" charset="0"/>
              </a:rPr>
              <a:t>http://commons.wikimedia.org/wiki/File:Serra_da_Capivara_-_Painting_7.JPG</a:t>
            </a:r>
          </a:p>
        </p:txBody>
      </p:sp>
      <p:sp>
        <p:nvSpPr>
          <p:cNvPr id="12292" name="CaixaDeTexto 4"/>
          <p:cNvSpPr txBox="1">
            <a:spLocks noChangeArrowheads="1"/>
          </p:cNvSpPr>
          <p:nvPr/>
        </p:nvSpPr>
        <p:spPr bwMode="auto">
          <a:xfrm>
            <a:off x="5076825" y="4149725"/>
            <a:ext cx="3683000" cy="1465263"/>
          </a:xfrm>
          <a:prstGeom prst="rect">
            <a:avLst/>
          </a:prstGeom>
          <a:noFill/>
          <a:ln w="9525">
            <a:noFill/>
            <a:miter lim="800000"/>
            <a:headEnd/>
            <a:tailEnd/>
          </a:ln>
        </p:spPr>
        <p:txBody>
          <a:bodyPr>
            <a:spAutoFit/>
          </a:bodyPr>
          <a:lstStyle/>
          <a:p>
            <a:pPr algn="ctr"/>
            <a:r>
              <a:rPr lang="pt-BR" b="1" i="1" dirty="0">
                <a:latin typeface="Calibri" pitchFamily="34" charset="0"/>
              </a:rPr>
              <a:t>A imagem acima é considerada o símbolo do Parque. </a:t>
            </a:r>
          </a:p>
          <a:p>
            <a:pPr algn="ctr"/>
            <a:r>
              <a:rPr lang="pt-BR" b="1" i="1" dirty="0">
                <a:latin typeface="Calibri" pitchFamily="34" charset="0"/>
              </a:rPr>
              <a:t>Ao lado, uma provável cena de caça.</a:t>
            </a:r>
          </a:p>
          <a:p>
            <a:pPr algn="ctr"/>
            <a:r>
              <a:rPr lang="pt-BR" b="1" i="1" dirty="0">
                <a:latin typeface="Calibri" pitchFamily="34" charset="0"/>
              </a:rPr>
              <a:t>Os animais são muito frequentes na iconografia desse sítio arqueológico.</a:t>
            </a:r>
          </a:p>
        </p:txBody>
      </p:sp>
      <p:pic>
        <p:nvPicPr>
          <p:cNvPr id="10242" name="Picture 2" descr="File:Serra da Capivara - Painting 6.JPG"/>
          <p:cNvPicPr>
            <a:picLocks noChangeAspect="1" noChangeArrowheads="1"/>
          </p:cNvPicPr>
          <p:nvPr/>
        </p:nvPicPr>
        <p:blipFill>
          <a:blip r:embed="rId3" cstate="print">
            <a:extLst/>
          </a:blip>
          <a:srcRect/>
          <a:stretch>
            <a:fillRect/>
          </a:stretch>
        </p:blipFill>
        <p:spPr bwMode="auto">
          <a:xfrm>
            <a:off x="911694" y="3771932"/>
            <a:ext cx="3167519" cy="2375639"/>
          </a:xfrm>
          <a:prstGeom prst="rect">
            <a:avLst/>
          </a:prstGeom>
        </p:spPr>
        <p:style>
          <a:lnRef idx="0">
            <a:schemeClr val="accent3"/>
          </a:lnRef>
          <a:fillRef idx="3">
            <a:schemeClr val="accent3"/>
          </a:fillRef>
          <a:effectRef idx="3">
            <a:schemeClr val="accent3"/>
          </a:effectRef>
          <a:fontRef idx="minor">
            <a:schemeClr val="lt1"/>
          </a:fontRef>
        </p:style>
      </p:pic>
      <p:sp>
        <p:nvSpPr>
          <p:cNvPr id="12294" name="Retângulo 3"/>
          <p:cNvSpPr>
            <a:spLocks noChangeArrowheads="1"/>
          </p:cNvSpPr>
          <p:nvPr/>
        </p:nvSpPr>
        <p:spPr bwMode="auto">
          <a:xfrm>
            <a:off x="776288" y="6146800"/>
            <a:ext cx="4572000" cy="215900"/>
          </a:xfrm>
          <a:prstGeom prst="rect">
            <a:avLst/>
          </a:prstGeom>
          <a:noFill/>
          <a:ln w="9525">
            <a:noFill/>
            <a:miter lim="800000"/>
            <a:headEnd/>
            <a:tailEnd/>
          </a:ln>
        </p:spPr>
        <p:txBody>
          <a:bodyPr>
            <a:spAutoFit/>
          </a:bodyPr>
          <a:lstStyle/>
          <a:p>
            <a:r>
              <a:rPr lang="pt-BR" sz="800">
                <a:latin typeface="Calibri" pitchFamily="34" charset="0"/>
              </a:rPr>
              <a:t>http://commons.wikimedia.org/wiki/File:Serra_da_Capivara_-_Painting_6.JPG</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211638" y="765175"/>
            <a:ext cx="4500562" cy="4751388"/>
          </a:xfrm>
          <a:prstGeom prst="rect">
            <a:avLst/>
          </a:prstGeom>
        </p:spPr>
        <p:style>
          <a:lnRef idx="3">
            <a:schemeClr val="lt1"/>
          </a:lnRef>
          <a:fillRef idx="1">
            <a:schemeClr val="dk1"/>
          </a:fillRef>
          <a:effectRef idx="1">
            <a:schemeClr val="dk1"/>
          </a:effectRef>
          <a:fontRef idx="minor">
            <a:schemeClr val="lt1"/>
          </a:fontRef>
        </p:style>
        <p:txBody>
          <a:bodyPr anchor="ctr"/>
          <a:lstStyle/>
          <a:p>
            <a:pPr algn="just"/>
            <a:r>
              <a:rPr lang="pt-BR">
                <a:solidFill>
                  <a:schemeClr val="bg1"/>
                </a:solidFill>
                <a:cs typeface="Arial" charset="0"/>
              </a:rPr>
              <a:t>Os 129.140 hectares guardam a maior concentração de sítios pré-históricos da América e uma importante amostra da caatinga brasileira. </a:t>
            </a:r>
          </a:p>
          <a:p>
            <a:pPr algn="just"/>
            <a:r>
              <a:rPr lang="pt-BR">
                <a:solidFill>
                  <a:schemeClr val="bg1"/>
                </a:solidFill>
                <a:cs typeface="Arial" charset="0"/>
              </a:rPr>
              <a:t>A região como um todo apresenta aspectos arqueológicos bastante significativos e teve, em outras épocas, a presença de povos indígenas que foram dizimados pelos colonizadores espanhóis e portugueses.</a:t>
            </a:r>
          </a:p>
          <a:p>
            <a:pPr algn="just"/>
            <a:r>
              <a:rPr lang="pt-BR">
                <a:solidFill>
                  <a:schemeClr val="bg1"/>
                </a:solidFill>
                <a:cs typeface="Arial" charset="0"/>
              </a:rPr>
              <a:t>As maiores atrações do parque são os 260 sítios arqueológicos catalogados, com 30 mil pinturas rupestres. Mais de 30 sítios estão preparados para a visitação, como as tocas do Salitre, do Boqueirão da Pedra Furada, Toca do Caldeirão do Rodrigues e o Baixão das Mulheres. </a:t>
            </a:r>
          </a:p>
        </p:txBody>
      </p:sp>
      <p:pic>
        <p:nvPicPr>
          <p:cNvPr id="4098" name="Picture 2" descr="Arquivo: Conservação Preventiva - Serra da Capivara.jpg"/>
          <p:cNvPicPr>
            <a:picLocks noChangeAspect="1" noChangeArrowheads="1"/>
          </p:cNvPicPr>
          <p:nvPr/>
        </p:nvPicPr>
        <p:blipFill>
          <a:blip r:embed="rId2" cstate="print">
            <a:extLst/>
          </a:blip>
          <a:srcRect/>
          <a:stretch>
            <a:fillRect/>
          </a:stretch>
        </p:blipFill>
        <p:spPr bwMode="auto">
          <a:xfrm>
            <a:off x="827584" y="836712"/>
            <a:ext cx="3072341" cy="23042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3315" name="CaixaDeTexto 2"/>
          <p:cNvSpPr txBox="1">
            <a:spLocks noChangeArrowheads="1"/>
          </p:cNvSpPr>
          <p:nvPr/>
        </p:nvSpPr>
        <p:spPr bwMode="auto">
          <a:xfrm>
            <a:off x="827088" y="3500438"/>
            <a:ext cx="3073400" cy="2563812"/>
          </a:xfrm>
          <a:prstGeom prst="rect">
            <a:avLst/>
          </a:prstGeom>
          <a:noFill/>
          <a:ln w="9525">
            <a:noFill/>
            <a:miter lim="800000"/>
            <a:headEnd/>
            <a:tailEnd/>
          </a:ln>
        </p:spPr>
        <p:txBody>
          <a:bodyPr>
            <a:spAutoFit/>
          </a:bodyPr>
          <a:lstStyle/>
          <a:p>
            <a:pPr algn="ctr"/>
            <a:r>
              <a:rPr lang="pt-BR" b="1" i="1">
                <a:latin typeface="Calibri" pitchFamily="34" charset="0"/>
              </a:rPr>
              <a:t>A preservação é fundamental para que as futuras gerações possam continuar a pesquisar e apreciar o complexo arqueológico. Acima</a:t>
            </a:r>
            <a:r>
              <a:rPr lang="pt-BR" b="1" i="1">
                <a:solidFill>
                  <a:schemeClr val="accent2"/>
                </a:solidFill>
                <a:latin typeface="Calibri" pitchFamily="34" charset="0"/>
              </a:rPr>
              <a:t>,</a:t>
            </a:r>
            <a:r>
              <a:rPr lang="pt-BR" b="1" i="1">
                <a:latin typeface="Calibri" pitchFamily="34" charset="0"/>
              </a:rPr>
              <a:t> a foto de uma restauração, que consiste  em encher as fissuras da rocha para evitar a fragmentação da parede.</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547813" y="765175"/>
            <a:ext cx="6337300" cy="4608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BR" sz="2400">
                <a:solidFill>
                  <a:srgbClr val="FFFFFF"/>
                </a:solidFill>
                <a:effectLst>
                  <a:outerShdw blurRad="38100" dist="38100" dir="2700000" algn="tl">
                    <a:srgbClr val="000000"/>
                  </a:outerShdw>
                </a:effectLst>
                <a:latin typeface="Futura Md BT"/>
                <a:cs typeface="Arial" charset="0"/>
              </a:rPr>
              <a:t>Desvendando a História</a:t>
            </a:r>
          </a:p>
          <a:p>
            <a:pPr algn="just"/>
            <a:endParaRPr lang="pt-BR">
              <a:solidFill>
                <a:srgbClr val="FFFFFF"/>
              </a:solidFill>
              <a:cs typeface="Arial" charset="0"/>
            </a:endParaRPr>
          </a:p>
          <a:p>
            <a:pPr algn="just"/>
            <a:r>
              <a:rPr lang="pt-BR">
                <a:solidFill>
                  <a:srgbClr val="FFFFFF"/>
                </a:solidFill>
                <a:cs typeface="Arial" charset="0"/>
              </a:rPr>
              <a:t>Assista ao documentário sobre a Serra do Capivari realizado pela UNESCO &lt;http://www.youtube.com/watch?v=9576H-X39J8&gt;.  Ao longo do documentário, personagens reais contam a história da criação do Parque e falam sobre os impactos econômicos e sociais na região, após sua implementação.</a:t>
            </a:r>
          </a:p>
          <a:p>
            <a:pPr algn="just"/>
            <a:r>
              <a:rPr lang="pt-BR">
                <a:solidFill>
                  <a:srgbClr val="FFFFFF"/>
                </a:solidFill>
                <a:cs typeface="Arial" charset="0"/>
              </a:rPr>
              <a:t>O filme descreve ainda o percurso da arqueóloga Niéde Guidon e de pesquisadores da Fundação Museu do Homem Americano (FUMDHAM), no desenvolvimento de trabalhos científicos de ponta e de ações sociais que dinamizam e contribuem para o desenvolvimento da comunidade local.</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DFF8ED-A44E-4CEF-ABFF-26A16EC9B285}"/>
</file>

<file path=customXml/itemProps2.xml><?xml version="1.0" encoding="utf-8"?>
<ds:datastoreItem xmlns:ds="http://schemas.openxmlformats.org/officeDocument/2006/customXml" ds:itemID="{E051B69D-D8E3-46F0-8FFD-AFFCCDEF6014}"/>
</file>

<file path=customXml/itemProps3.xml><?xml version="1.0" encoding="utf-8"?>
<ds:datastoreItem xmlns:ds="http://schemas.openxmlformats.org/officeDocument/2006/customXml" ds:itemID="{B8664D3A-23F0-4AA4-B1D8-286FCDB64797}"/>
</file>

<file path=docProps/app.xml><?xml version="1.0" encoding="utf-8"?>
<Properties xmlns="http://schemas.openxmlformats.org/officeDocument/2006/extended-properties" xmlns:vt="http://schemas.openxmlformats.org/officeDocument/2006/docPropsVTypes">
  <TotalTime>689</TotalTime>
  <Words>1413</Words>
  <Application>Microsoft Office PowerPoint</Application>
  <PresentationFormat>Apresentação na tela (4:3)</PresentationFormat>
  <Paragraphs>88</Paragraphs>
  <Slides>20</Slides>
  <Notes>0</Notes>
  <HiddenSlides>0</HiddenSlides>
  <MMClips>0</MMClips>
  <ScaleCrop>false</ScaleCrop>
  <HeadingPairs>
    <vt:vector size="4" baseType="variant">
      <vt:variant>
        <vt:lpstr>Tema</vt:lpstr>
      </vt:variant>
      <vt:variant>
        <vt:i4>2</vt:i4>
      </vt:variant>
      <vt:variant>
        <vt:lpstr>Títulos de slides</vt:lpstr>
      </vt:variant>
      <vt:variant>
        <vt:i4>20</vt:i4>
      </vt:variant>
    </vt:vector>
  </HeadingPairs>
  <TitlesOfParts>
    <vt:vector size="22" baseType="lpstr">
      <vt:lpstr>Tema do Office</vt:lpstr>
      <vt:lpstr>2_Tema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EducarBrasil01</dc:creator>
  <cp:lastModifiedBy>Luiza</cp:lastModifiedBy>
  <cp:revision>60</cp:revision>
  <dcterms:created xsi:type="dcterms:W3CDTF">2010-05-28T21:38:12Z</dcterms:created>
  <dcterms:modified xsi:type="dcterms:W3CDTF">2014-03-10T18:02:58Z</dcterms:modified>
</cp:coreProperties>
</file>